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59" r:id="rId3"/>
    <p:sldId id="260" r:id="rId4"/>
    <p:sldId id="261" r:id="rId5"/>
    <p:sldId id="262" r:id="rId6"/>
    <p:sldId id="258" r:id="rId7"/>
    <p:sldId id="257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2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3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53E65-2668-46D2-B1D8-BEFBBB6DD840}" type="datetimeFigureOut">
              <a:rPr lang="ru-RU" smtClean="0"/>
              <a:t>18.11.2024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40227-394E-40AD-A02C-B6E7036BB7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9188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4A2CD-21E0-49C8-B0A6-C2703E9EBEE3}" type="datetimeFigureOut">
              <a:rPr lang="ru-RU" smtClean="0"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8D0-B72D-4A4D-B03F-E27FA3755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324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4A2CD-21E0-49C8-B0A6-C2703E9EBEE3}" type="datetimeFigureOut">
              <a:rPr lang="ru-RU" smtClean="0"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8D0-B72D-4A4D-B03F-E27FA3755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612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4A2CD-21E0-49C8-B0A6-C2703E9EBEE3}" type="datetimeFigureOut">
              <a:rPr lang="ru-RU" smtClean="0"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8D0-B72D-4A4D-B03F-E27FA3755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129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4A2CD-21E0-49C8-B0A6-C2703E9EBEE3}" type="datetimeFigureOut">
              <a:rPr lang="ru-RU" smtClean="0"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8D0-B72D-4A4D-B03F-E27FA3755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806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4A2CD-21E0-49C8-B0A6-C2703E9EBEE3}" type="datetimeFigureOut">
              <a:rPr lang="ru-RU" smtClean="0"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8D0-B72D-4A4D-B03F-E27FA3755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911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4A2CD-21E0-49C8-B0A6-C2703E9EBEE3}" type="datetimeFigureOut">
              <a:rPr lang="ru-RU" smtClean="0"/>
              <a:t>18.11.2024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8D0-B72D-4A4D-B03F-E27FA3755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523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4A2CD-21E0-49C8-B0A6-C2703E9EBEE3}" type="datetimeFigureOut">
              <a:rPr lang="ru-RU" smtClean="0"/>
              <a:t>18.11.2024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8D0-B72D-4A4D-B03F-E27FA3755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64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4A2CD-21E0-49C8-B0A6-C2703E9EBEE3}" type="datetimeFigureOut">
              <a:rPr lang="ru-RU" smtClean="0"/>
              <a:t>18.11.2024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8D0-B72D-4A4D-B03F-E27FA3755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5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4A2CD-21E0-49C8-B0A6-C2703E9EBEE3}" type="datetimeFigureOut">
              <a:rPr lang="ru-RU" smtClean="0"/>
              <a:t>18.11.2024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8D0-B72D-4A4D-B03F-E27FA3755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767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4A2CD-21E0-49C8-B0A6-C2703E9EBEE3}" type="datetimeFigureOut">
              <a:rPr lang="ru-RU" smtClean="0"/>
              <a:t>18.11.2024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8D0-B72D-4A4D-B03F-E27FA3755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189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4A2CD-21E0-49C8-B0A6-C2703E9EBEE3}" type="datetimeFigureOut">
              <a:rPr lang="ru-RU" smtClean="0"/>
              <a:t>18.11.2024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1F8D0-B72D-4A4D-B03F-E27FA3755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884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4A2CD-21E0-49C8-B0A6-C2703E9EBEE3}" type="datetimeFigureOut">
              <a:rPr lang="ru-RU" smtClean="0"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1F8D0-B72D-4A4D-B03F-E27FA3755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981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27236" y="1040524"/>
            <a:ext cx="75103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Лев Николаевич Толстой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56689" y="3242441"/>
            <a:ext cx="425148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ПРЫЖОК</a:t>
            </a:r>
            <a:endParaRPr lang="ru-RU" sz="6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44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80139" y="1828800"/>
            <a:ext cx="919129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Чтение – ничто: </a:t>
            </a:r>
          </a:p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осмысленное чтение – кое-что; чтение осмысленное и прочувствованное – совершенство.</a:t>
            </a:r>
          </a:p>
          <a:p>
            <a:pPr algn="r"/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А.С. Пушкин</a:t>
            </a:r>
            <a:endParaRPr lang="ru-RU" sz="2400" i="1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59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6697377"/>
              </p:ext>
            </p:extLst>
          </p:nvPr>
        </p:nvGraphicFramePr>
        <p:xfrm>
          <a:off x="2079297" y="2270234"/>
          <a:ext cx="8128002" cy="1087821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54667"/>
                <a:gridCol w="1354667"/>
                <a:gridCol w="1354667"/>
                <a:gridCol w="1354667"/>
                <a:gridCol w="1354667"/>
                <a:gridCol w="1354667"/>
              </a:tblGrid>
              <a:tr h="1087821">
                <a:tc>
                  <a:txBody>
                    <a:bodyPr/>
                    <a:lstStyle/>
                    <a:p>
                      <a:pPr algn="ctr"/>
                      <a:r>
                        <a:rPr lang="ru-RU" sz="6000" b="0" dirty="0" smtClean="0">
                          <a:latin typeface="Arial Black" panose="020B0A04020102020204" pitchFamily="34" charset="0"/>
                        </a:rPr>
                        <a:t>4</a:t>
                      </a:r>
                      <a:endParaRPr lang="ru-RU" sz="6000" b="0" dirty="0">
                        <a:latin typeface="Arial Black" panose="020B0A040201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0" dirty="0" smtClean="0">
                          <a:latin typeface="Arial Black" panose="020B0A04020102020204" pitchFamily="34" charset="0"/>
                        </a:rPr>
                        <a:t>5</a:t>
                      </a:r>
                      <a:endParaRPr lang="ru-RU" sz="6000" b="0" dirty="0">
                        <a:latin typeface="Arial Black" panose="020B0A040201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0" dirty="0" smtClean="0">
                          <a:latin typeface="Arial Black" panose="020B0A04020102020204" pitchFamily="34" charset="0"/>
                        </a:rPr>
                        <a:t>1</a:t>
                      </a:r>
                      <a:endParaRPr lang="ru-RU" sz="6000" b="0" dirty="0">
                        <a:latin typeface="Arial Black" panose="020B0A040201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0" dirty="0" smtClean="0">
                          <a:latin typeface="Arial Black" panose="020B0A04020102020204" pitchFamily="34" charset="0"/>
                        </a:rPr>
                        <a:t>2</a:t>
                      </a:r>
                      <a:endParaRPr lang="ru-RU" sz="6000" b="0" dirty="0">
                        <a:latin typeface="Arial Black" panose="020B0A040201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0" dirty="0" smtClean="0">
                          <a:latin typeface="Arial Black" panose="020B0A04020102020204" pitchFamily="34" charset="0"/>
                        </a:rPr>
                        <a:t>6</a:t>
                      </a:r>
                      <a:endParaRPr lang="ru-RU" sz="6000" b="0" dirty="0">
                        <a:latin typeface="Arial Black" panose="020B0A040201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0" dirty="0" smtClean="0">
                          <a:latin typeface="Arial Black" panose="020B0A04020102020204" pitchFamily="34" charset="0"/>
                        </a:rPr>
                        <a:t>3</a:t>
                      </a:r>
                      <a:endParaRPr lang="ru-RU" sz="6000" b="0" dirty="0">
                        <a:latin typeface="Arial Black" panose="020B0A04020102020204" pitchFamily="34" charset="0"/>
                      </a:endParaRP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3" name="Равнобедренный треугольник 2"/>
          <p:cNvSpPr/>
          <p:nvPr/>
        </p:nvSpPr>
        <p:spPr>
          <a:xfrm>
            <a:off x="5864773" y="1970690"/>
            <a:ext cx="1954924" cy="1466193"/>
          </a:xfrm>
          <a:prstGeom prst="triangl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657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8373" y="740978"/>
            <a:ext cx="529721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БЫЛЬ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То, что происходило в действительности, на самом деле; факт.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Произведение, рассказывающее (в стихах или в прозе)     о реальном (или могущем быть на самом деле) событии.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Жанр литературы.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52593" y="740978"/>
            <a:ext cx="48242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РАССКАЗ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Небольшое художественное повествовательное произведение о каком-либо событии в жизни героя или автора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Жанр литературы.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56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5311" y="2349062"/>
            <a:ext cx="117347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Как связано содержание произведения </a:t>
            </a:r>
          </a:p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с реальными событиями?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3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334250" cy="48863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525" y="2868624"/>
            <a:ext cx="6201103" cy="39893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5" t="8279" r="52101" b="6795"/>
          <a:stretch/>
        </p:blipFill>
        <p:spPr>
          <a:xfrm>
            <a:off x="9259612" y="0"/>
            <a:ext cx="2932388" cy="3706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65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34204" y="1324303"/>
            <a:ext cx="8749865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Художественный вымысел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– это 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способность автора, создающего художественную «реальность», представлять несуществующее как возможное.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Результат реализации этой способности в художественном произведении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4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869352">
            <a:off x="8126155" y="-197587"/>
            <a:ext cx="4470491" cy="53046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676573">
            <a:off x="-566668" y="-291397"/>
            <a:ext cx="5047452" cy="52084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14076">
            <a:off x="3420771" y="1625048"/>
            <a:ext cx="5242186" cy="5725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67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116</Words>
  <Application>Microsoft Office PowerPoint</Application>
  <PresentationFormat>Широкоэкранный</PresentationFormat>
  <Paragraphs>23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10</cp:revision>
  <cp:lastPrinted>2024-11-18T15:46:57Z</cp:lastPrinted>
  <dcterms:created xsi:type="dcterms:W3CDTF">2024-11-18T13:50:58Z</dcterms:created>
  <dcterms:modified xsi:type="dcterms:W3CDTF">2024-11-18T15:52:09Z</dcterms:modified>
</cp:coreProperties>
</file>