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77" r:id="rId4"/>
    <p:sldId id="307" r:id="rId5"/>
    <p:sldId id="278" r:id="rId6"/>
    <p:sldId id="308" r:id="rId7"/>
    <p:sldId id="309" r:id="rId8"/>
    <p:sldId id="310" r:id="rId9"/>
    <p:sldId id="311" r:id="rId10"/>
    <p:sldId id="312" r:id="rId11"/>
    <p:sldId id="313" r:id="rId12"/>
    <p:sldId id="282" r:id="rId13"/>
    <p:sldId id="284" r:id="rId14"/>
    <p:sldId id="305" r:id="rId15"/>
    <p:sldId id="319" r:id="rId16"/>
    <p:sldId id="321" r:id="rId17"/>
    <p:sldId id="316" r:id="rId18"/>
    <p:sldId id="315" r:id="rId19"/>
    <p:sldId id="322" r:id="rId20"/>
    <p:sldId id="323" r:id="rId21"/>
    <p:sldId id="320" r:id="rId22"/>
    <p:sldId id="304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02" y="14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225F5-83F1-4BBE-BB42-B8C0E15C792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FF2C84-D70C-41B6-9961-15C4889CC033}">
      <dgm:prSet phldrT="[Текст]"/>
      <dgm:spPr/>
      <dgm:t>
        <a:bodyPr/>
        <a:lstStyle/>
        <a:p>
          <a:r>
            <a:rPr lang="ru-RU" dirty="0" err="1" smtClean="0"/>
            <a:t>КомФин</a:t>
          </a:r>
          <a:endParaRPr lang="ru-RU" dirty="0"/>
        </a:p>
      </dgm:t>
    </dgm:pt>
    <dgm:pt modelId="{A1EBF7EC-7D8A-47D9-B28C-45DB82599297}" type="parTrans" cxnId="{46D18184-EF05-4301-98E3-147BBF120EB6}">
      <dgm:prSet/>
      <dgm:spPr/>
      <dgm:t>
        <a:bodyPr/>
        <a:lstStyle/>
        <a:p>
          <a:endParaRPr lang="ru-RU"/>
        </a:p>
      </dgm:t>
    </dgm:pt>
    <dgm:pt modelId="{FBE791F4-98C0-43AE-9606-F3722290E174}" type="sibTrans" cxnId="{46D18184-EF05-4301-98E3-147BBF120EB6}">
      <dgm:prSet/>
      <dgm:spPr/>
      <dgm:t>
        <a:bodyPr/>
        <a:lstStyle/>
        <a:p>
          <a:endParaRPr lang="ru-RU"/>
        </a:p>
      </dgm:t>
    </dgm:pt>
    <dgm:pt modelId="{DE3D9632-96F9-45FC-9608-28626D44440D}">
      <dgm:prSet phldrT="[Текст]"/>
      <dgm:spPr/>
      <dgm:t>
        <a:bodyPr/>
        <a:lstStyle/>
        <a:p>
          <a:r>
            <a:rPr lang="ru-RU" dirty="0" smtClean="0"/>
            <a:t>ЕИАСБУ</a:t>
          </a:r>
          <a:endParaRPr lang="ru-RU" dirty="0"/>
        </a:p>
      </dgm:t>
    </dgm:pt>
    <dgm:pt modelId="{E7532D4A-852C-44AD-ABD3-3B29C9B4D690}" type="parTrans" cxnId="{F4667BB0-8C18-43E1-9460-90867D3FA132}">
      <dgm:prSet/>
      <dgm:spPr/>
      <dgm:t>
        <a:bodyPr/>
        <a:lstStyle/>
        <a:p>
          <a:endParaRPr lang="ru-RU"/>
        </a:p>
      </dgm:t>
    </dgm:pt>
    <dgm:pt modelId="{A6605303-07F6-4F24-9988-C3C3BBCDF09A}" type="sibTrans" cxnId="{F4667BB0-8C18-43E1-9460-90867D3FA132}">
      <dgm:prSet/>
      <dgm:spPr/>
      <dgm:t>
        <a:bodyPr/>
        <a:lstStyle/>
        <a:p>
          <a:endParaRPr lang="ru-RU"/>
        </a:p>
      </dgm:t>
    </dgm:pt>
    <dgm:pt modelId="{9948E90E-3663-4415-968D-B26F98698B00}">
      <dgm:prSet phldrT="[Текст]"/>
      <dgm:spPr/>
      <dgm:t>
        <a:bodyPr/>
        <a:lstStyle/>
        <a:p>
          <a:r>
            <a:rPr lang="ru-RU" dirty="0" smtClean="0"/>
            <a:t>КО</a:t>
          </a:r>
          <a:endParaRPr lang="ru-RU" dirty="0"/>
        </a:p>
      </dgm:t>
    </dgm:pt>
    <dgm:pt modelId="{5CD66F81-078A-44BF-A42E-5012E7E89279}" type="parTrans" cxnId="{2BBF994E-9C72-4178-A146-688D61140092}">
      <dgm:prSet/>
      <dgm:spPr/>
      <dgm:t>
        <a:bodyPr/>
        <a:lstStyle/>
        <a:p>
          <a:endParaRPr lang="ru-RU"/>
        </a:p>
      </dgm:t>
    </dgm:pt>
    <dgm:pt modelId="{74C0004D-4439-46FC-A8A3-7E2A4F61EE4B}" type="sibTrans" cxnId="{2BBF994E-9C72-4178-A146-688D61140092}">
      <dgm:prSet/>
      <dgm:spPr/>
      <dgm:t>
        <a:bodyPr/>
        <a:lstStyle/>
        <a:p>
          <a:endParaRPr lang="ru-RU"/>
        </a:p>
      </dgm:t>
    </dgm:pt>
    <dgm:pt modelId="{691C61AB-58C8-4439-8FCB-64D50B1D2D37}">
      <dgm:prSet phldrT="[Текст]"/>
      <dgm:spPr/>
      <dgm:t>
        <a:bodyPr/>
        <a:lstStyle/>
        <a:p>
          <a:r>
            <a:rPr lang="ru-RU" dirty="0" smtClean="0"/>
            <a:t>КАИС КРО</a:t>
          </a:r>
          <a:endParaRPr lang="ru-RU" dirty="0"/>
        </a:p>
      </dgm:t>
    </dgm:pt>
    <dgm:pt modelId="{82C4D165-85BF-4398-9DDB-12CF92058AA5}" type="parTrans" cxnId="{48C57E33-1164-4AA5-AF15-E95C25B7A1CC}">
      <dgm:prSet/>
      <dgm:spPr/>
      <dgm:t>
        <a:bodyPr/>
        <a:lstStyle/>
        <a:p>
          <a:endParaRPr lang="ru-RU"/>
        </a:p>
      </dgm:t>
    </dgm:pt>
    <dgm:pt modelId="{EF4229DA-6B72-4DD4-BF53-E6AA5CC807EE}" type="sibTrans" cxnId="{48C57E33-1164-4AA5-AF15-E95C25B7A1CC}">
      <dgm:prSet/>
      <dgm:spPr/>
      <dgm:t>
        <a:bodyPr/>
        <a:lstStyle/>
        <a:p>
          <a:endParaRPr lang="ru-RU"/>
        </a:p>
      </dgm:t>
    </dgm:pt>
    <dgm:pt modelId="{281076D6-3950-4E5E-9679-8B0F25D1F35B}" type="pres">
      <dgm:prSet presAssocID="{E31225F5-83F1-4BBE-BB42-B8C0E15C792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8F942D-E01D-405D-8B68-587B959DF01F}" type="pres">
      <dgm:prSet presAssocID="{E31225F5-83F1-4BBE-BB42-B8C0E15C7928}" presName="cycle" presStyleCnt="0"/>
      <dgm:spPr/>
    </dgm:pt>
    <dgm:pt modelId="{8D4E338A-28D2-45AB-A297-F4BB1F3EC9A1}" type="pres">
      <dgm:prSet presAssocID="{E31225F5-83F1-4BBE-BB42-B8C0E15C7928}" presName="centerShape" presStyleCnt="0"/>
      <dgm:spPr/>
    </dgm:pt>
    <dgm:pt modelId="{4E11AAD3-7405-461D-9BD4-CCCECAFC9978}" type="pres">
      <dgm:prSet presAssocID="{E31225F5-83F1-4BBE-BB42-B8C0E15C7928}" presName="connSite" presStyleLbl="node1" presStyleIdx="0" presStyleCnt="3"/>
      <dgm:spPr/>
    </dgm:pt>
    <dgm:pt modelId="{5DB709B6-B7B5-47C6-A696-0101C523BB46}" type="pres">
      <dgm:prSet presAssocID="{E31225F5-83F1-4BBE-BB42-B8C0E15C7928}" presName="visible" presStyleLbl="node1" presStyleIdx="0" presStyleCnt="3"/>
      <dgm:spPr/>
    </dgm:pt>
    <dgm:pt modelId="{78980EA2-B4F3-4CD2-B745-F2A06E414A51}" type="pres">
      <dgm:prSet presAssocID="{A1EBF7EC-7D8A-47D9-B28C-45DB82599297}" presName="Name25" presStyleLbl="parChTrans1D1" presStyleIdx="0" presStyleCnt="2"/>
      <dgm:spPr/>
      <dgm:t>
        <a:bodyPr/>
        <a:lstStyle/>
        <a:p>
          <a:endParaRPr lang="ru-RU"/>
        </a:p>
      </dgm:t>
    </dgm:pt>
    <dgm:pt modelId="{4EA422B2-0EAA-45A9-B790-C77D91FBA39F}" type="pres">
      <dgm:prSet presAssocID="{29FF2C84-D70C-41B6-9961-15C4889CC033}" presName="node" presStyleCnt="0"/>
      <dgm:spPr/>
    </dgm:pt>
    <dgm:pt modelId="{D578AC5E-E93B-4B2A-97BC-BF2422251F8D}" type="pres">
      <dgm:prSet presAssocID="{29FF2C84-D70C-41B6-9961-15C4889CC033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979CA-48CE-4582-BC6E-D4E0FFA636ED}" type="pres">
      <dgm:prSet presAssocID="{29FF2C84-D70C-41B6-9961-15C4889CC033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760E7-04BB-402E-9282-CD3C83223AB3}" type="pres">
      <dgm:prSet presAssocID="{5CD66F81-078A-44BF-A42E-5012E7E89279}" presName="Name25" presStyleLbl="parChTrans1D1" presStyleIdx="1" presStyleCnt="2"/>
      <dgm:spPr/>
      <dgm:t>
        <a:bodyPr/>
        <a:lstStyle/>
        <a:p>
          <a:endParaRPr lang="ru-RU"/>
        </a:p>
      </dgm:t>
    </dgm:pt>
    <dgm:pt modelId="{32CF151F-3C62-44B3-A215-DC484EE8AB34}" type="pres">
      <dgm:prSet presAssocID="{9948E90E-3663-4415-968D-B26F98698B00}" presName="node" presStyleCnt="0"/>
      <dgm:spPr/>
    </dgm:pt>
    <dgm:pt modelId="{C549B6FA-093E-4F3D-B600-F0D6BAD4C8FD}" type="pres">
      <dgm:prSet presAssocID="{9948E90E-3663-4415-968D-B26F98698B00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1A9EF-67BA-4161-B4BC-63718584FE1C}" type="pres">
      <dgm:prSet presAssocID="{9948E90E-3663-4415-968D-B26F98698B00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687331-0F84-4FDB-A515-ECBB1D27A142}" type="presOf" srcId="{9948E90E-3663-4415-968D-B26F98698B00}" destId="{C549B6FA-093E-4F3D-B600-F0D6BAD4C8FD}" srcOrd="0" destOrd="0" presId="urn:microsoft.com/office/officeart/2005/8/layout/radial2"/>
    <dgm:cxn modelId="{B2A175CA-A091-40A9-8C24-970AD229BD7D}" type="presOf" srcId="{A1EBF7EC-7D8A-47D9-B28C-45DB82599297}" destId="{78980EA2-B4F3-4CD2-B745-F2A06E414A51}" srcOrd="0" destOrd="0" presId="urn:microsoft.com/office/officeart/2005/8/layout/radial2"/>
    <dgm:cxn modelId="{48C57E33-1164-4AA5-AF15-E95C25B7A1CC}" srcId="{9948E90E-3663-4415-968D-B26F98698B00}" destId="{691C61AB-58C8-4439-8FCB-64D50B1D2D37}" srcOrd="0" destOrd="0" parTransId="{82C4D165-85BF-4398-9DDB-12CF92058AA5}" sibTransId="{EF4229DA-6B72-4DD4-BF53-E6AA5CC807EE}"/>
    <dgm:cxn modelId="{14F17F98-1CD5-4C54-A7F7-10BBD93E11FF}" type="presOf" srcId="{DE3D9632-96F9-45FC-9608-28626D44440D}" destId="{480979CA-48CE-4582-BC6E-D4E0FFA636ED}" srcOrd="0" destOrd="0" presId="urn:microsoft.com/office/officeart/2005/8/layout/radial2"/>
    <dgm:cxn modelId="{F4667BB0-8C18-43E1-9460-90867D3FA132}" srcId="{29FF2C84-D70C-41B6-9961-15C4889CC033}" destId="{DE3D9632-96F9-45FC-9608-28626D44440D}" srcOrd="0" destOrd="0" parTransId="{E7532D4A-852C-44AD-ABD3-3B29C9B4D690}" sibTransId="{A6605303-07F6-4F24-9988-C3C3BBCDF09A}"/>
    <dgm:cxn modelId="{2BBF994E-9C72-4178-A146-688D61140092}" srcId="{E31225F5-83F1-4BBE-BB42-B8C0E15C7928}" destId="{9948E90E-3663-4415-968D-B26F98698B00}" srcOrd="1" destOrd="0" parTransId="{5CD66F81-078A-44BF-A42E-5012E7E89279}" sibTransId="{74C0004D-4439-46FC-A8A3-7E2A4F61EE4B}"/>
    <dgm:cxn modelId="{6B1F53E7-EAD7-4AEC-9405-6DD91A5E28A2}" type="presOf" srcId="{E31225F5-83F1-4BBE-BB42-B8C0E15C7928}" destId="{281076D6-3950-4E5E-9679-8B0F25D1F35B}" srcOrd="0" destOrd="0" presId="urn:microsoft.com/office/officeart/2005/8/layout/radial2"/>
    <dgm:cxn modelId="{46D18184-EF05-4301-98E3-147BBF120EB6}" srcId="{E31225F5-83F1-4BBE-BB42-B8C0E15C7928}" destId="{29FF2C84-D70C-41B6-9961-15C4889CC033}" srcOrd="0" destOrd="0" parTransId="{A1EBF7EC-7D8A-47D9-B28C-45DB82599297}" sibTransId="{FBE791F4-98C0-43AE-9606-F3722290E174}"/>
    <dgm:cxn modelId="{C9EEE4F0-89D2-4964-B053-77CF3FE5D2B0}" type="presOf" srcId="{691C61AB-58C8-4439-8FCB-64D50B1D2D37}" destId="{7801A9EF-67BA-4161-B4BC-63718584FE1C}" srcOrd="0" destOrd="0" presId="urn:microsoft.com/office/officeart/2005/8/layout/radial2"/>
    <dgm:cxn modelId="{8CB597D9-BA8C-4C40-95A0-B66F0FF830E5}" type="presOf" srcId="{5CD66F81-078A-44BF-A42E-5012E7E89279}" destId="{BFF760E7-04BB-402E-9282-CD3C83223AB3}" srcOrd="0" destOrd="0" presId="urn:microsoft.com/office/officeart/2005/8/layout/radial2"/>
    <dgm:cxn modelId="{2F90CFD4-3FBB-4560-9CA7-9879EDC796FF}" type="presOf" srcId="{29FF2C84-D70C-41B6-9961-15C4889CC033}" destId="{D578AC5E-E93B-4B2A-97BC-BF2422251F8D}" srcOrd="0" destOrd="0" presId="urn:microsoft.com/office/officeart/2005/8/layout/radial2"/>
    <dgm:cxn modelId="{7EE10D34-70AD-4C60-9923-69AD29D46F58}" type="presParOf" srcId="{281076D6-3950-4E5E-9679-8B0F25D1F35B}" destId="{B38F942D-E01D-405D-8B68-587B959DF01F}" srcOrd="0" destOrd="0" presId="urn:microsoft.com/office/officeart/2005/8/layout/radial2"/>
    <dgm:cxn modelId="{BE8FDA95-FAF2-49BC-8794-962CAB5A8076}" type="presParOf" srcId="{B38F942D-E01D-405D-8B68-587B959DF01F}" destId="{8D4E338A-28D2-45AB-A297-F4BB1F3EC9A1}" srcOrd="0" destOrd="0" presId="urn:microsoft.com/office/officeart/2005/8/layout/radial2"/>
    <dgm:cxn modelId="{210ABE23-152E-4A60-B155-81A051DE6EB8}" type="presParOf" srcId="{8D4E338A-28D2-45AB-A297-F4BB1F3EC9A1}" destId="{4E11AAD3-7405-461D-9BD4-CCCECAFC9978}" srcOrd="0" destOrd="0" presId="urn:microsoft.com/office/officeart/2005/8/layout/radial2"/>
    <dgm:cxn modelId="{07BD53DD-9D69-4987-8D51-6AC9D9757A04}" type="presParOf" srcId="{8D4E338A-28D2-45AB-A297-F4BB1F3EC9A1}" destId="{5DB709B6-B7B5-47C6-A696-0101C523BB46}" srcOrd="1" destOrd="0" presId="urn:microsoft.com/office/officeart/2005/8/layout/radial2"/>
    <dgm:cxn modelId="{9A119028-1BEB-42A2-8691-86B08A7F8499}" type="presParOf" srcId="{B38F942D-E01D-405D-8B68-587B959DF01F}" destId="{78980EA2-B4F3-4CD2-B745-F2A06E414A51}" srcOrd="1" destOrd="0" presId="urn:microsoft.com/office/officeart/2005/8/layout/radial2"/>
    <dgm:cxn modelId="{AA30E3A6-2CB2-49AB-B254-2B639FF2C820}" type="presParOf" srcId="{B38F942D-E01D-405D-8B68-587B959DF01F}" destId="{4EA422B2-0EAA-45A9-B790-C77D91FBA39F}" srcOrd="2" destOrd="0" presId="urn:microsoft.com/office/officeart/2005/8/layout/radial2"/>
    <dgm:cxn modelId="{3C7C3CB3-78AC-4F55-A552-965A1749CBC2}" type="presParOf" srcId="{4EA422B2-0EAA-45A9-B790-C77D91FBA39F}" destId="{D578AC5E-E93B-4B2A-97BC-BF2422251F8D}" srcOrd="0" destOrd="0" presId="urn:microsoft.com/office/officeart/2005/8/layout/radial2"/>
    <dgm:cxn modelId="{441AD35E-C8F9-49D2-B2FE-AD3999F6D21C}" type="presParOf" srcId="{4EA422B2-0EAA-45A9-B790-C77D91FBA39F}" destId="{480979CA-48CE-4582-BC6E-D4E0FFA636ED}" srcOrd="1" destOrd="0" presId="urn:microsoft.com/office/officeart/2005/8/layout/radial2"/>
    <dgm:cxn modelId="{3F8A0C93-4066-46CD-AD77-56F3AAB13AFB}" type="presParOf" srcId="{B38F942D-E01D-405D-8B68-587B959DF01F}" destId="{BFF760E7-04BB-402E-9282-CD3C83223AB3}" srcOrd="3" destOrd="0" presId="urn:microsoft.com/office/officeart/2005/8/layout/radial2"/>
    <dgm:cxn modelId="{85FD312F-2997-4473-8ED4-17D9F838E854}" type="presParOf" srcId="{B38F942D-E01D-405D-8B68-587B959DF01F}" destId="{32CF151F-3C62-44B3-A215-DC484EE8AB34}" srcOrd="4" destOrd="0" presId="urn:microsoft.com/office/officeart/2005/8/layout/radial2"/>
    <dgm:cxn modelId="{DDA34F8B-0E4C-46C7-A519-A216C107F05F}" type="presParOf" srcId="{32CF151F-3C62-44B3-A215-DC484EE8AB34}" destId="{C549B6FA-093E-4F3D-B600-F0D6BAD4C8FD}" srcOrd="0" destOrd="0" presId="urn:microsoft.com/office/officeart/2005/8/layout/radial2"/>
    <dgm:cxn modelId="{270B410D-A11A-4479-BD4C-C68C83C516B3}" type="presParOf" srcId="{32CF151F-3C62-44B3-A215-DC484EE8AB34}" destId="{7801A9EF-67BA-4161-B4BC-63718584FE1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2FF57-5E65-411E-8D16-2DF8DDA37A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52E34A2-943E-4811-BC74-E23579B1C79B}">
      <dgm:prSet phldrT="[Текст]"/>
      <dgm:spPr/>
      <dgm:t>
        <a:bodyPr/>
        <a:lstStyle/>
        <a:p>
          <a:r>
            <a:rPr lang="ru-RU" b="0" i="0" dirty="0" smtClean="0"/>
            <a:t>Средство доверенной загрузки </a:t>
          </a:r>
          <a:r>
            <a:rPr lang="ru-RU" b="0" i="0" dirty="0" err="1" smtClean="0"/>
            <a:t>Dallas</a:t>
          </a:r>
          <a:r>
            <a:rPr lang="ru-RU" b="0" i="0" dirty="0" smtClean="0"/>
            <a:t> </a:t>
          </a:r>
          <a:r>
            <a:rPr lang="ru-RU" b="0" i="0" dirty="0" err="1" smtClean="0"/>
            <a:t>Lock</a:t>
          </a:r>
          <a:r>
            <a:rPr lang="ru-RU" b="0" i="0" dirty="0" smtClean="0"/>
            <a:t> – 20 </a:t>
          </a:r>
          <a:r>
            <a:rPr lang="ru-RU" b="0" i="0" dirty="0" err="1" smtClean="0"/>
            <a:t>тыс</a:t>
          </a:r>
          <a:endParaRPr lang="ru-RU" b="0" i="0" dirty="0" smtClean="0"/>
        </a:p>
        <a:p>
          <a:r>
            <a:rPr lang="en-US" b="0" i="0" dirty="0" smtClean="0"/>
            <a:t>Dallas Lock 8.0-</a:t>
          </a:r>
          <a:r>
            <a:rPr lang="ru-RU" b="0" i="0" dirty="0" smtClean="0"/>
            <a:t>С</a:t>
          </a:r>
          <a:endParaRPr lang="ru-RU" dirty="0" smtClean="0"/>
        </a:p>
        <a:p>
          <a:r>
            <a:rPr lang="en-US" b="0" i="0" dirty="0" smtClean="0"/>
            <a:t>Dallas Lock 8.0-</a:t>
          </a:r>
          <a:r>
            <a:rPr lang="ru-RU" b="0" i="0" dirty="0" smtClean="0"/>
            <a:t>К</a:t>
          </a:r>
          <a:endParaRPr lang="ru-RU" dirty="0"/>
        </a:p>
      </dgm:t>
    </dgm:pt>
    <dgm:pt modelId="{0F6E9B4D-7C1D-4F88-A973-5DE44EB4A811}" type="parTrans" cxnId="{7E67799F-A688-4629-A6A3-0718636F70AE}">
      <dgm:prSet/>
      <dgm:spPr/>
      <dgm:t>
        <a:bodyPr/>
        <a:lstStyle/>
        <a:p>
          <a:endParaRPr lang="ru-RU"/>
        </a:p>
      </dgm:t>
    </dgm:pt>
    <dgm:pt modelId="{5F2D928D-B488-4678-B797-5B9E03D14935}" type="sibTrans" cxnId="{7E67799F-A688-4629-A6A3-0718636F70AE}">
      <dgm:prSet/>
      <dgm:spPr/>
      <dgm:t>
        <a:bodyPr/>
        <a:lstStyle/>
        <a:p>
          <a:endParaRPr lang="ru-RU"/>
        </a:p>
      </dgm:t>
    </dgm:pt>
    <dgm:pt modelId="{71852EE7-026B-46C4-ADC4-7326A1504881}">
      <dgm:prSet phldrT="[Текст]"/>
      <dgm:spPr/>
      <dgm:t>
        <a:bodyPr/>
        <a:lstStyle/>
        <a:p>
          <a:r>
            <a:rPr lang="ru-RU" b="0" i="0" dirty="0" err="1" smtClean="0"/>
            <a:t>Неискл</a:t>
          </a:r>
          <a:r>
            <a:rPr lang="ru-RU" b="0" i="0" dirty="0" smtClean="0"/>
            <a:t>. право </a:t>
          </a:r>
          <a:r>
            <a:rPr lang="ru-RU" b="0" i="0" dirty="0" err="1" smtClean="0"/>
            <a:t>Dallas</a:t>
          </a:r>
          <a:r>
            <a:rPr lang="ru-RU" b="0" i="0" dirty="0" smtClean="0"/>
            <a:t> </a:t>
          </a:r>
          <a:r>
            <a:rPr lang="ru-RU" b="0" i="0" dirty="0" err="1" smtClean="0"/>
            <a:t>Lock</a:t>
          </a:r>
          <a:r>
            <a:rPr lang="ru-RU" b="0" i="0" dirty="0" smtClean="0"/>
            <a:t> 8.0-С – 10 </a:t>
          </a:r>
          <a:r>
            <a:rPr lang="ru-RU" b="0" i="0" dirty="0" err="1" smtClean="0"/>
            <a:t>тыс</a:t>
          </a:r>
          <a:endParaRPr lang="ru-RU" dirty="0"/>
        </a:p>
      </dgm:t>
    </dgm:pt>
    <dgm:pt modelId="{A74BEC1F-08B7-4167-A761-5AC17224EF7E}" type="parTrans" cxnId="{C2F67AA8-1852-47F8-91F1-D3CAF1F2A76D}">
      <dgm:prSet/>
      <dgm:spPr/>
      <dgm:t>
        <a:bodyPr/>
        <a:lstStyle/>
        <a:p>
          <a:endParaRPr lang="ru-RU"/>
        </a:p>
      </dgm:t>
    </dgm:pt>
    <dgm:pt modelId="{145E87FC-7E9F-427F-A3BD-411F8149B40C}" type="sibTrans" cxnId="{C2F67AA8-1852-47F8-91F1-D3CAF1F2A76D}">
      <dgm:prSet/>
      <dgm:spPr/>
      <dgm:t>
        <a:bodyPr/>
        <a:lstStyle/>
        <a:p>
          <a:endParaRPr lang="ru-RU"/>
        </a:p>
      </dgm:t>
    </dgm:pt>
    <dgm:pt modelId="{0C0F63A8-91F1-4E65-83E6-F0EDF25D247A}">
      <dgm:prSet phldrT="[Текст]"/>
      <dgm:spPr/>
      <dgm:t>
        <a:bodyPr/>
        <a:lstStyle/>
        <a:p>
          <a:r>
            <a:rPr lang="ru-RU" b="0" i="0" dirty="0" smtClean="0"/>
            <a:t>Комплект для установки </a:t>
          </a:r>
          <a:r>
            <a:rPr lang="ru-RU" b="0" i="0" dirty="0" err="1" smtClean="0"/>
            <a:t>Dallas</a:t>
          </a:r>
          <a:r>
            <a:rPr lang="ru-RU" b="0" i="0" dirty="0" smtClean="0"/>
            <a:t> </a:t>
          </a:r>
          <a:r>
            <a:rPr lang="ru-RU" b="0" i="0" dirty="0" err="1" smtClean="0"/>
            <a:t>Lock</a:t>
          </a:r>
          <a:r>
            <a:rPr lang="ru-RU" b="0" i="0" dirty="0" smtClean="0"/>
            <a:t> 8.0-С – 0,5 </a:t>
          </a:r>
          <a:r>
            <a:rPr lang="ru-RU" b="0" i="0" dirty="0" err="1" smtClean="0"/>
            <a:t>тыс</a:t>
          </a:r>
          <a:endParaRPr lang="ru-RU" dirty="0"/>
        </a:p>
      </dgm:t>
    </dgm:pt>
    <dgm:pt modelId="{8F6658AF-72F4-4803-A2DA-428C052EDF50}" type="parTrans" cxnId="{EC150081-C821-4B17-8197-10F47D452723}">
      <dgm:prSet/>
      <dgm:spPr/>
      <dgm:t>
        <a:bodyPr/>
        <a:lstStyle/>
        <a:p>
          <a:endParaRPr lang="ru-RU"/>
        </a:p>
      </dgm:t>
    </dgm:pt>
    <dgm:pt modelId="{E0202A66-F4C7-431C-9E71-7AB894EA84CC}" type="sibTrans" cxnId="{EC150081-C821-4B17-8197-10F47D452723}">
      <dgm:prSet/>
      <dgm:spPr/>
      <dgm:t>
        <a:bodyPr/>
        <a:lstStyle/>
        <a:p>
          <a:endParaRPr lang="ru-RU"/>
        </a:p>
      </dgm:t>
    </dgm:pt>
    <dgm:pt modelId="{08DFAD9A-2A48-455F-87EF-6F01BB3E5A83}">
      <dgm:prSet phldrT="[Текст]"/>
      <dgm:spPr/>
      <dgm:t>
        <a:bodyPr/>
        <a:lstStyle/>
        <a:p>
          <a:r>
            <a:rPr lang="ru-RU" b="0" i="0" dirty="0" smtClean="0"/>
            <a:t>Антивирус (5 раб </a:t>
          </a:r>
          <a:r>
            <a:rPr lang="ru-RU" b="0" i="0" dirty="0" err="1" smtClean="0"/>
            <a:t>ст</a:t>
          </a:r>
          <a:r>
            <a:rPr lang="ru-RU" b="0" i="0" dirty="0" smtClean="0"/>
            <a:t> + 1 </a:t>
          </a:r>
          <a:r>
            <a:rPr lang="ru-RU" b="0" i="0" dirty="0" err="1" smtClean="0"/>
            <a:t>серв</a:t>
          </a:r>
          <a:r>
            <a:rPr lang="ru-RU" b="0" i="0" dirty="0" smtClean="0"/>
            <a:t> ФСТЭК) – 7,5 </a:t>
          </a:r>
          <a:r>
            <a:rPr lang="ru-RU" b="0" i="0" dirty="0" err="1" smtClean="0"/>
            <a:t>тыс</a:t>
          </a:r>
          <a:endParaRPr lang="ru-RU" dirty="0"/>
        </a:p>
      </dgm:t>
    </dgm:pt>
    <dgm:pt modelId="{9D55F9CD-EE54-4114-8B6F-68407D20195A}" type="parTrans" cxnId="{40A33342-BA64-4DF4-A9DF-4A6D624108E7}">
      <dgm:prSet/>
      <dgm:spPr/>
      <dgm:t>
        <a:bodyPr/>
        <a:lstStyle/>
        <a:p>
          <a:endParaRPr lang="ru-RU"/>
        </a:p>
      </dgm:t>
    </dgm:pt>
    <dgm:pt modelId="{A5897F54-C0A1-49F1-8DC9-74B973D68EC3}" type="sibTrans" cxnId="{40A33342-BA64-4DF4-A9DF-4A6D624108E7}">
      <dgm:prSet/>
      <dgm:spPr/>
      <dgm:t>
        <a:bodyPr/>
        <a:lstStyle/>
        <a:p>
          <a:endParaRPr lang="ru-RU"/>
        </a:p>
      </dgm:t>
    </dgm:pt>
    <dgm:pt modelId="{C37818D5-2E65-418B-9A1E-5B97CA270D73}">
      <dgm:prSet phldrT="[Текст]"/>
      <dgm:spPr/>
      <dgm:t>
        <a:bodyPr/>
        <a:lstStyle/>
        <a:p>
          <a:r>
            <a:rPr lang="ru-RU" b="0" i="0" dirty="0" smtClean="0"/>
            <a:t>Услуги ИАЦ для программно-аппаратных комплексов – 17,7 </a:t>
          </a:r>
          <a:r>
            <a:rPr lang="ru-RU" b="0" i="0" dirty="0" err="1" smtClean="0"/>
            <a:t>тыс</a:t>
          </a:r>
          <a:r>
            <a:rPr lang="ru-RU" b="0" i="0" dirty="0" smtClean="0"/>
            <a:t> (для программных – 3,5 </a:t>
          </a:r>
          <a:r>
            <a:rPr lang="ru-RU" b="0" i="0" dirty="0" err="1" smtClean="0"/>
            <a:t>тыс</a:t>
          </a:r>
          <a:r>
            <a:rPr lang="ru-RU" b="0" i="0" dirty="0" smtClean="0"/>
            <a:t>)</a:t>
          </a:r>
          <a:endParaRPr lang="ru-RU" dirty="0"/>
        </a:p>
      </dgm:t>
    </dgm:pt>
    <dgm:pt modelId="{C1074CA2-1DFA-4595-BBD2-5D311E84DF9D}" type="parTrans" cxnId="{013EAD10-486D-4153-9B1F-7BE68740B912}">
      <dgm:prSet/>
      <dgm:spPr/>
      <dgm:t>
        <a:bodyPr/>
        <a:lstStyle/>
        <a:p>
          <a:endParaRPr lang="ru-RU"/>
        </a:p>
      </dgm:t>
    </dgm:pt>
    <dgm:pt modelId="{D7EDE51A-3BF2-460E-8651-0D2457DB250A}" type="sibTrans" cxnId="{013EAD10-486D-4153-9B1F-7BE68740B912}">
      <dgm:prSet/>
      <dgm:spPr/>
      <dgm:t>
        <a:bodyPr/>
        <a:lstStyle/>
        <a:p>
          <a:endParaRPr lang="ru-RU"/>
        </a:p>
      </dgm:t>
    </dgm:pt>
    <dgm:pt modelId="{C36B5827-3A32-4799-94BC-FDECA9B87ACA}">
      <dgm:prSet phldrT="[Текст]"/>
      <dgm:spPr/>
      <dgm:t>
        <a:bodyPr/>
        <a:lstStyle/>
        <a:p>
          <a:r>
            <a:rPr lang="ru-RU" b="0" i="0" dirty="0" smtClean="0"/>
            <a:t>Обеспечение канала ИАЦ для программно-аппаратных комплексов – 40,2 </a:t>
          </a:r>
          <a:r>
            <a:rPr lang="ru-RU" b="0" i="0" dirty="0" err="1" smtClean="0"/>
            <a:t>тыс</a:t>
          </a:r>
          <a:r>
            <a:rPr lang="ru-RU" b="0" i="0" dirty="0" smtClean="0"/>
            <a:t> в год (для программных – 10,2 </a:t>
          </a:r>
          <a:r>
            <a:rPr lang="ru-RU" b="0" i="0" dirty="0" err="1" smtClean="0"/>
            <a:t>тыс</a:t>
          </a:r>
          <a:r>
            <a:rPr lang="ru-RU" b="0" i="0" dirty="0" smtClean="0"/>
            <a:t> в год)</a:t>
          </a:r>
          <a:endParaRPr lang="ru-RU" dirty="0"/>
        </a:p>
      </dgm:t>
    </dgm:pt>
    <dgm:pt modelId="{1845E483-0425-464C-8EC4-7BEB6EC6595B}" type="parTrans" cxnId="{DFEE8BE4-1B62-4AB4-ACC4-B13CEF1A652F}">
      <dgm:prSet/>
      <dgm:spPr/>
      <dgm:t>
        <a:bodyPr/>
        <a:lstStyle/>
        <a:p>
          <a:endParaRPr lang="ru-RU"/>
        </a:p>
      </dgm:t>
    </dgm:pt>
    <dgm:pt modelId="{8F6AA231-E716-49C5-B67C-19ED5FCB53DC}" type="sibTrans" cxnId="{DFEE8BE4-1B62-4AB4-ACC4-B13CEF1A652F}">
      <dgm:prSet/>
      <dgm:spPr/>
      <dgm:t>
        <a:bodyPr/>
        <a:lstStyle/>
        <a:p>
          <a:endParaRPr lang="ru-RU"/>
        </a:p>
      </dgm:t>
    </dgm:pt>
    <dgm:pt modelId="{436B5F8F-9039-4D16-AF3D-B789FF068E49}" type="pres">
      <dgm:prSet presAssocID="{A982FF57-5E65-411E-8D16-2DF8DDA37A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25EB15-9842-44F6-A973-7805B798BBCB}" type="pres">
      <dgm:prSet presAssocID="{952E34A2-943E-4811-BC74-E23579B1C79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15FB3-C0B0-4A4B-B3E5-67CEFD99BBC8}" type="pres">
      <dgm:prSet presAssocID="{5F2D928D-B488-4678-B797-5B9E03D14935}" presName="sibTrans" presStyleCnt="0"/>
      <dgm:spPr/>
    </dgm:pt>
    <dgm:pt modelId="{EF15D4D7-E693-4126-8F3B-716756E2FB91}" type="pres">
      <dgm:prSet presAssocID="{71852EE7-026B-46C4-ADC4-7326A150488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5F84B-A322-4B34-9014-9098A71FFBD4}" type="pres">
      <dgm:prSet presAssocID="{145E87FC-7E9F-427F-A3BD-411F8149B40C}" presName="sibTrans" presStyleCnt="0"/>
      <dgm:spPr/>
    </dgm:pt>
    <dgm:pt modelId="{72069FB1-5266-41CB-B573-520A81C06CD8}" type="pres">
      <dgm:prSet presAssocID="{0C0F63A8-91F1-4E65-83E6-F0EDF25D247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D9842-536A-478E-AF79-545B767397C3}" type="pres">
      <dgm:prSet presAssocID="{E0202A66-F4C7-431C-9E71-7AB894EA84CC}" presName="sibTrans" presStyleCnt="0"/>
      <dgm:spPr/>
    </dgm:pt>
    <dgm:pt modelId="{B9FADE44-369F-4798-AE7B-2B3A3F948E46}" type="pres">
      <dgm:prSet presAssocID="{08DFAD9A-2A48-455F-87EF-6F01BB3E5A8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9CC2E-2F34-472C-BF82-EC982086C344}" type="pres">
      <dgm:prSet presAssocID="{A5897F54-C0A1-49F1-8DC9-74B973D68EC3}" presName="sibTrans" presStyleCnt="0"/>
      <dgm:spPr/>
    </dgm:pt>
    <dgm:pt modelId="{5B9B7F52-24B8-4D40-A988-77DEFE3A480E}" type="pres">
      <dgm:prSet presAssocID="{C37818D5-2E65-418B-9A1E-5B97CA270D7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2F302-7110-4A89-8365-1FEBF40CC710}" type="pres">
      <dgm:prSet presAssocID="{D7EDE51A-3BF2-460E-8651-0D2457DB250A}" presName="sibTrans" presStyleCnt="0"/>
      <dgm:spPr/>
    </dgm:pt>
    <dgm:pt modelId="{C9BE05B0-F654-4AB5-8FFB-854D4A950946}" type="pres">
      <dgm:prSet presAssocID="{C36B5827-3A32-4799-94BC-FDECA9B87AC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F67AA8-1852-47F8-91F1-D3CAF1F2A76D}" srcId="{A982FF57-5E65-411E-8D16-2DF8DDA37AFA}" destId="{71852EE7-026B-46C4-ADC4-7326A1504881}" srcOrd="1" destOrd="0" parTransId="{A74BEC1F-08B7-4167-A761-5AC17224EF7E}" sibTransId="{145E87FC-7E9F-427F-A3BD-411F8149B40C}"/>
    <dgm:cxn modelId="{EC150081-C821-4B17-8197-10F47D452723}" srcId="{A982FF57-5E65-411E-8D16-2DF8DDA37AFA}" destId="{0C0F63A8-91F1-4E65-83E6-F0EDF25D247A}" srcOrd="2" destOrd="0" parTransId="{8F6658AF-72F4-4803-A2DA-428C052EDF50}" sibTransId="{E0202A66-F4C7-431C-9E71-7AB894EA84CC}"/>
    <dgm:cxn modelId="{032632EA-A43E-4637-B899-3B0326016B51}" type="presOf" srcId="{71852EE7-026B-46C4-ADC4-7326A1504881}" destId="{EF15D4D7-E693-4126-8F3B-716756E2FB91}" srcOrd="0" destOrd="0" presId="urn:microsoft.com/office/officeart/2005/8/layout/default"/>
    <dgm:cxn modelId="{7E67799F-A688-4629-A6A3-0718636F70AE}" srcId="{A982FF57-5E65-411E-8D16-2DF8DDA37AFA}" destId="{952E34A2-943E-4811-BC74-E23579B1C79B}" srcOrd="0" destOrd="0" parTransId="{0F6E9B4D-7C1D-4F88-A973-5DE44EB4A811}" sibTransId="{5F2D928D-B488-4678-B797-5B9E03D14935}"/>
    <dgm:cxn modelId="{55A7A634-68E7-48E6-88F3-4CEB5E0F5640}" type="presOf" srcId="{952E34A2-943E-4811-BC74-E23579B1C79B}" destId="{5325EB15-9842-44F6-A973-7805B798BBCB}" srcOrd="0" destOrd="0" presId="urn:microsoft.com/office/officeart/2005/8/layout/default"/>
    <dgm:cxn modelId="{68250339-CFD2-4E81-9FCB-49C7AD1E1428}" type="presOf" srcId="{0C0F63A8-91F1-4E65-83E6-F0EDF25D247A}" destId="{72069FB1-5266-41CB-B573-520A81C06CD8}" srcOrd="0" destOrd="0" presId="urn:microsoft.com/office/officeart/2005/8/layout/default"/>
    <dgm:cxn modelId="{3EE3D445-8F23-451C-9F22-45DAFE4E572E}" type="presOf" srcId="{C36B5827-3A32-4799-94BC-FDECA9B87ACA}" destId="{C9BE05B0-F654-4AB5-8FFB-854D4A950946}" srcOrd="0" destOrd="0" presId="urn:microsoft.com/office/officeart/2005/8/layout/default"/>
    <dgm:cxn modelId="{E5E862AA-23D6-4401-93C4-EB599439EFF9}" type="presOf" srcId="{A982FF57-5E65-411E-8D16-2DF8DDA37AFA}" destId="{436B5F8F-9039-4D16-AF3D-B789FF068E49}" srcOrd="0" destOrd="0" presId="urn:microsoft.com/office/officeart/2005/8/layout/default"/>
    <dgm:cxn modelId="{40A33342-BA64-4DF4-A9DF-4A6D624108E7}" srcId="{A982FF57-5E65-411E-8D16-2DF8DDA37AFA}" destId="{08DFAD9A-2A48-455F-87EF-6F01BB3E5A83}" srcOrd="3" destOrd="0" parTransId="{9D55F9CD-EE54-4114-8B6F-68407D20195A}" sibTransId="{A5897F54-C0A1-49F1-8DC9-74B973D68EC3}"/>
    <dgm:cxn modelId="{5E709036-E982-412C-AFB0-586651F40045}" type="presOf" srcId="{C37818D5-2E65-418B-9A1E-5B97CA270D73}" destId="{5B9B7F52-24B8-4D40-A988-77DEFE3A480E}" srcOrd="0" destOrd="0" presId="urn:microsoft.com/office/officeart/2005/8/layout/default"/>
    <dgm:cxn modelId="{DFEE8BE4-1B62-4AB4-ACC4-B13CEF1A652F}" srcId="{A982FF57-5E65-411E-8D16-2DF8DDA37AFA}" destId="{C36B5827-3A32-4799-94BC-FDECA9B87ACA}" srcOrd="5" destOrd="0" parTransId="{1845E483-0425-464C-8EC4-7BEB6EC6595B}" sibTransId="{8F6AA231-E716-49C5-B67C-19ED5FCB53DC}"/>
    <dgm:cxn modelId="{3A006A10-B889-434B-8F66-4049E1DEC93B}" type="presOf" srcId="{08DFAD9A-2A48-455F-87EF-6F01BB3E5A83}" destId="{B9FADE44-369F-4798-AE7B-2B3A3F948E46}" srcOrd="0" destOrd="0" presId="urn:microsoft.com/office/officeart/2005/8/layout/default"/>
    <dgm:cxn modelId="{013EAD10-486D-4153-9B1F-7BE68740B912}" srcId="{A982FF57-5E65-411E-8D16-2DF8DDA37AFA}" destId="{C37818D5-2E65-418B-9A1E-5B97CA270D73}" srcOrd="4" destOrd="0" parTransId="{C1074CA2-1DFA-4595-BBD2-5D311E84DF9D}" sibTransId="{D7EDE51A-3BF2-460E-8651-0D2457DB250A}"/>
    <dgm:cxn modelId="{8A6454FE-3037-4234-9698-3D9A92D65D7B}" type="presParOf" srcId="{436B5F8F-9039-4D16-AF3D-B789FF068E49}" destId="{5325EB15-9842-44F6-A973-7805B798BBCB}" srcOrd="0" destOrd="0" presId="urn:microsoft.com/office/officeart/2005/8/layout/default"/>
    <dgm:cxn modelId="{8624407D-B9E1-4AFD-A9F7-235FD0FBB862}" type="presParOf" srcId="{436B5F8F-9039-4D16-AF3D-B789FF068E49}" destId="{4F715FB3-C0B0-4A4B-B3E5-67CEFD99BBC8}" srcOrd="1" destOrd="0" presId="urn:microsoft.com/office/officeart/2005/8/layout/default"/>
    <dgm:cxn modelId="{6A7DB037-79E9-4981-83DC-6336A094E410}" type="presParOf" srcId="{436B5F8F-9039-4D16-AF3D-B789FF068E49}" destId="{EF15D4D7-E693-4126-8F3B-716756E2FB91}" srcOrd="2" destOrd="0" presId="urn:microsoft.com/office/officeart/2005/8/layout/default"/>
    <dgm:cxn modelId="{B4048C27-4583-4253-85E8-F8A5517520F7}" type="presParOf" srcId="{436B5F8F-9039-4D16-AF3D-B789FF068E49}" destId="{EE25F84B-A322-4B34-9014-9098A71FFBD4}" srcOrd="3" destOrd="0" presId="urn:microsoft.com/office/officeart/2005/8/layout/default"/>
    <dgm:cxn modelId="{09B857F7-0D3F-494A-9A3F-AB9A0BB688C0}" type="presParOf" srcId="{436B5F8F-9039-4D16-AF3D-B789FF068E49}" destId="{72069FB1-5266-41CB-B573-520A81C06CD8}" srcOrd="4" destOrd="0" presId="urn:microsoft.com/office/officeart/2005/8/layout/default"/>
    <dgm:cxn modelId="{4C76ECB7-80BB-4BE0-85FE-DFDBF24BB095}" type="presParOf" srcId="{436B5F8F-9039-4D16-AF3D-B789FF068E49}" destId="{4D3D9842-536A-478E-AF79-545B767397C3}" srcOrd="5" destOrd="0" presId="urn:microsoft.com/office/officeart/2005/8/layout/default"/>
    <dgm:cxn modelId="{F67ED26C-72F4-49A6-A797-5D6D3D930A98}" type="presParOf" srcId="{436B5F8F-9039-4D16-AF3D-B789FF068E49}" destId="{B9FADE44-369F-4798-AE7B-2B3A3F948E46}" srcOrd="6" destOrd="0" presId="urn:microsoft.com/office/officeart/2005/8/layout/default"/>
    <dgm:cxn modelId="{5EE4F484-41D7-439A-AA69-9DE6958708B9}" type="presParOf" srcId="{436B5F8F-9039-4D16-AF3D-B789FF068E49}" destId="{C7C9CC2E-2F34-472C-BF82-EC982086C344}" srcOrd="7" destOrd="0" presId="urn:microsoft.com/office/officeart/2005/8/layout/default"/>
    <dgm:cxn modelId="{5FBFA671-FCEF-4B13-9951-1C4CF30A320B}" type="presParOf" srcId="{436B5F8F-9039-4D16-AF3D-B789FF068E49}" destId="{5B9B7F52-24B8-4D40-A988-77DEFE3A480E}" srcOrd="8" destOrd="0" presId="urn:microsoft.com/office/officeart/2005/8/layout/default"/>
    <dgm:cxn modelId="{7753F988-4D93-4095-B8D1-43A92AE7CB7F}" type="presParOf" srcId="{436B5F8F-9039-4D16-AF3D-B789FF068E49}" destId="{83D2F302-7110-4A89-8365-1FEBF40CC710}" srcOrd="9" destOrd="0" presId="urn:microsoft.com/office/officeart/2005/8/layout/default"/>
    <dgm:cxn modelId="{F42E9247-3F71-47B2-A310-E3F0DBDE09E1}" type="presParOf" srcId="{436B5F8F-9039-4D16-AF3D-B789FF068E49}" destId="{C9BE05B0-F654-4AB5-8FFB-854D4A95094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760E7-04BB-402E-9282-CD3C83223AB3}">
      <dsp:nvSpPr>
        <dsp:cNvPr id="0" name=""/>
        <dsp:cNvSpPr/>
      </dsp:nvSpPr>
      <dsp:spPr>
        <a:xfrm rot="1733508">
          <a:off x="1617841" y="2690597"/>
          <a:ext cx="707938" cy="66884"/>
        </a:xfrm>
        <a:custGeom>
          <a:avLst/>
          <a:gdLst/>
          <a:ahLst/>
          <a:cxnLst/>
          <a:rect l="0" t="0" r="0" b="0"/>
          <a:pathLst>
            <a:path>
              <a:moveTo>
                <a:pt x="0" y="33442"/>
              </a:moveTo>
              <a:lnTo>
                <a:pt x="707938" y="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80EA2-B4F3-4CD2-B745-F2A06E414A51}">
      <dsp:nvSpPr>
        <dsp:cNvPr id="0" name=""/>
        <dsp:cNvSpPr/>
      </dsp:nvSpPr>
      <dsp:spPr>
        <a:xfrm rot="19866492">
          <a:off x="1617841" y="1593855"/>
          <a:ext cx="707938" cy="66884"/>
        </a:xfrm>
        <a:custGeom>
          <a:avLst/>
          <a:gdLst/>
          <a:ahLst/>
          <a:cxnLst/>
          <a:rect l="0" t="0" r="0" b="0"/>
          <a:pathLst>
            <a:path>
              <a:moveTo>
                <a:pt x="0" y="33442"/>
              </a:moveTo>
              <a:lnTo>
                <a:pt x="707938" y="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709B6-B7B5-47C6-A696-0101C523BB46}">
      <dsp:nvSpPr>
        <dsp:cNvPr id="0" name=""/>
        <dsp:cNvSpPr/>
      </dsp:nvSpPr>
      <dsp:spPr>
        <a:xfrm>
          <a:off x="1250" y="1198816"/>
          <a:ext cx="1953704" cy="1953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8AC5E-E93B-4B2A-97BC-BF2422251F8D}">
      <dsp:nvSpPr>
        <dsp:cNvPr id="0" name=""/>
        <dsp:cNvSpPr/>
      </dsp:nvSpPr>
      <dsp:spPr>
        <a:xfrm>
          <a:off x="2208771" y="586980"/>
          <a:ext cx="1172222" cy="1172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КомФин</a:t>
          </a:r>
          <a:endParaRPr lang="ru-RU" sz="1800" kern="1200" dirty="0"/>
        </a:p>
      </dsp:txBody>
      <dsp:txXfrm>
        <a:off x="2380439" y="758648"/>
        <a:ext cx="828886" cy="828886"/>
      </dsp:txXfrm>
    </dsp:sp>
    <dsp:sp modelId="{480979CA-48CE-4582-BC6E-D4E0FFA636ED}">
      <dsp:nvSpPr>
        <dsp:cNvPr id="0" name=""/>
        <dsp:cNvSpPr/>
      </dsp:nvSpPr>
      <dsp:spPr>
        <a:xfrm>
          <a:off x="3498216" y="586980"/>
          <a:ext cx="1758333" cy="117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ЕИАСБУ</a:t>
          </a:r>
          <a:endParaRPr lang="ru-RU" sz="3500" kern="1200" dirty="0"/>
        </a:p>
      </dsp:txBody>
      <dsp:txXfrm>
        <a:off x="3498216" y="586980"/>
        <a:ext cx="1758333" cy="1172222"/>
      </dsp:txXfrm>
    </dsp:sp>
    <dsp:sp modelId="{C549B6FA-093E-4F3D-B600-F0D6BAD4C8FD}">
      <dsp:nvSpPr>
        <dsp:cNvPr id="0" name=""/>
        <dsp:cNvSpPr/>
      </dsp:nvSpPr>
      <dsp:spPr>
        <a:xfrm>
          <a:off x="2208771" y="2592135"/>
          <a:ext cx="1172222" cy="1172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</a:t>
          </a:r>
          <a:endParaRPr lang="ru-RU" sz="1800" kern="1200" dirty="0"/>
        </a:p>
      </dsp:txBody>
      <dsp:txXfrm>
        <a:off x="2380439" y="2763803"/>
        <a:ext cx="828886" cy="828886"/>
      </dsp:txXfrm>
    </dsp:sp>
    <dsp:sp modelId="{7801A9EF-67BA-4161-B4BC-63718584FE1C}">
      <dsp:nvSpPr>
        <dsp:cNvPr id="0" name=""/>
        <dsp:cNvSpPr/>
      </dsp:nvSpPr>
      <dsp:spPr>
        <a:xfrm>
          <a:off x="3498216" y="2592135"/>
          <a:ext cx="1758333" cy="1172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КАИС КРО</a:t>
          </a:r>
          <a:endParaRPr lang="ru-RU" sz="3500" kern="1200" dirty="0"/>
        </a:p>
      </dsp:txBody>
      <dsp:txXfrm>
        <a:off x="3498216" y="2592135"/>
        <a:ext cx="1758333" cy="1172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5EB15-9842-44F6-A973-7805B798BBCB}">
      <dsp:nvSpPr>
        <dsp:cNvPr id="0" name=""/>
        <dsp:cNvSpPr/>
      </dsp:nvSpPr>
      <dsp:spPr>
        <a:xfrm>
          <a:off x="297603" y="84"/>
          <a:ext cx="2501928" cy="15011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Средство доверенной загрузки </a:t>
          </a:r>
          <a:r>
            <a:rPr lang="ru-RU" sz="1600" b="0" i="0" kern="1200" dirty="0" err="1" smtClean="0"/>
            <a:t>Dallas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Lock</a:t>
          </a:r>
          <a:r>
            <a:rPr lang="ru-RU" sz="1600" b="0" i="0" kern="1200" dirty="0" smtClean="0"/>
            <a:t> – 20 </a:t>
          </a:r>
          <a:r>
            <a:rPr lang="ru-RU" sz="1600" b="0" i="0" kern="1200" dirty="0" err="1" smtClean="0"/>
            <a:t>тыс</a:t>
          </a:r>
          <a:endParaRPr lang="ru-RU" sz="1600" b="0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Dallas Lock 8.0-</a:t>
          </a:r>
          <a:r>
            <a:rPr lang="ru-RU" sz="1600" b="0" i="0" kern="1200" dirty="0" smtClean="0"/>
            <a:t>С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Dallas Lock 8.0-</a:t>
          </a:r>
          <a:r>
            <a:rPr lang="ru-RU" sz="1600" b="0" i="0" kern="1200" dirty="0" smtClean="0"/>
            <a:t>К</a:t>
          </a:r>
          <a:endParaRPr lang="ru-RU" sz="1600" kern="1200" dirty="0"/>
        </a:p>
      </dsp:txBody>
      <dsp:txXfrm>
        <a:off x="297603" y="84"/>
        <a:ext cx="2501928" cy="1501156"/>
      </dsp:txXfrm>
    </dsp:sp>
    <dsp:sp modelId="{EF15D4D7-E693-4126-8F3B-716756E2FB91}">
      <dsp:nvSpPr>
        <dsp:cNvPr id="0" name=""/>
        <dsp:cNvSpPr/>
      </dsp:nvSpPr>
      <dsp:spPr>
        <a:xfrm>
          <a:off x="3049724" y="84"/>
          <a:ext cx="2501928" cy="15011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Неискл</a:t>
          </a:r>
          <a:r>
            <a:rPr lang="ru-RU" sz="1600" b="0" i="0" kern="1200" dirty="0" smtClean="0"/>
            <a:t>. право </a:t>
          </a:r>
          <a:r>
            <a:rPr lang="ru-RU" sz="1600" b="0" i="0" kern="1200" dirty="0" err="1" smtClean="0"/>
            <a:t>Dallas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Lock</a:t>
          </a:r>
          <a:r>
            <a:rPr lang="ru-RU" sz="1600" b="0" i="0" kern="1200" dirty="0" smtClean="0"/>
            <a:t> 8.0-С – 10 </a:t>
          </a:r>
          <a:r>
            <a:rPr lang="ru-RU" sz="1600" b="0" i="0" kern="1200" dirty="0" err="1" smtClean="0"/>
            <a:t>тыс</a:t>
          </a:r>
          <a:endParaRPr lang="ru-RU" sz="1600" kern="1200" dirty="0"/>
        </a:p>
      </dsp:txBody>
      <dsp:txXfrm>
        <a:off x="3049724" y="84"/>
        <a:ext cx="2501928" cy="1501156"/>
      </dsp:txXfrm>
    </dsp:sp>
    <dsp:sp modelId="{72069FB1-5266-41CB-B573-520A81C06CD8}">
      <dsp:nvSpPr>
        <dsp:cNvPr id="0" name=""/>
        <dsp:cNvSpPr/>
      </dsp:nvSpPr>
      <dsp:spPr>
        <a:xfrm>
          <a:off x="297603" y="1751434"/>
          <a:ext cx="2501928" cy="15011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Комплект для установки </a:t>
          </a:r>
          <a:r>
            <a:rPr lang="ru-RU" sz="1600" b="0" i="0" kern="1200" dirty="0" err="1" smtClean="0"/>
            <a:t>Dallas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Lock</a:t>
          </a:r>
          <a:r>
            <a:rPr lang="ru-RU" sz="1600" b="0" i="0" kern="1200" dirty="0" smtClean="0"/>
            <a:t> 8.0-С – 0,5 </a:t>
          </a:r>
          <a:r>
            <a:rPr lang="ru-RU" sz="1600" b="0" i="0" kern="1200" dirty="0" err="1" smtClean="0"/>
            <a:t>тыс</a:t>
          </a:r>
          <a:endParaRPr lang="ru-RU" sz="1600" kern="1200" dirty="0"/>
        </a:p>
      </dsp:txBody>
      <dsp:txXfrm>
        <a:off x="297603" y="1751434"/>
        <a:ext cx="2501928" cy="1501156"/>
      </dsp:txXfrm>
    </dsp:sp>
    <dsp:sp modelId="{B9FADE44-369F-4798-AE7B-2B3A3F948E46}">
      <dsp:nvSpPr>
        <dsp:cNvPr id="0" name=""/>
        <dsp:cNvSpPr/>
      </dsp:nvSpPr>
      <dsp:spPr>
        <a:xfrm>
          <a:off x="3049724" y="1751434"/>
          <a:ext cx="2501928" cy="15011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Антивирус (5 раб </a:t>
          </a:r>
          <a:r>
            <a:rPr lang="ru-RU" sz="1600" b="0" i="0" kern="1200" dirty="0" err="1" smtClean="0"/>
            <a:t>ст</a:t>
          </a:r>
          <a:r>
            <a:rPr lang="ru-RU" sz="1600" b="0" i="0" kern="1200" dirty="0" smtClean="0"/>
            <a:t> + 1 </a:t>
          </a:r>
          <a:r>
            <a:rPr lang="ru-RU" sz="1600" b="0" i="0" kern="1200" dirty="0" err="1" smtClean="0"/>
            <a:t>серв</a:t>
          </a:r>
          <a:r>
            <a:rPr lang="ru-RU" sz="1600" b="0" i="0" kern="1200" dirty="0" smtClean="0"/>
            <a:t> ФСТЭК) – 7,5 </a:t>
          </a:r>
          <a:r>
            <a:rPr lang="ru-RU" sz="1600" b="0" i="0" kern="1200" dirty="0" err="1" smtClean="0"/>
            <a:t>тыс</a:t>
          </a:r>
          <a:endParaRPr lang="ru-RU" sz="1600" kern="1200" dirty="0"/>
        </a:p>
      </dsp:txBody>
      <dsp:txXfrm>
        <a:off x="3049724" y="1751434"/>
        <a:ext cx="2501928" cy="1501156"/>
      </dsp:txXfrm>
    </dsp:sp>
    <dsp:sp modelId="{5B9B7F52-24B8-4D40-A988-77DEFE3A480E}">
      <dsp:nvSpPr>
        <dsp:cNvPr id="0" name=""/>
        <dsp:cNvSpPr/>
      </dsp:nvSpPr>
      <dsp:spPr>
        <a:xfrm>
          <a:off x="297603" y="3502783"/>
          <a:ext cx="2501928" cy="15011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Услуги ИАЦ для программно-аппаратных комплексов – 17,7 </a:t>
          </a:r>
          <a:r>
            <a:rPr lang="ru-RU" sz="1600" b="0" i="0" kern="1200" dirty="0" err="1" smtClean="0"/>
            <a:t>тыс</a:t>
          </a:r>
          <a:r>
            <a:rPr lang="ru-RU" sz="1600" b="0" i="0" kern="1200" dirty="0" smtClean="0"/>
            <a:t> (для программных – 3,5 </a:t>
          </a:r>
          <a:r>
            <a:rPr lang="ru-RU" sz="1600" b="0" i="0" kern="1200" dirty="0" err="1" smtClean="0"/>
            <a:t>тыс</a:t>
          </a:r>
          <a:r>
            <a:rPr lang="ru-RU" sz="1600" b="0" i="0" kern="1200" dirty="0" smtClean="0"/>
            <a:t>)</a:t>
          </a:r>
          <a:endParaRPr lang="ru-RU" sz="1600" kern="1200" dirty="0"/>
        </a:p>
      </dsp:txBody>
      <dsp:txXfrm>
        <a:off x="297603" y="3502783"/>
        <a:ext cx="2501928" cy="1501156"/>
      </dsp:txXfrm>
    </dsp:sp>
    <dsp:sp modelId="{C9BE05B0-F654-4AB5-8FFB-854D4A950946}">
      <dsp:nvSpPr>
        <dsp:cNvPr id="0" name=""/>
        <dsp:cNvSpPr/>
      </dsp:nvSpPr>
      <dsp:spPr>
        <a:xfrm>
          <a:off x="3049724" y="3502783"/>
          <a:ext cx="2501928" cy="15011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Обеспечение канала ИАЦ для программно-аппаратных комплексов – 40,2 </a:t>
          </a:r>
          <a:r>
            <a:rPr lang="ru-RU" sz="1600" b="0" i="0" kern="1200" dirty="0" err="1" smtClean="0"/>
            <a:t>тыс</a:t>
          </a:r>
          <a:r>
            <a:rPr lang="ru-RU" sz="1600" b="0" i="0" kern="1200" dirty="0" smtClean="0"/>
            <a:t> в год (для программных – 10,2 </a:t>
          </a:r>
          <a:r>
            <a:rPr lang="ru-RU" sz="1600" b="0" i="0" kern="1200" dirty="0" err="1" smtClean="0"/>
            <a:t>тыс</a:t>
          </a:r>
          <a:r>
            <a:rPr lang="ru-RU" sz="1600" b="0" i="0" kern="1200" dirty="0" smtClean="0"/>
            <a:t> в год)</a:t>
          </a:r>
          <a:endParaRPr lang="ru-RU" sz="1600" kern="1200" dirty="0"/>
        </a:p>
      </dsp:txBody>
      <dsp:txXfrm>
        <a:off x="3049724" y="3502783"/>
        <a:ext cx="2501928" cy="150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13373-6A8D-4E7D-BD7A-93A393F6592C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FA880-F89F-443B-B451-E7925BB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3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9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4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5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1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4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C270-50FF-4CDD-BDA1-926CD96C7E51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F2C-E71C-4364-9DBE-AF98F6BE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45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.me/+78THT71V9ow5Njky" TargetMode="External"/><Relationship Id="rId3" Type="http://schemas.openxmlformats.org/officeDocument/2006/relationships/hyperlink" Target="https://t.me/+4MuZ2Tp1YSUzNTA6" TargetMode="External"/><Relationship Id="rId7" Type="http://schemas.openxmlformats.org/officeDocument/2006/relationships/hyperlink" Target="https://t.me/+i3Z1wszUm-VlNDVi" TargetMode="External"/><Relationship Id="rId2" Type="http://schemas.openxmlformats.org/officeDocument/2006/relationships/hyperlink" Target="https://t.me/+AHUE6aIZoP05YmY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+tOBdGG4Xp08xZDVi" TargetMode="External"/><Relationship Id="rId5" Type="http://schemas.openxmlformats.org/officeDocument/2006/relationships/hyperlink" Target="https://t.me/+bEsLYfXhdm4xNmNi" TargetMode="External"/><Relationship Id="rId4" Type="http://schemas.openxmlformats.org/officeDocument/2006/relationships/hyperlink" Target="https://t.me/+MEsLtnfFpno0ZWM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+8cyb7qZSnHs4ZDQy" TargetMode="External"/><Relationship Id="rId2" Type="http://schemas.openxmlformats.org/officeDocument/2006/relationships/hyperlink" Target="https://obr.gov.spb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br.gov.spb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spbcokoit.ru/doku.php?id=https:docs.spbcokoit.ru:doku.php&amp;id=%D0%BA%D1%84_%D0%BC%D0%B5%D1%82%D0%BE%D0%B4%D0%B8%D1%87%D0%B5%D1%81%D0%BA%D0%B8%D0%B5_%D1%80%D0%B5%D0%BA%D0%BE%D0%BC%D0%B5%D0%BD%D0%B4%D0%B0%D1%86%D0%B8%D0%B8" TargetMode="External"/><Relationship Id="rId3" Type="http://schemas.openxmlformats.org/officeDocument/2006/relationships/hyperlink" Target="https://docs.spbcokoit.ru/doku.php?id=https:docs.spbcokoit.ru:doku.php&amp;id=%D0%BF%D0%B0%D1%80%D0%B0%D0%B3%D1%80%D0%B0%D1%84_%D0%BE%D0%BE" TargetMode="External"/><Relationship Id="rId7" Type="http://schemas.openxmlformats.org/officeDocument/2006/relationships/hyperlink" Target="https://docs.spbcokoit.ru/doku.php?id=https:docs.spbcokoit.ru:doku.php&amp;id=%D0%BF%D0%B4_%D0%BC%D0%B5%D1%82%D0%BE%D0%B4%D0%B8%D1%87%D0%B5%D1%81%D0%BA%D0%B8%D0%B5_%D1%80%D0%B5%D0%BA%D0%BE%D0%BC%D0%B5%D0%BD%D0%B4%D0%B0%D1%86%D0%B8%D0%B8" TargetMode="External"/><Relationship Id="rId2" Type="http://schemas.openxmlformats.org/officeDocument/2006/relationships/hyperlink" Target="https://docs.spbcokoi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spbcokoit.ru/doku.php?id=https:docs.spbcokoit.ru:doku.php&amp;id=%D0%B8%D0%BD%D0%BD%D0%BE%D0%B2%D0%B0%D1%86%D0%B8%D0%BE%D0%BD%D0%BD%D0%B0%D1%8F_%D0%B4%D0%B5%D1%8F%D1%82%D0%B5%D0%BB%D1%8C%D0%BD%D0%BE%D1%81%D1%82%D1%8C" TargetMode="External"/><Relationship Id="rId5" Type="http://schemas.openxmlformats.org/officeDocument/2006/relationships/hyperlink" Target="https://docs.spbcokoit.ru/doku.php?id=https:docs.spbcokoit.ru:doku.php&amp;id=%D1%86%D0%B8%D1%84%D1%80%D0%BE%D0%B2%D0%B0%D1%8F_%D1%82%D1%80%D0%B0%D0%BD%D1%81%D1%84%D0%BE%D1%80%D0%BC%D0%B0%D1%86%D0%B8%D1%8F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docs.spbcokoit.ru/doku.php?id=%D0%B4%D0%BE2_%D0%BC%D0%B5%D1%82%D0%BE%D0%B4%D0%B8%D1%87%D0%B5%D1%81%D0%BA%D0%B8%D0%B5_%D1%80%D0%B5%D0%BA%D0%BE%D0%BC%D0%B5%D0%BD%D0%B4%D0%B0%D1%86%D0%B8%D0%B8" TargetMode="External"/><Relationship Id="rId9" Type="http://schemas.openxmlformats.org/officeDocument/2006/relationships/hyperlink" Target="https://docs.spbcokoit.ru/doku.php?id=https:docs.spbcokoit.ru:doku.php&amp;id=%D0%BE%D0%BF%D0%BE_%D0%BC%D0%B5%D1%82%D0%BE%D0%B4%D0%B8%D1%87%D0%B5%D1%81%D0%BA%D0%B8%D0%B5_%D1%80%D0%B5%D0%BA%D0%BE%D0%BC%D0%B5%D0%BD%D0%B4%D0%B0%D1%86%D0%B8%D0%B8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patent.ru/cont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ace.yandex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+n1Zrw1_VONNlNDZi" TargetMode="External"/><Relationship Id="rId2" Type="http://schemas.openxmlformats.org/officeDocument/2006/relationships/hyperlink" Target="mailto:nserzhenko@imc.ed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c.edu.ru/wp-content/uploads/2022/08/000120220520001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c.edu.ru/wp-content/uploads/2022/08/tabl_pr785-2022.pdf" TargetMode="External"/><Relationship Id="rId4" Type="http://schemas.openxmlformats.org/officeDocument/2006/relationships/hyperlink" Target="http://imc.edu.ru/&#1080;&#1085;&#1092;&#1086;&#1088;&#1084;&#1072;&#1090;&#1080;&#1079;&#1072;&#1094;&#1080;&#1103;-&#1086;&#1073;&#1088;&#1072;&#1079;&#1086;&#1074;&#1072;&#1085;&#1080;&#1103;/si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0144" y="2360614"/>
            <a:ext cx="11082528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Совещание заместителей директоров по информатизации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8672" y="25082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Государственное бюджетное учреждение </a:t>
            </a:r>
            <a:br>
              <a:rPr lang="ru-RU" dirty="0" smtClean="0"/>
            </a:br>
            <a:r>
              <a:rPr lang="ru-RU" dirty="0" smtClean="0"/>
              <a:t>дополнительного профессионального педагогического образования центр повышения квалификации специалистов </a:t>
            </a:r>
            <a:br>
              <a:rPr lang="ru-RU" dirty="0" smtClean="0"/>
            </a:br>
            <a:r>
              <a:rPr lang="ru-RU" dirty="0" smtClean="0"/>
              <a:t>«Информационно-методический центр»</a:t>
            </a:r>
            <a:br>
              <a:rPr lang="ru-RU" dirty="0" smtClean="0"/>
            </a:br>
            <a:r>
              <a:rPr lang="ru-RU" dirty="0" smtClean="0"/>
              <a:t>Красносельского района Санкт-Петербурга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12" y="153986"/>
            <a:ext cx="1763558" cy="1752604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773936" y="53546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11 ноября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09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Присутствие ОО в социальных сетях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ru-RU" dirty="0"/>
              <a:t>Распоряжение </a:t>
            </a:r>
            <a:r>
              <a:rPr lang="ru-RU" dirty="0" smtClean="0"/>
              <a:t>Правительства РФ от </a:t>
            </a:r>
            <a:r>
              <a:rPr lang="ru-RU" dirty="0"/>
              <a:t>2 сентября 2022 года №</a:t>
            </a:r>
            <a:r>
              <a:rPr lang="ru-RU" dirty="0" smtClean="0"/>
              <a:t>2523-р</a:t>
            </a:r>
          </a:p>
          <a:p>
            <a:r>
              <a:rPr lang="ru-RU" dirty="0"/>
              <a:t>Новые требования вступают в силу с 1 декабря 2022 года. Официальный аккаунт госведомства может быть создан </a:t>
            </a:r>
            <a:r>
              <a:rPr lang="ru-RU" b="1" dirty="0">
                <a:solidFill>
                  <a:srgbClr val="FF0000"/>
                </a:solidFill>
              </a:rPr>
              <a:t>в любой </a:t>
            </a:r>
            <a:r>
              <a:rPr lang="ru-RU" b="1" dirty="0" err="1">
                <a:solidFill>
                  <a:srgbClr val="FF0000"/>
                </a:solidFill>
              </a:rPr>
              <a:t>соцсети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из определённого Правительством перечня.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677" y="1318362"/>
            <a:ext cx="5955323" cy="55396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910093" y="6311900"/>
            <a:ext cx="3504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http://government.ru/docs/46448/</a:t>
            </a:r>
          </a:p>
        </p:txBody>
      </p:sp>
    </p:spTree>
    <p:extLst>
      <p:ext uri="{BB962C8B-B14F-4D97-AF65-F5344CB8AC3E}">
        <p14:creationId xmlns:p14="http://schemas.microsoft.com/office/powerpoint/2010/main" val="251020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Госпаблики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Ссылки </a:t>
            </a:r>
            <a:r>
              <a:rPr lang="ru-RU" dirty="0"/>
              <a:t>на каналы по типу учреждений. Именно там </a:t>
            </a:r>
            <a:r>
              <a:rPr lang="ru-RU" dirty="0" smtClean="0"/>
              <a:t>оповестят </a:t>
            </a:r>
            <a:r>
              <a:rPr lang="ru-RU" dirty="0"/>
              <a:t>о выходе нового поста в системе «</a:t>
            </a:r>
            <a:r>
              <a:rPr lang="ru-RU" dirty="0" err="1"/>
              <a:t>Госпаблики</a:t>
            </a:r>
            <a:r>
              <a:rPr lang="ru-RU" dirty="0"/>
              <a:t>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Школы </a:t>
            </a:r>
            <a:r>
              <a:rPr lang="ru-RU" dirty="0"/>
              <a:t>– </a:t>
            </a:r>
            <a:r>
              <a:rPr lang="ru-RU" u="sng" dirty="0">
                <a:hlinkClick r:id="rId2"/>
              </a:rPr>
              <a:t>https://t.me/+AHUE6aIZoP05YmYy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Детские </a:t>
            </a:r>
            <a:r>
              <a:rPr lang="ru-RU" dirty="0"/>
              <a:t>сады – </a:t>
            </a:r>
            <a:r>
              <a:rPr lang="ru-RU" u="sng" dirty="0">
                <a:hlinkClick r:id="rId3"/>
              </a:rPr>
              <a:t>https://t.me/+4MuZ2Tp1YSUzNTA6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Здравоохранение </a:t>
            </a:r>
            <a:r>
              <a:rPr lang="ru-RU" dirty="0"/>
              <a:t>— </a:t>
            </a:r>
            <a:r>
              <a:rPr lang="ru-RU" u="sng" dirty="0">
                <a:hlinkClick r:id="rId4"/>
              </a:rPr>
              <a:t>https://t.me/+MEsLtnfFpno0ZWM6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Спорт </a:t>
            </a:r>
            <a:r>
              <a:rPr lang="ru-RU" dirty="0"/>
              <a:t>— </a:t>
            </a:r>
            <a:r>
              <a:rPr lang="ru-RU" u="sng" dirty="0">
                <a:hlinkClick r:id="rId5"/>
              </a:rPr>
              <a:t>https://t.me/+bEsLYfXhdm4xNmNi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Культура </a:t>
            </a:r>
            <a:r>
              <a:rPr lang="ru-RU" dirty="0"/>
              <a:t>— </a:t>
            </a:r>
            <a:r>
              <a:rPr lang="ru-RU" u="sng" dirty="0">
                <a:hlinkClick r:id="rId6"/>
              </a:rPr>
              <a:t>https://t.me/+tOBdGG4Xp08xZDVi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Молодёжная </a:t>
            </a:r>
            <a:r>
              <a:rPr lang="ru-RU" dirty="0"/>
              <a:t>политика – </a:t>
            </a:r>
            <a:r>
              <a:rPr lang="ru-RU" u="sng" dirty="0">
                <a:hlinkClick r:id="rId7"/>
              </a:rPr>
              <a:t>https://t.me/+i3Z1wszUm-VlNDVi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Социальная </a:t>
            </a:r>
            <a:r>
              <a:rPr lang="ru-RU" dirty="0"/>
              <a:t>сфера – </a:t>
            </a:r>
            <a:r>
              <a:rPr lang="ru-RU" u="sng" dirty="0">
                <a:hlinkClick r:id="rId8"/>
              </a:rPr>
              <a:t>https://t.me/+</a:t>
            </a:r>
            <a:r>
              <a:rPr lang="ru-RU" u="sng" dirty="0" smtClean="0">
                <a:hlinkClick r:id="rId8"/>
              </a:rPr>
              <a:t>78THT71V9ow5Njky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95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Выгрузка Электронного дневника (на 08.11)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65" y="2151994"/>
            <a:ext cx="5908935" cy="383930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18" y="2151994"/>
            <a:ext cx="5920499" cy="383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0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АРМ с ЕИАСБУ и КАИСКРО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22337"/>
              </p:ext>
            </p:extLst>
          </p:nvPr>
        </p:nvGraphicFramePr>
        <p:xfrm>
          <a:off x="346710" y="1690688"/>
          <a:ext cx="5257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s://cdn.picpng.com/paragraph/paragraph-law-clause-rule-jura-5527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" y="2853215"/>
            <a:ext cx="2026284" cy="202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55581695"/>
              </p:ext>
            </p:extLst>
          </p:nvPr>
        </p:nvGraphicFramePr>
        <p:xfrm>
          <a:off x="5554527" y="1581831"/>
          <a:ext cx="5849257" cy="500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616" y="133903"/>
            <a:ext cx="1089604" cy="10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7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Почта </a:t>
            </a:r>
            <a:r>
              <a:rPr lang="en-US" u="sng" dirty="0" smtClean="0">
                <a:hlinkClick r:id="rId2"/>
              </a:rPr>
              <a:t>obr.gov.spb.ru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384" y="1555994"/>
            <a:ext cx="11517924" cy="4351338"/>
          </a:xfrm>
        </p:spPr>
        <p:txBody>
          <a:bodyPr/>
          <a:lstStyle/>
          <a:p>
            <a:r>
              <a:rPr lang="ru-RU" dirty="0"/>
              <a:t>Для оптимизации процесса решения вопросов по </a:t>
            </a:r>
            <a:r>
              <a:rPr lang="ru-RU" u="sng" dirty="0">
                <a:hlinkClick r:id="rId2"/>
              </a:rPr>
              <a:t>obr.gov.spb.ru</a:t>
            </a:r>
            <a:r>
              <a:rPr lang="ru-RU" dirty="0"/>
              <a:t> создана группа в ТГ. </a:t>
            </a:r>
            <a:r>
              <a:rPr lang="ru-RU" dirty="0" smtClean="0"/>
              <a:t>Закреплено </a:t>
            </a:r>
            <a:r>
              <a:rPr lang="ru-RU" dirty="0"/>
              <a:t>сообщение о правилах группы. Комментарии и обсуждения будут удаляться. </a:t>
            </a:r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://t.me/+</a:t>
            </a:r>
            <a:r>
              <a:rPr lang="ru-RU" u="sng" dirty="0" smtClean="0">
                <a:hlinkClick r:id="rId3"/>
              </a:rPr>
              <a:t>8cyb7qZSnHs4ZDQy</a:t>
            </a:r>
            <a:endParaRPr lang="ru-RU" u="sng" dirty="0" smtClean="0"/>
          </a:p>
          <a:p>
            <a:r>
              <a:rPr lang="ru-RU" dirty="0" smtClean="0"/>
              <a:t>Частая ошибка: переполнен почтовый ящик. Решение: удалить письма и почистить корзину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t="64944"/>
          <a:stretch/>
        </p:blipFill>
        <p:spPr>
          <a:xfrm>
            <a:off x="322384" y="3731663"/>
            <a:ext cx="10163908" cy="29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75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Почта </a:t>
            </a:r>
            <a:r>
              <a:rPr lang="en-US" u="sng" dirty="0" smtClean="0">
                <a:hlinkClick r:id="rId2"/>
              </a:rPr>
              <a:t>obr.gov.spb.ru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384" y="1555994"/>
            <a:ext cx="11517924" cy="4351338"/>
          </a:xfrm>
        </p:spPr>
        <p:txBody>
          <a:bodyPr/>
          <a:lstStyle/>
          <a:p>
            <a:r>
              <a:rPr lang="ru-RU" dirty="0" smtClean="0"/>
              <a:t>Если не хватает места: необходимо направить письмо </a:t>
            </a:r>
            <a:r>
              <a:rPr lang="ru-RU" dirty="0"/>
              <a:t>от организации в адрес КИС на имя председателя </a:t>
            </a:r>
            <a:r>
              <a:rPr lang="ru-RU" dirty="0" smtClean="0"/>
              <a:t>Комитета по информатизации и связи.</a:t>
            </a:r>
          </a:p>
          <a:p>
            <a:r>
              <a:rPr lang="ru-RU" dirty="0" smtClean="0"/>
              <a:t>Нужно переименовать адрес: необходимо </a:t>
            </a:r>
            <a:r>
              <a:rPr lang="ru-RU" dirty="0"/>
              <a:t>от имени </a:t>
            </a:r>
            <a:r>
              <a:rPr lang="ru-RU" dirty="0" smtClean="0"/>
              <a:t>организации </a:t>
            </a:r>
            <a:r>
              <a:rPr lang="ru-RU" dirty="0"/>
              <a:t>написать письмо на имя председателя Комитета по информатизации и связи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Утерян пароль: написать в </a:t>
            </a:r>
            <a:r>
              <a:rPr lang="ru-RU" dirty="0" err="1" smtClean="0"/>
              <a:t>телеграм</a:t>
            </a:r>
            <a:r>
              <a:rPr lang="ru-RU" dirty="0" smtClean="0"/>
              <a:t>-чате</a:t>
            </a:r>
          </a:p>
        </p:txBody>
      </p:sp>
    </p:spTree>
    <p:extLst>
      <p:ext uri="{BB962C8B-B14F-4D97-AF65-F5344CB8AC3E}">
        <p14:creationId xmlns:p14="http://schemas.microsoft.com/office/powerpoint/2010/main" val="2650174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Районный конкурс сайтов педагогов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64073"/>
              </p:ext>
            </p:extLst>
          </p:nvPr>
        </p:nvGraphicFramePr>
        <p:xfrm>
          <a:off x="1166446" y="1497379"/>
          <a:ext cx="890367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85"/>
                <a:gridCol w="3270738"/>
                <a:gridCol w="393895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16.11.2022</a:t>
                      </a:r>
                      <a:r>
                        <a:rPr lang="ru-RU" sz="2400" baseline="0" dirty="0" smtClean="0"/>
                        <a:t> в 15:00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21.11.2022 в 15:00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ОУ – участники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509, 548, 369, 203, 385, 291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217, 200, 352, 203, 271, 385, 291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Номинация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Учителя русского и английского языка, информатики, биологии,  химии, заместитель директора по школьным информационным технологиям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Учителя начальных классов, воспитатели ГПД, учителя музыки, физической культуры, методисты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7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Справочный </a:t>
            </a:r>
            <a:r>
              <a:rPr lang="ru-RU" sz="4000" dirty="0"/>
              <a:t>ресурс ГБУ ДПО «</a:t>
            </a:r>
            <a:r>
              <a:rPr lang="ru-RU" sz="4000" dirty="0" err="1"/>
              <a:t>СПбЦОКОиИТ</a:t>
            </a:r>
            <a:r>
              <a:rPr lang="ru-RU" sz="4000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docs.spbcokoit.ru</a:t>
            </a:r>
            <a:endParaRPr lang="ru-RU" dirty="0" smtClean="0"/>
          </a:p>
          <a:p>
            <a:endParaRPr lang="ru-RU" dirty="0"/>
          </a:p>
          <a:p>
            <a:pPr marL="0" indent="0" fontAlgn="base">
              <a:buNone/>
            </a:pPr>
            <a:r>
              <a:rPr lang="ru-RU" dirty="0"/>
              <a:t>Здесь вы сможете ознакомиться со справочными материалами по следующим направлениям:</a:t>
            </a:r>
          </a:p>
          <a:p>
            <a:pPr fontAlgn="base"/>
            <a:r>
              <a:rPr lang="ru-RU" dirty="0">
                <a:hlinkClick r:id="rId3" tooltip="https:docs.spbcokoit.ru:doku.php"/>
              </a:rPr>
              <a:t>Работа с подсистемой "Параграф".</a:t>
            </a:r>
            <a:endParaRPr lang="ru-RU" dirty="0"/>
          </a:p>
          <a:p>
            <a:pPr fontAlgn="base"/>
            <a:r>
              <a:rPr lang="ru-RU" dirty="0">
                <a:hlinkClick r:id="rId4" tooltip="до2_методические_рекомендации"/>
              </a:rPr>
              <a:t>Работа с порталом дистанционного обучения обучающихся.</a:t>
            </a:r>
            <a:endParaRPr lang="ru-RU" dirty="0"/>
          </a:p>
          <a:p>
            <a:pPr fontAlgn="base"/>
            <a:r>
              <a:rPr lang="ru-RU" dirty="0">
                <a:hlinkClick r:id="rId5" tooltip="https:docs.spbcokoit.ru:doku.php"/>
              </a:rPr>
              <a:t>Цифровая трансформация.</a:t>
            </a:r>
            <a:endParaRPr lang="ru-RU" dirty="0"/>
          </a:p>
          <a:p>
            <a:pPr fontAlgn="base"/>
            <a:r>
              <a:rPr lang="ru-RU" dirty="0">
                <a:hlinkClick r:id="rId6" tooltip="https:docs.spbcokoit.ru:doku.php"/>
              </a:rPr>
              <a:t>Инновационная деятельность</a:t>
            </a:r>
            <a:endParaRPr lang="ru-RU" dirty="0"/>
          </a:p>
          <a:p>
            <a:pPr fontAlgn="base"/>
            <a:r>
              <a:rPr lang="ru-RU" dirty="0">
                <a:hlinkClick r:id="rId7" tooltip="https:docs.spbcokoit.ru:doku.php"/>
              </a:rPr>
              <a:t>Защита персональных данных.</a:t>
            </a:r>
            <a:endParaRPr lang="ru-RU" dirty="0"/>
          </a:p>
          <a:p>
            <a:pPr fontAlgn="base"/>
            <a:r>
              <a:rPr lang="ru-RU" dirty="0">
                <a:hlinkClick r:id="rId8" tooltip="https:docs.spbcokoit.ru:doku.php"/>
              </a:rPr>
              <a:t>Контентная фильтрация.</a:t>
            </a:r>
            <a:endParaRPr lang="ru-RU" dirty="0"/>
          </a:p>
          <a:p>
            <a:pPr fontAlgn="base"/>
            <a:r>
              <a:rPr lang="ru-RU" dirty="0">
                <a:hlinkClick r:id="rId9" tooltip="https:docs.spbcokoit.ru:doku.php"/>
              </a:rPr>
              <a:t>Отечественное программное обеспечение.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616" y="133903"/>
            <a:ext cx="1089604" cy="10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32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Разное (перспективное)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415" y="1447961"/>
            <a:ext cx="11535508" cy="47290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АИСУ «Параграф» уходит в тонкий клиент, двухуровневый доступ – но не в 2023 году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СПбЦОКОиИТ</a:t>
            </a:r>
            <a:r>
              <a:rPr lang="ru-RU" dirty="0" smtClean="0"/>
              <a:t> на курсы повышения квалификации можно направлять сотрудников напрямую (не через район), будет самостоятельная запись</a:t>
            </a:r>
          </a:p>
          <a:p>
            <a:r>
              <a:rPr lang="ru-RU" dirty="0" smtClean="0"/>
              <a:t>Новые ЕФТ по реализации взаимодействия между </a:t>
            </a:r>
            <a:r>
              <a:rPr lang="ru-RU" dirty="0" err="1" smtClean="0"/>
              <a:t>фед</a:t>
            </a:r>
            <a:r>
              <a:rPr lang="ru-RU" dirty="0" smtClean="0"/>
              <a:t>. и рег. информационными системами</a:t>
            </a:r>
          </a:p>
          <a:p>
            <a:r>
              <a:rPr lang="ru-RU" dirty="0" smtClean="0"/>
              <a:t>Если Ростелеком = </a:t>
            </a:r>
            <a:r>
              <a:rPr lang="ru-RU" dirty="0" err="1" smtClean="0"/>
              <a:t>МинЦифры</a:t>
            </a:r>
            <a:r>
              <a:rPr lang="ru-RU" dirty="0" smtClean="0"/>
              <a:t>, если ФИЦТО =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+ академия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(</a:t>
            </a:r>
            <a:r>
              <a:rPr lang="ru-RU" dirty="0" err="1" smtClean="0"/>
              <a:t>вебинары</a:t>
            </a:r>
            <a:r>
              <a:rPr lang="ru-RU" dirty="0" smtClean="0"/>
              <a:t> по ФГИС)</a:t>
            </a:r>
          </a:p>
          <a:p>
            <a:r>
              <a:rPr lang="ru-RU" dirty="0" smtClean="0"/>
              <a:t>Семинар </a:t>
            </a:r>
            <a:r>
              <a:rPr lang="ru-RU" dirty="0" err="1" smtClean="0"/>
              <a:t>СПбЦОКОиИТ</a:t>
            </a:r>
            <a:r>
              <a:rPr lang="ru-RU" dirty="0"/>
              <a:t> </a:t>
            </a:r>
            <a:r>
              <a:rPr lang="ru-RU" dirty="0" smtClean="0"/>
              <a:t>о ФГИС «Моя Школа» - </a:t>
            </a:r>
            <a:r>
              <a:rPr lang="ru-RU" dirty="0" smtClean="0"/>
              <a:t>в </a:t>
            </a:r>
            <a:r>
              <a:rPr lang="ru-RU" dirty="0" smtClean="0"/>
              <a:t>ноябре</a:t>
            </a:r>
          </a:p>
          <a:p>
            <a:r>
              <a:rPr lang="ru-RU" dirty="0" smtClean="0"/>
              <a:t>ШИПУР вошла </a:t>
            </a:r>
            <a:r>
              <a:rPr lang="ru-RU" dirty="0"/>
              <a:t>в </a:t>
            </a:r>
            <a:r>
              <a:rPr lang="ru-RU" dirty="0" smtClean="0"/>
              <a:t>Приказ </a:t>
            </a:r>
            <a:r>
              <a:rPr lang="ru-RU" dirty="0"/>
              <a:t>Министерства просвещения Российской Федерации от 30.08.2022 № 788 "Об утверждении перечня олимпиад и иных интеллектуальных и (или) творческих конкурсов, мероприятий, направленных на развитие интеллектуальных и творческих способностей, способностей к занятиям физической культурой и спортом, интереса к научной (научно-исследовательской), инженерно-технической, изобретательской, творческой, физкультурно-спортивной деятельности, а также на пропаганду научных знаний, творческих и спортивных достижений, на 2022/23 учебный </a:t>
            </a:r>
            <a:r>
              <a:rPr lang="ru-RU" dirty="0" smtClean="0"/>
              <a:t>год« (</a:t>
            </a:r>
            <a:r>
              <a:rPr lang="ru-RU" dirty="0"/>
              <a:t>Зарегистрирован 03.10.2022 № 70342</a:t>
            </a:r>
            <a:r>
              <a:rPr lang="ru-RU" dirty="0" smtClean="0"/>
              <a:t>) под номером </a:t>
            </a:r>
            <a:r>
              <a:rPr lang="ru-RU" dirty="0"/>
              <a:t>336, страница </a:t>
            </a:r>
            <a:r>
              <a:rPr lang="ru-RU" dirty="0" smtClean="0"/>
              <a:t>127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616" y="133903"/>
            <a:ext cx="1089604" cy="10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1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Школьный патент – шаг в будущее!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schoolpatent.ru/contest</a:t>
            </a:r>
            <a:endParaRPr lang="ru-RU" dirty="0" smtClean="0"/>
          </a:p>
          <a:p>
            <a:r>
              <a:rPr lang="ru-RU" dirty="0"/>
              <a:t>Этапы Конкурса:</a:t>
            </a:r>
            <a:br>
              <a:rPr lang="ru-RU" dirty="0"/>
            </a:br>
            <a:r>
              <a:rPr lang="ru-RU" b="1" dirty="0"/>
              <a:t>- 1 этап: 24 октября 2022 года – 31 января 2023 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Подача конкурсных работ </a:t>
            </a:r>
            <a:br>
              <a:rPr lang="ru-RU" dirty="0"/>
            </a:br>
            <a:r>
              <a:rPr lang="ru-RU" b="1" dirty="0" smtClean="0"/>
              <a:t>- </a:t>
            </a:r>
            <a:r>
              <a:rPr lang="ru-RU" b="1" dirty="0"/>
              <a:t>2 этап: 01 февраля 2023 года – 18 февраля 2023 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Оценивание работ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b="1" dirty="0" smtClean="0"/>
              <a:t> </a:t>
            </a:r>
            <a:r>
              <a:rPr lang="ru-RU" b="1" dirty="0"/>
              <a:t>3 этап: 19 февраля 2023 года – 11 марта 2023 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Финальный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</a:t>
            </a:r>
            <a:r>
              <a:rPr lang="ru-RU" b="1" dirty="0"/>
              <a:t>4 этап: 12 марта 2023 года - 26 апреля 2023 года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Организация и проведение торжественной церемонии награждения победителей Финала Конкурса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74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совещания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Сайты ОУ: мониторинг в декабре</a:t>
            </a:r>
          </a:p>
          <a:p>
            <a:r>
              <a:rPr lang="en-US" dirty="0" smtClean="0"/>
              <a:t>Food</a:t>
            </a:r>
            <a:r>
              <a:rPr lang="ru-RU" dirty="0" smtClean="0"/>
              <a:t> на 9.11.2022</a:t>
            </a:r>
          </a:p>
          <a:p>
            <a:r>
              <a:rPr lang="ru-RU" dirty="0" smtClean="0"/>
              <a:t>Статистика по мониторингу питания на 20.10.2022</a:t>
            </a:r>
          </a:p>
          <a:p>
            <a:r>
              <a:rPr lang="ru-RU" dirty="0" smtClean="0"/>
              <a:t>Социальные сети</a:t>
            </a:r>
          </a:p>
          <a:p>
            <a:r>
              <a:rPr lang="ru-RU" dirty="0" smtClean="0"/>
              <a:t>Почта </a:t>
            </a:r>
            <a:r>
              <a:rPr lang="en-US" dirty="0"/>
              <a:t>@obr.gov.spb.ru </a:t>
            </a:r>
            <a:endParaRPr lang="en-US" dirty="0" smtClean="0"/>
          </a:p>
          <a:p>
            <a:r>
              <a:rPr lang="ru-RU" dirty="0" smtClean="0"/>
              <a:t>Выгрузка ЭД</a:t>
            </a:r>
          </a:p>
          <a:p>
            <a:r>
              <a:rPr lang="ru-RU" dirty="0" smtClean="0"/>
              <a:t>Закупка СЗИ</a:t>
            </a:r>
          </a:p>
          <a:p>
            <a:r>
              <a:rPr lang="ru-RU" dirty="0" smtClean="0"/>
              <a:t>Конкурс сайтов педагогов</a:t>
            </a:r>
          </a:p>
          <a:p>
            <a:r>
              <a:rPr lang="ru-RU" dirty="0" smtClean="0"/>
              <a:t>ШИПУР и Школьный патент – шаг в будущее!</a:t>
            </a:r>
          </a:p>
          <a:p>
            <a:pPr marL="0" indent="0">
              <a:buNone/>
            </a:pPr>
            <a:endParaRPr lang="ru-RU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658" y="230188"/>
            <a:ext cx="1276048" cy="126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76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Школьный патент: номинации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247" y="1825625"/>
            <a:ext cx="1154723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8.1.1. Номинация «Мастер дизайна»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8.1.2</a:t>
            </a:r>
            <a:r>
              <a:rPr lang="ru-RU" dirty="0"/>
              <a:t>. Номинация «Мастер слова»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8.1.3</a:t>
            </a:r>
            <a:r>
              <a:rPr lang="ru-RU" dirty="0"/>
              <a:t>. Номинация «Изобретение</a:t>
            </a:r>
            <a:r>
              <a:rPr lang="ru-RU" dirty="0" smtClean="0"/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8.1.4</a:t>
            </a:r>
            <a:r>
              <a:rPr lang="ru-RU" dirty="0"/>
              <a:t>. Номинация «Научно-исследовательская работа</a:t>
            </a:r>
            <a:r>
              <a:rPr lang="ru-RU" dirty="0" smtClean="0"/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8.1.5</a:t>
            </a:r>
            <a:r>
              <a:rPr lang="ru-RU" dirty="0"/>
              <a:t>. Номинация «Промышленный дизайн»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8.1.6</a:t>
            </a:r>
            <a:r>
              <a:rPr lang="ru-RU" dirty="0"/>
              <a:t>. Номинация «Интеллектуальные способности — </a:t>
            </a:r>
            <a:r>
              <a:rPr lang="ru-RU" dirty="0" err="1"/>
              <a:t>НЕограниченные</a:t>
            </a:r>
            <a:r>
              <a:rPr lang="ru-RU" dirty="0"/>
              <a:t> возможности»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8.1.7</a:t>
            </a:r>
            <a:r>
              <a:rPr lang="ru-RU" dirty="0"/>
              <a:t>. Номинация «Интервью о </a:t>
            </a:r>
            <a:r>
              <a:rPr lang="ru-RU" dirty="0" smtClean="0"/>
              <a:t>профессии»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8.1.8</a:t>
            </a:r>
            <a:r>
              <a:rPr lang="ru-RU" dirty="0"/>
              <a:t>. Номинация Минобороны России «Важное для обороны </a:t>
            </a:r>
            <a:r>
              <a:rPr lang="ru-RU" dirty="0" smtClean="0"/>
              <a:t>страны»8.1.9</a:t>
            </a:r>
            <a:r>
              <a:rPr lang="ru-RU" dirty="0"/>
              <a:t>. Номинация «Режиссерский взгляд</a:t>
            </a:r>
            <a:r>
              <a:rPr lang="ru-RU" dirty="0" smtClean="0"/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8.1.10</a:t>
            </a:r>
            <a:r>
              <a:rPr lang="ru-RU" dirty="0"/>
              <a:t>. Номинация «Самый </a:t>
            </a:r>
            <a:r>
              <a:rPr lang="ru-RU" dirty="0" smtClean="0"/>
              <a:t>креативный»8.1.11</a:t>
            </a:r>
            <a:r>
              <a:rPr lang="ru-RU" dirty="0"/>
              <a:t>. Номинация «Миллион за идею</a:t>
            </a:r>
            <a:r>
              <a:rPr lang="ru-RU" dirty="0" smtClean="0"/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8.1.12</a:t>
            </a:r>
            <a:r>
              <a:rPr lang="ru-RU" dirty="0"/>
              <a:t>. Номинация «</a:t>
            </a:r>
            <a:r>
              <a:rPr lang="ru-RU" dirty="0" err="1"/>
              <a:t>ГазЭврика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793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24448"/>
            <a:ext cx="11013831" cy="1325563"/>
          </a:xfrm>
        </p:spPr>
        <p:txBody>
          <a:bodyPr/>
          <a:lstStyle/>
          <a:p>
            <a:r>
              <a:rPr lang="en-US" dirty="0" smtClean="0"/>
              <a:t>YAC/e – Yet Another Conference Education</a:t>
            </a:r>
            <a:r>
              <a:rPr lang="ru-RU" dirty="0" smtClean="0"/>
              <a:t> 2022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077" y="1359878"/>
            <a:ext cx="11558953" cy="5322276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https://yace.yandex.ru</a:t>
            </a:r>
            <a:r>
              <a:rPr lang="ru-RU" dirty="0"/>
              <a:t> </a:t>
            </a:r>
            <a:r>
              <a:rPr lang="ru-RU" dirty="0" smtClean="0"/>
              <a:t>Онлайн-конференция Яндекса про образование</a:t>
            </a:r>
            <a:endParaRPr lang="en-US" dirty="0" smtClean="0"/>
          </a:p>
          <a:p>
            <a:r>
              <a:rPr lang="ru-RU" dirty="0" smtClean="0"/>
              <a:t>Прошла 9 ноября, есть в записи</a:t>
            </a:r>
          </a:p>
          <a:p>
            <a:r>
              <a:rPr lang="ru-RU" dirty="0"/>
              <a:t>Как выбрать образовательную стратегию для ребёнка в современном мире?</a:t>
            </a:r>
          </a:p>
          <a:p>
            <a:r>
              <a:rPr lang="ru-RU" dirty="0"/>
              <a:t>Офлайн против </a:t>
            </a:r>
            <a:r>
              <a:rPr lang="ru-RU" dirty="0" err="1"/>
              <a:t>онлайна</a:t>
            </a:r>
            <a:r>
              <a:rPr lang="ru-RU" dirty="0"/>
              <a:t>: </a:t>
            </a:r>
            <a:r>
              <a:rPr lang="ru-RU" dirty="0" err="1"/>
              <a:t>комьюнити</a:t>
            </a:r>
            <a:r>
              <a:rPr lang="ru-RU" dirty="0"/>
              <a:t> в университете и в дополнительном образовании</a:t>
            </a:r>
          </a:p>
          <a:p>
            <a:r>
              <a:rPr lang="ru-RU" dirty="0"/>
              <a:t>Место информатики в современной школе, или почему концепция технарей и гуманитариев слегка </a:t>
            </a:r>
            <a:r>
              <a:rPr lang="ru-RU" dirty="0" smtClean="0"/>
              <a:t>устарела</a:t>
            </a:r>
            <a:endParaRPr lang="en-US" dirty="0" smtClean="0"/>
          </a:p>
          <a:p>
            <a:r>
              <a:rPr lang="ru-RU" dirty="0"/>
              <a:t>Как IT помогает переосмыслить подход к инженерному образованию</a:t>
            </a:r>
          </a:p>
          <a:p>
            <a:r>
              <a:rPr lang="ru-RU" dirty="0"/>
              <a:t>Математика для </a:t>
            </a:r>
            <a:r>
              <a:rPr lang="en-US" dirty="0"/>
              <a:t>Digital Native</a:t>
            </a:r>
            <a:endParaRPr lang="ru-RU" dirty="0" smtClean="0"/>
          </a:p>
          <a:p>
            <a:r>
              <a:rPr lang="ru-RU" dirty="0"/>
              <a:t>Как искусство работает на стыке с IT</a:t>
            </a:r>
          </a:p>
        </p:txBody>
      </p:sp>
    </p:spTree>
    <p:extLst>
      <p:ext uri="{BB962C8B-B14F-4D97-AF65-F5344CB8AC3E}">
        <p14:creationId xmlns:p14="http://schemas.microsoft.com/office/powerpoint/2010/main" val="196617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Серженко Наталия Михайловна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nserzhenko@imc.edu.ru</a:t>
            </a:r>
            <a:endParaRPr lang="en-US" dirty="0" smtClean="0"/>
          </a:p>
          <a:p>
            <a:r>
              <a:rPr lang="en-US" dirty="0" smtClean="0"/>
              <a:t>8- 911- 964- 11- 20</a:t>
            </a:r>
          </a:p>
          <a:p>
            <a:endParaRPr lang="en-US" dirty="0"/>
          </a:p>
          <a:p>
            <a:r>
              <a:rPr lang="ru-RU" dirty="0" smtClean="0"/>
              <a:t>Чат заместителей директоров ОУ в </a:t>
            </a:r>
            <a:r>
              <a:rPr lang="ru-RU" dirty="0" err="1"/>
              <a:t>Т</a:t>
            </a:r>
            <a:r>
              <a:rPr lang="ru-RU" dirty="0" err="1" smtClean="0"/>
              <a:t>елеграм</a:t>
            </a:r>
            <a:r>
              <a:rPr lang="ru-RU" dirty="0" smtClean="0"/>
              <a:t>: </a:t>
            </a:r>
            <a:r>
              <a:rPr lang="en-US" dirty="0">
                <a:hlinkClick r:id="rId3"/>
              </a:rPr>
              <a:t>https://t.me/+</a:t>
            </a:r>
            <a:r>
              <a:rPr lang="en-US" dirty="0" smtClean="0">
                <a:hlinkClick r:id="rId3"/>
              </a:rPr>
              <a:t>n1Zrw1_VONNlNDZi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616" y="133903"/>
            <a:ext cx="1089604" cy="10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Сайты ОУ: мониторинг в декабре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916" y="1371600"/>
            <a:ext cx="11598442" cy="5354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hlinkClick r:id="rId2"/>
              </a:rPr>
              <a:t>Приказ от </a:t>
            </a:r>
            <a:r>
              <a:rPr lang="ru-RU" dirty="0" smtClean="0">
                <a:hlinkClick r:id="rId2"/>
              </a:rPr>
              <a:t>12.01.2022 </a:t>
            </a:r>
            <a:r>
              <a:rPr lang="ru-RU" dirty="0">
                <a:hlinkClick r:id="rId2"/>
              </a:rPr>
              <a:t>года № 24 О внесении изменений в Требования к структуре официального </a:t>
            </a:r>
            <a:r>
              <a:rPr lang="ru-RU" dirty="0" smtClean="0">
                <a:hlinkClick r:id="rId2"/>
              </a:rPr>
              <a:t>сайта…, </a:t>
            </a:r>
            <a:r>
              <a:rPr lang="ru-RU" dirty="0">
                <a:hlinkClick r:id="rId2"/>
              </a:rPr>
              <a:t>утвержденные приказом Федеральной службы по надзору в сфере образования и науки от 14 августа 2020 г. </a:t>
            </a:r>
            <a:r>
              <a:rPr lang="ru-RU" dirty="0" smtClean="0">
                <a:hlinkClick r:id="rId2"/>
              </a:rPr>
              <a:t>№831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658" y="230188"/>
            <a:ext cx="1276048" cy="1268122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48916" y="3087687"/>
            <a:ext cx="11598442" cy="3333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разделе «сведения об ОО» добавляется подраздел «Организация питания в образовательной организации»</a:t>
            </a:r>
          </a:p>
          <a:p>
            <a:r>
              <a:rPr lang="ru-RU" dirty="0" smtClean="0"/>
              <a:t>Касается государственных общеобразовательных организаций</a:t>
            </a:r>
          </a:p>
          <a:p>
            <a:r>
              <a:rPr lang="ru-RU" dirty="0" smtClean="0"/>
              <a:t>Обновленная информация на сайтах должна быть опубликована не позднее 15 сентября 2022 года</a:t>
            </a:r>
          </a:p>
          <a:p>
            <a:r>
              <a:rPr lang="ru-RU" dirty="0" smtClean="0"/>
              <a:t>Подробно: </a:t>
            </a:r>
            <a:r>
              <a:rPr lang="en-US" dirty="0" smtClean="0">
                <a:hlinkClick r:id="rId4"/>
              </a:rPr>
              <a:t>http://imc.edu.ru/</a:t>
            </a:r>
            <a:r>
              <a:rPr lang="ru-RU" dirty="0" smtClean="0">
                <a:hlinkClick r:id="rId4"/>
              </a:rPr>
              <a:t>информатизация-образования/</a:t>
            </a:r>
            <a:r>
              <a:rPr lang="en-US" dirty="0" smtClean="0">
                <a:hlinkClick r:id="rId4"/>
              </a:rPr>
              <a:t>site</a:t>
            </a:r>
            <a:endParaRPr lang="ru-RU" dirty="0" smtClean="0"/>
          </a:p>
          <a:p>
            <a:r>
              <a:rPr lang="ru-RU" dirty="0" smtClean="0"/>
              <a:t>Актуальная структура сайта (проверить себя):  </a:t>
            </a:r>
            <a:r>
              <a:rPr lang="en-US" dirty="0" smtClean="0">
                <a:hlinkClick r:id="rId5"/>
              </a:rPr>
              <a:t>tabl_pr785 (2022)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87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Сайты ОУ: мониторинг в декабре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458" y="1371600"/>
            <a:ext cx="11843084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Содержание подраздела «Образование» </a:t>
            </a:r>
          </a:p>
          <a:p>
            <a:r>
              <a:rPr lang="ru-RU" dirty="0" smtClean="0"/>
              <a:t> </a:t>
            </a:r>
            <a:r>
              <a:rPr lang="ru-RU" dirty="0"/>
              <a:t>а) о реализуемых образовательных программах, в том числе о реализуемых адаптированных образовательных программах, с указанием в отношении каждой образовательной программы: - форм обучения; - нормативного срока обучения; - срока действия государственной аккредитации образовательной программы (при наличии государственной аккредитации), общественной, профессионально-общественной аккредитации образовательной программы (при наличии общественной, профессионально-общественной аккредитации); - языка(х), на котором(</a:t>
            </a:r>
            <a:r>
              <a:rPr lang="ru-RU" dirty="0" err="1"/>
              <a:t>ых</a:t>
            </a:r>
            <a:r>
              <a:rPr lang="ru-RU" dirty="0"/>
              <a:t>) осуществляется образование (обучение); - учебных предметов, курсов, дисциплин (модулей), практики, предусмотренных соответствующей образовательной программой; - об использовании при реализации образовательной программы электронного обучения и дистанционных образовательных технологий;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) об описании образовательной программы с приложением ее копии в форме электронного документа, подписанного электронной подписью руководителя образовательной организации, в том числе: - об учебном плане с приложением его копии; - об аннотации к рабочим программам дисциплин (модулей, предметов, курсов, практики в составе образовательной программы) с приложением копий этих рабочих программ; - о календарном учебном графике с приложением его копии; - о методических и об иных документах, разработанных образовательной организацией для обеспечения образовательного процесса;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о численности обучающихся, в том числе об обучающихся по каждой реализуемой образовательной программе (в том числе с выделением численности обучающихся, являющихся иностранными гражданами), с указанием источника финансирования: за счет бюджетных ассигнований федерального бюджета; за счет бюджетных ассигнований бюджетов субъектов Российской Федерации; за счет бюджетных ассигнований местных бюджетов; по договорам об образовании за счет средств физических и (или) юридических лиц. Образовательные организации, реализующие общеобразовательные программы, дополнительно указывают наименование образовательной программы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658" y="230188"/>
            <a:ext cx="1276048" cy="126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1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</a:t>
            </a:r>
            <a:r>
              <a:rPr lang="ru-RU" dirty="0"/>
              <a:t>и </a:t>
            </a:r>
            <a:r>
              <a:rPr lang="en-US" dirty="0" err="1" smtClean="0"/>
              <a:t>Findex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статистика с 01.09. по  09.11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1506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Food</a:t>
            </a:r>
            <a:r>
              <a:rPr lang="ru-RU" b="1" dirty="0" smtClean="0"/>
              <a:t>: менее 40 файлов: </a:t>
            </a:r>
            <a:br>
              <a:rPr lang="ru-RU" b="1" dirty="0" smtClean="0"/>
            </a:br>
            <a:r>
              <a:rPr lang="ru-RU" b="1" dirty="0" smtClean="0"/>
              <a:t>(было 43 учебных дня по 5-дневной неделе)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en-US" b="1" dirty="0" err="1" smtClean="0"/>
              <a:t>Findex</a:t>
            </a:r>
            <a:r>
              <a:rPr lang="ru-RU" b="1" dirty="0" smtClean="0"/>
              <a:t> </a:t>
            </a:r>
            <a:r>
              <a:rPr lang="ru-RU" dirty="0" smtClean="0"/>
              <a:t>нет:</a:t>
            </a:r>
          </a:p>
          <a:p>
            <a:pPr marL="0" indent="0">
              <a:buNone/>
            </a:pPr>
            <a:r>
              <a:rPr lang="ru-RU" dirty="0" smtClean="0"/>
              <a:t>ГБОУ ШИ № 289</a:t>
            </a:r>
          </a:p>
          <a:p>
            <a:pPr marL="0" indent="0">
              <a:buNone/>
            </a:pPr>
            <a:r>
              <a:rPr lang="ru-RU" dirty="0" smtClean="0"/>
              <a:t>ГБОУ СОШ № 352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658" y="230188"/>
            <a:ext cx="1276048" cy="126812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57495"/>
              </p:ext>
            </p:extLst>
          </p:nvPr>
        </p:nvGraphicFramePr>
        <p:xfrm>
          <a:off x="1084385" y="2684291"/>
          <a:ext cx="4554415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5514"/>
                <a:gridCol w="16789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ГБОУ СОШ №414 СПб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ГБОУ СОШ №290 СПб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ГБОУ лицей №395 СПб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ГБОУ СОШ №291 СПб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2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08" y="118940"/>
            <a:ext cx="11828584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Статистика по мониторингу питания на 20.10.2022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808769"/>
              </p:ext>
            </p:extLst>
          </p:nvPr>
        </p:nvGraphicFramePr>
        <p:xfrm>
          <a:off x="421054" y="1116257"/>
          <a:ext cx="10786208" cy="5614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0058"/>
                <a:gridCol w="2283415"/>
                <a:gridCol w="3144085"/>
                <a:gridCol w="1668650"/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ОУ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Подавших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 сведения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% выполнения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>
                          <a:effectLst/>
                        </a:rPr>
                        <a:t>СЗФО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2 883</a:t>
                      </a:r>
                      <a:endParaRPr lang="ru-RU" sz="1500" b="1" i="0" u="none" strike="noStrike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1 716</a:t>
                      </a:r>
                      <a:endParaRPr lang="ru-RU" sz="15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60</a:t>
                      </a:r>
                      <a:endParaRPr lang="ru-RU" sz="1500" b="1" i="0" u="none" strike="noStrike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dirty="0">
                          <a:effectLst/>
                        </a:rPr>
                        <a:t>Архангельская область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331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209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63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Вологодская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341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115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34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Калининградская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169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164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97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Ленинградская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361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161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45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Мурманская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162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50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31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Ненецкий автономный округ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26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16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62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Новгородская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150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51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34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Псковская область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151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128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85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Республика Карелия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195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44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23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Республика Коми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316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>
                          <a:effectLst/>
                        </a:rPr>
                        <a:t>124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39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551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171450" marR="952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681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654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dirty="0">
                          <a:effectLst/>
                        </a:rPr>
                        <a:t>96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171450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СЗФО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7 522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ЮФО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38 209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13 616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1" y="365125"/>
            <a:ext cx="11711353" cy="1325563"/>
          </a:xfrm>
        </p:spPr>
        <p:txBody>
          <a:bodyPr>
            <a:noAutofit/>
          </a:bodyPr>
          <a:lstStyle/>
          <a:p>
            <a:r>
              <a:rPr lang="ru-RU" sz="4000" dirty="0"/>
              <a:t>Статистика по мониторингу питания на 20.10.2022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707" y="1212203"/>
            <a:ext cx="8686801" cy="564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8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1" y="365125"/>
            <a:ext cx="11711353" cy="1325563"/>
          </a:xfrm>
        </p:spPr>
        <p:txBody>
          <a:bodyPr>
            <a:noAutofit/>
          </a:bodyPr>
          <a:lstStyle/>
          <a:p>
            <a:r>
              <a:rPr lang="ru-RU" sz="4000" dirty="0"/>
              <a:t>Статистика по мониторингу питания на 20.10.2022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1" y="1690688"/>
            <a:ext cx="11535508" cy="5003188"/>
          </a:xfrm>
        </p:spPr>
        <p:txBody>
          <a:bodyPr numCol="2">
            <a:normAutofit/>
          </a:bodyPr>
          <a:lstStyle/>
          <a:p>
            <a:r>
              <a:rPr lang="ru-RU" dirty="0" err="1" smtClean="0"/>
              <a:t>ПоложениеКомиссияСРодителями</a:t>
            </a:r>
            <a:endParaRPr lang="ru-RU" dirty="0" smtClean="0"/>
          </a:p>
          <a:p>
            <a:r>
              <a:rPr lang="ru-RU" dirty="0" err="1" smtClean="0"/>
              <a:t>ГорячаяЛиния</a:t>
            </a:r>
            <a:endParaRPr lang="ru-RU" dirty="0" smtClean="0"/>
          </a:p>
          <a:p>
            <a:r>
              <a:rPr lang="ru-RU" dirty="0" smtClean="0"/>
              <a:t>Чат </a:t>
            </a:r>
          </a:p>
          <a:p>
            <a:r>
              <a:rPr lang="ru-RU" dirty="0" smtClean="0"/>
              <a:t>Форум </a:t>
            </a:r>
          </a:p>
          <a:p>
            <a:r>
              <a:rPr lang="ru-RU" dirty="0" smtClean="0"/>
              <a:t>ДиетМеню1 </a:t>
            </a:r>
          </a:p>
          <a:p>
            <a:r>
              <a:rPr lang="ru-RU" dirty="0" smtClean="0"/>
              <a:t>ДиетМеню2 </a:t>
            </a:r>
          </a:p>
          <a:p>
            <a:r>
              <a:rPr lang="ru-RU" dirty="0" smtClean="0"/>
              <a:t>ДиетМеню3 </a:t>
            </a:r>
          </a:p>
          <a:p>
            <a:r>
              <a:rPr lang="ru-RU" dirty="0" smtClean="0"/>
              <a:t>ДиетМеню4 </a:t>
            </a:r>
          </a:p>
          <a:p>
            <a:r>
              <a:rPr lang="ru-RU" dirty="0" smtClean="0"/>
              <a:t>Анкета </a:t>
            </a:r>
          </a:p>
          <a:p>
            <a:r>
              <a:rPr lang="ru-RU" dirty="0" err="1" smtClean="0"/>
              <a:t>РезультатыАнкеты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МероприятиеОЗдоровомПитании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МатериалыОЗдоровомПитании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АктыПроверок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ФотоЧленовКомиссии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ДоляНесъедаемых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Регулярность </a:t>
            </a:r>
            <a:r>
              <a:rPr lang="ru-RU" dirty="0"/>
              <a:t>заполнения меню на сайте </a:t>
            </a:r>
            <a:endParaRPr lang="ru-RU" dirty="0" smtClean="0"/>
          </a:p>
          <a:p>
            <a:r>
              <a:rPr lang="ru-RU" dirty="0" smtClean="0"/>
              <a:t>Соответствие </a:t>
            </a:r>
            <a:r>
              <a:rPr lang="ru-RU" dirty="0"/>
              <a:t>калорийности </a:t>
            </a:r>
            <a:endParaRPr lang="ru-RU" dirty="0" smtClean="0"/>
          </a:p>
          <a:p>
            <a:r>
              <a:rPr lang="ru-RU" dirty="0" smtClean="0"/>
              <a:t>Общий </a:t>
            </a:r>
            <a:r>
              <a:rPr lang="ru-RU" dirty="0"/>
              <a:t>балл </a:t>
            </a:r>
          </a:p>
        </p:txBody>
      </p:sp>
    </p:spTree>
    <p:extLst>
      <p:ext uri="{BB962C8B-B14F-4D97-AF65-F5344CB8AC3E}">
        <p14:creationId xmlns:p14="http://schemas.microsoft.com/office/powerpoint/2010/main" val="376956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1" y="365125"/>
            <a:ext cx="11711353" cy="1325563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Рейтинг по </a:t>
            </a:r>
            <a:r>
              <a:rPr lang="ru-RU" sz="4000" dirty="0"/>
              <a:t>мониторингу питания на 20.10.2022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331906"/>
              </p:ext>
            </p:extLst>
          </p:nvPr>
        </p:nvGraphicFramePr>
        <p:xfrm>
          <a:off x="386861" y="1428750"/>
          <a:ext cx="3577492" cy="506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122"/>
                <a:gridCol w="9983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№385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гимназия №505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1 001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школа №131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1 143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№200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1 144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 203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2 152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№270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2 914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НШ-ДС №678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4 256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№546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4 305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№247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4 378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№242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5 110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№375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5 251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№548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5 805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школа №380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6 060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лицей №395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6 062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№398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6 064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№237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6 604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№509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гимназия №271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6 662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№568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7 125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№383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8 053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06563"/>
              </p:ext>
            </p:extLst>
          </p:nvPr>
        </p:nvGraphicFramePr>
        <p:xfrm>
          <a:off x="5015523" y="1428750"/>
          <a:ext cx="500770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0208"/>
                <a:gridCol w="1397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№549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8 054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№217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8 132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№285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8 162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№219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8 752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№262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8 765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№252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8 965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СОШ №382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9 465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ГБОУ лицей №590 СПб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9 470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№391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9 473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гимназия №399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9 474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№276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10 216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школа №7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10 260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гимназия №293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10 321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прогимназия №675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10 922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лицей №369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11 463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№547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11 700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№390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11 704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№54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11 719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№291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12 510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№414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12 716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ГБОУ СОШ №275 СПб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13 298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95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1722</Words>
  <Application>Microsoft Office PowerPoint</Application>
  <PresentationFormat>Широкоэкранный</PresentationFormat>
  <Paragraphs>329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Совещание заместителей директоров по информатизации</vt:lpstr>
      <vt:lpstr>Вопросы совещания</vt:lpstr>
      <vt:lpstr>Сайты ОУ: мониторинг в декабре </vt:lpstr>
      <vt:lpstr>Сайты ОУ: мониторинг в декабре </vt:lpstr>
      <vt:lpstr>Food и Findex:  статистика с 01.09. по  09.11</vt:lpstr>
      <vt:lpstr>Статистика по мониторингу питания на 20.10.2022</vt:lpstr>
      <vt:lpstr>Статистика по мониторингу питания на 20.10.2022</vt:lpstr>
      <vt:lpstr>Статистика по мониторингу питания на 20.10.2022</vt:lpstr>
      <vt:lpstr>Рейтинг по мониторингу питания на 20.10.2022</vt:lpstr>
      <vt:lpstr>Присутствие ОО в социальных сетях</vt:lpstr>
      <vt:lpstr>Госпаблики</vt:lpstr>
      <vt:lpstr>Выгрузка Электронного дневника (на 08.11)</vt:lpstr>
      <vt:lpstr>Защита АРМ с ЕИАСБУ и КАИСКРО</vt:lpstr>
      <vt:lpstr>Почта obr.gov.spb.ru</vt:lpstr>
      <vt:lpstr>Почта obr.gov.spb.ru</vt:lpstr>
      <vt:lpstr>Районный конкурс сайтов педагогов</vt:lpstr>
      <vt:lpstr>Справочный ресурс ГБУ ДПО «СПбЦОКОиИТ»</vt:lpstr>
      <vt:lpstr>Разное (перспективное)</vt:lpstr>
      <vt:lpstr>Школьный патент – шаг в будущее!</vt:lpstr>
      <vt:lpstr>Школьный патент: номинации</vt:lpstr>
      <vt:lpstr>YAC/e – Yet Another Conference Education 2022</vt:lpstr>
      <vt:lpstr>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 заместителей директоров по ИТ</dc:title>
  <dc:creator>Наталия Серженко</dc:creator>
  <cp:lastModifiedBy>user</cp:lastModifiedBy>
  <cp:revision>197</cp:revision>
  <dcterms:created xsi:type="dcterms:W3CDTF">2019-01-23T09:28:09Z</dcterms:created>
  <dcterms:modified xsi:type="dcterms:W3CDTF">2022-11-11T05:52:57Z</dcterms:modified>
</cp:coreProperties>
</file>