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70" r:id="rId3"/>
    <p:sldId id="260" r:id="rId4"/>
    <p:sldId id="262" r:id="rId5"/>
    <p:sldId id="265" r:id="rId6"/>
    <p:sldId id="263" r:id="rId7"/>
    <p:sldId id="264" r:id="rId8"/>
    <p:sldId id="266" r:id="rId9"/>
    <p:sldId id="267" r:id="rId10"/>
    <p:sldId id="268" r:id="rId11"/>
    <p:sldId id="269" r:id="rId12"/>
    <p:sldId id="25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E53"/>
    <a:srgbClr val="124683"/>
    <a:srgbClr val="19569F"/>
    <a:srgbClr val="E5EFFB"/>
    <a:srgbClr val="124788"/>
    <a:srgbClr val="82B3EE"/>
    <a:srgbClr val="1655A2"/>
    <a:srgbClr val="1E4B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23" autoAdjust="0"/>
    <p:restoredTop sz="91262" autoAdjust="0"/>
  </p:normalViewPr>
  <p:slideViewPr>
    <p:cSldViewPr snapToGrid="0">
      <p:cViewPr varScale="1">
        <p:scale>
          <a:sx n="116" d="100"/>
          <a:sy n="116" d="100"/>
        </p:scale>
        <p:origin x="32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FCE47-0A90-4416-9F67-5E40F62E67F7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57FE3-40E4-4259-B502-14B461DC6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224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57FE3-40E4-4259-B502-14B461DC670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87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266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23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275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89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814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30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35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007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030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65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48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04755-A8FA-4E73-8F5A-B771CA0F43F8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BF774-126F-475F-8CBA-A4CF20DBB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41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3"/>
          <p:cNvSpPr/>
          <p:nvPr/>
        </p:nvSpPr>
        <p:spPr>
          <a:xfrm>
            <a:off x="-1517" y="-15809"/>
            <a:ext cx="5014952" cy="6889619"/>
          </a:xfrm>
          <a:custGeom>
            <a:avLst/>
            <a:gdLst>
              <a:gd name="connsiteX0" fmla="*/ 0 w 3231931"/>
              <a:gd name="connsiteY0" fmla="*/ 0 h 6858000"/>
              <a:gd name="connsiteX1" fmla="*/ 3231931 w 3231931"/>
              <a:gd name="connsiteY1" fmla="*/ 0 h 6858000"/>
              <a:gd name="connsiteX2" fmla="*/ 3231931 w 3231931"/>
              <a:gd name="connsiteY2" fmla="*/ 6858000 h 6858000"/>
              <a:gd name="connsiteX3" fmla="*/ 0 w 3231931"/>
              <a:gd name="connsiteY3" fmla="*/ 6858000 h 6858000"/>
              <a:gd name="connsiteX4" fmla="*/ 0 w 3231931"/>
              <a:gd name="connsiteY4" fmla="*/ 0 h 6858000"/>
              <a:gd name="connsiteX0" fmla="*/ 0 w 5391807"/>
              <a:gd name="connsiteY0" fmla="*/ 15765 h 6873765"/>
              <a:gd name="connsiteX1" fmla="*/ 3231931 w 5391807"/>
              <a:gd name="connsiteY1" fmla="*/ 15765 h 6873765"/>
              <a:gd name="connsiteX2" fmla="*/ 5391807 w 5391807"/>
              <a:gd name="connsiteY2" fmla="*/ 0 h 6873765"/>
              <a:gd name="connsiteX3" fmla="*/ 0 w 5391807"/>
              <a:gd name="connsiteY3" fmla="*/ 6873765 h 6873765"/>
              <a:gd name="connsiteX4" fmla="*/ 0 w 5391807"/>
              <a:gd name="connsiteY4" fmla="*/ 15765 h 6873765"/>
              <a:gd name="connsiteX0" fmla="*/ 0 w 5391807"/>
              <a:gd name="connsiteY0" fmla="*/ 15765 h 5959365"/>
              <a:gd name="connsiteX1" fmla="*/ 3231931 w 5391807"/>
              <a:gd name="connsiteY1" fmla="*/ 15765 h 5959365"/>
              <a:gd name="connsiteX2" fmla="*/ 5391807 w 5391807"/>
              <a:gd name="connsiteY2" fmla="*/ 0 h 5959365"/>
              <a:gd name="connsiteX3" fmla="*/ 15766 w 5391807"/>
              <a:gd name="connsiteY3" fmla="*/ 5959365 h 5959365"/>
              <a:gd name="connsiteX4" fmla="*/ 0 w 5391807"/>
              <a:gd name="connsiteY4" fmla="*/ 15765 h 5959365"/>
              <a:gd name="connsiteX0" fmla="*/ 1516 w 5393323"/>
              <a:gd name="connsiteY0" fmla="*/ 15765 h 5990896"/>
              <a:gd name="connsiteX1" fmla="*/ 3233447 w 5393323"/>
              <a:gd name="connsiteY1" fmla="*/ 15765 h 5990896"/>
              <a:gd name="connsiteX2" fmla="*/ 5393323 w 5393323"/>
              <a:gd name="connsiteY2" fmla="*/ 0 h 5990896"/>
              <a:gd name="connsiteX3" fmla="*/ 1516 w 5393323"/>
              <a:gd name="connsiteY3" fmla="*/ 5990896 h 5990896"/>
              <a:gd name="connsiteX4" fmla="*/ 1516 w 5393323"/>
              <a:gd name="connsiteY4" fmla="*/ 15765 h 5990896"/>
              <a:gd name="connsiteX0" fmla="*/ 1516 w 5359625"/>
              <a:gd name="connsiteY0" fmla="*/ 0 h 5975131"/>
              <a:gd name="connsiteX1" fmla="*/ 3233447 w 5359625"/>
              <a:gd name="connsiteY1" fmla="*/ 0 h 5975131"/>
              <a:gd name="connsiteX2" fmla="*/ 5359625 w 5359625"/>
              <a:gd name="connsiteY2" fmla="*/ 42 h 5975131"/>
              <a:gd name="connsiteX3" fmla="*/ 1516 w 5359625"/>
              <a:gd name="connsiteY3" fmla="*/ 5975131 h 5975131"/>
              <a:gd name="connsiteX4" fmla="*/ 1516 w 5359625"/>
              <a:gd name="connsiteY4" fmla="*/ 0 h 597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9625" h="5975131">
                <a:moveTo>
                  <a:pt x="1516" y="0"/>
                </a:moveTo>
                <a:lnTo>
                  <a:pt x="3233447" y="0"/>
                </a:lnTo>
                <a:lnTo>
                  <a:pt x="5359625" y="42"/>
                </a:lnTo>
                <a:lnTo>
                  <a:pt x="1516" y="5975131"/>
                </a:lnTo>
                <a:cubicBezTo>
                  <a:pt x="-3739" y="3993931"/>
                  <a:pt x="6771" y="1981200"/>
                  <a:pt x="1516" y="0"/>
                </a:cubicBezTo>
                <a:close/>
              </a:path>
            </a:pathLst>
          </a:custGeom>
          <a:pattFill prst="pct70">
            <a:fgClr>
              <a:srgbClr val="12468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1516" y="-15809"/>
            <a:ext cx="5014951" cy="6227423"/>
          </a:xfrm>
          <a:custGeom>
            <a:avLst/>
            <a:gdLst>
              <a:gd name="connsiteX0" fmla="*/ 0 w 3231931"/>
              <a:gd name="connsiteY0" fmla="*/ 0 h 6858000"/>
              <a:gd name="connsiteX1" fmla="*/ 3231931 w 3231931"/>
              <a:gd name="connsiteY1" fmla="*/ 0 h 6858000"/>
              <a:gd name="connsiteX2" fmla="*/ 3231931 w 3231931"/>
              <a:gd name="connsiteY2" fmla="*/ 6858000 h 6858000"/>
              <a:gd name="connsiteX3" fmla="*/ 0 w 3231931"/>
              <a:gd name="connsiteY3" fmla="*/ 6858000 h 6858000"/>
              <a:gd name="connsiteX4" fmla="*/ 0 w 3231931"/>
              <a:gd name="connsiteY4" fmla="*/ 0 h 6858000"/>
              <a:gd name="connsiteX0" fmla="*/ 0 w 5391807"/>
              <a:gd name="connsiteY0" fmla="*/ 15765 h 6873765"/>
              <a:gd name="connsiteX1" fmla="*/ 3231931 w 5391807"/>
              <a:gd name="connsiteY1" fmla="*/ 15765 h 6873765"/>
              <a:gd name="connsiteX2" fmla="*/ 5391807 w 5391807"/>
              <a:gd name="connsiteY2" fmla="*/ 0 h 6873765"/>
              <a:gd name="connsiteX3" fmla="*/ 0 w 5391807"/>
              <a:gd name="connsiteY3" fmla="*/ 6873765 h 6873765"/>
              <a:gd name="connsiteX4" fmla="*/ 0 w 5391807"/>
              <a:gd name="connsiteY4" fmla="*/ 15765 h 6873765"/>
              <a:gd name="connsiteX0" fmla="*/ 0 w 5391807"/>
              <a:gd name="connsiteY0" fmla="*/ 15765 h 5959365"/>
              <a:gd name="connsiteX1" fmla="*/ 3231931 w 5391807"/>
              <a:gd name="connsiteY1" fmla="*/ 15765 h 5959365"/>
              <a:gd name="connsiteX2" fmla="*/ 5391807 w 5391807"/>
              <a:gd name="connsiteY2" fmla="*/ 0 h 5959365"/>
              <a:gd name="connsiteX3" fmla="*/ 15766 w 5391807"/>
              <a:gd name="connsiteY3" fmla="*/ 5959365 h 5959365"/>
              <a:gd name="connsiteX4" fmla="*/ 0 w 5391807"/>
              <a:gd name="connsiteY4" fmla="*/ 15765 h 5959365"/>
              <a:gd name="connsiteX0" fmla="*/ 1516 w 5393323"/>
              <a:gd name="connsiteY0" fmla="*/ 15765 h 5990896"/>
              <a:gd name="connsiteX1" fmla="*/ 3233447 w 5393323"/>
              <a:gd name="connsiteY1" fmla="*/ 15765 h 5990896"/>
              <a:gd name="connsiteX2" fmla="*/ 5393323 w 5393323"/>
              <a:gd name="connsiteY2" fmla="*/ 0 h 5990896"/>
              <a:gd name="connsiteX3" fmla="*/ 1516 w 5393323"/>
              <a:gd name="connsiteY3" fmla="*/ 5990896 h 5990896"/>
              <a:gd name="connsiteX4" fmla="*/ 1516 w 5393323"/>
              <a:gd name="connsiteY4" fmla="*/ 15765 h 5990896"/>
              <a:gd name="connsiteX0" fmla="*/ 1516 w 5359625"/>
              <a:gd name="connsiteY0" fmla="*/ 0 h 5975131"/>
              <a:gd name="connsiteX1" fmla="*/ 3233447 w 5359625"/>
              <a:gd name="connsiteY1" fmla="*/ 0 h 5975131"/>
              <a:gd name="connsiteX2" fmla="*/ 5359625 w 5359625"/>
              <a:gd name="connsiteY2" fmla="*/ 42 h 5975131"/>
              <a:gd name="connsiteX3" fmla="*/ 1516 w 5359625"/>
              <a:gd name="connsiteY3" fmla="*/ 5975131 h 5975131"/>
              <a:gd name="connsiteX4" fmla="*/ 1516 w 5359625"/>
              <a:gd name="connsiteY4" fmla="*/ 0 h 597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9625" h="5975131">
                <a:moveTo>
                  <a:pt x="1516" y="0"/>
                </a:moveTo>
                <a:lnTo>
                  <a:pt x="3233447" y="0"/>
                </a:lnTo>
                <a:lnTo>
                  <a:pt x="5359625" y="42"/>
                </a:lnTo>
                <a:lnTo>
                  <a:pt x="1516" y="5975131"/>
                </a:lnTo>
                <a:cubicBezTo>
                  <a:pt x="-3739" y="3993931"/>
                  <a:pt x="6771" y="1981200"/>
                  <a:pt x="1516" y="0"/>
                </a:cubicBezTo>
                <a:close/>
              </a:path>
            </a:pathLst>
          </a:custGeom>
          <a:solidFill>
            <a:srgbClr val="124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99" y="146490"/>
            <a:ext cx="2868173" cy="286817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50372" y="365125"/>
            <a:ext cx="6810704" cy="198919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C2E53"/>
                </a:solidFill>
                <a:latin typeface="Monotype Corsiva" pitchFamily="66" charset="0"/>
              </a:rPr>
              <a:t>Литературное чтение</a:t>
            </a:r>
            <a:br>
              <a:rPr lang="ru-RU" b="1" i="1" dirty="0" smtClean="0">
                <a:solidFill>
                  <a:srgbClr val="0C2E53"/>
                </a:solidFill>
                <a:latin typeface="Monotype Corsiva" pitchFamily="66" charset="0"/>
              </a:rPr>
            </a:br>
            <a:r>
              <a:rPr lang="ru-RU" sz="3600" b="1" i="1" dirty="0" smtClean="0">
                <a:solidFill>
                  <a:srgbClr val="0C2E53"/>
                </a:solidFill>
                <a:latin typeface="Monotype Corsiva" pitchFamily="66" charset="0"/>
              </a:rPr>
              <a:t>УМК</a:t>
            </a:r>
            <a:r>
              <a:rPr lang="ru-RU" b="1" i="1" dirty="0" smtClean="0">
                <a:solidFill>
                  <a:srgbClr val="0C2E53"/>
                </a:solidFill>
                <a:latin typeface="Monotype Corsiva" pitchFamily="66" charset="0"/>
              </a:rPr>
              <a:t> «</a:t>
            </a:r>
            <a:r>
              <a:rPr lang="ru-RU" sz="3600" b="1" i="1" dirty="0" smtClean="0">
                <a:solidFill>
                  <a:srgbClr val="0C2E53"/>
                </a:solidFill>
                <a:latin typeface="Monotype Corsiva" pitchFamily="66" charset="0"/>
              </a:rPr>
              <a:t>Школа России</a:t>
            </a:r>
            <a:r>
              <a:rPr lang="ru-RU" sz="3600" b="1" i="1" dirty="0" smtClean="0">
                <a:solidFill>
                  <a:srgbClr val="0C2E53"/>
                </a:solidFill>
                <a:latin typeface="Monotype Corsiva" pitchFamily="66" charset="0"/>
              </a:rPr>
              <a:t>»</a:t>
            </a:r>
            <a:r>
              <a:rPr lang="ru-RU" sz="3600" b="1" i="1" smtClean="0">
                <a:solidFill>
                  <a:srgbClr val="0C2E53"/>
                </a:solidFill>
                <a:latin typeface="Monotype Corsiva" pitchFamily="66" charset="0"/>
              </a:rPr>
              <a:t/>
            </a:r>
            <a:br>
              <a:rPr lang="ru-RU" sz="3600" b="1" i="1" smtClean="0">
                <a:solidFill>
                  <a:srgbClr val="0C2E53"/>
                </a:solidFill>
                <a:latin typeface="Monotype Corsiva" pitchFamily="66" charset="0"/>
              </a:rPr>
            </a:br>
            <a:r>
              <a:rPr lang="ru-RU" sz="3600" b="1" i="1" smtClean="0">
                <a:solidFill>
                  <a:srgbClr val="0C2E53"/>
                </a:solidFill>
                <a:latin typeface="Monotype Corsiva" pitchFamily="66" charset="0"/>
              </a:rPr>
              <a:t>                           </a:t>
            </a:r>
            <a:r>
              <a:rPr lang="ru-RU" sz="3600" b="1" i="1" smtClean="0">
                <a:solidFill>
                  <a:srgbClr val="0C2E53"/>
                </a:solidFill>
                <a:latin typeface="Monotype Corsiva" pitchFamily="66" charset="0"/>
              </a:rPr>
              <a:t>4 класс</a:t>
            </a:r>
            <a:endParaRPr lang="ru-RU" sz="36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090706" y="2706414"/>
            <a:ext cx="9995337" cy="315310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800" b="1" i="1" dirty="0" smtClean="0">
                <a:solidFill>
                  <a:srgbClr val="C00000"/>
                </a:solidFill>
                <a:latin typeface="Monotype Corsiva" pitchFamily="66" charset="0"/>
              </a:rPr>
              <a:t>Тема урока :</a:t>
            </a:r>
          </a:p>
          <a:p>
            <a:pPr algn="ctr">
              <a:buNone/>
            </a:pPr>
            <a:r>
              <a:rPr lang="ru-RU" sz="6000" b="1" i="1" dirty="0" smtClean="0">
                <a:solidFill>
                  <a:srgbClr val="C00000"/>
                </a:solidFill>
                <a:latin typeface="Monotype Corsiva" pitchFamily="66" charset="0"/>
              </a:rPr>
              <a:t>«Иван </a:t>
            </a:r>
            <a:r>
              <a:rPr lang="ru-RU" sz="6000" b="1" i="1" dirty="0" err="1" smtClean="0">
                <a:solidFill>
                  <a:srgbClr val="C00000"/>
                </a:solidFill>
                <a:latin typeface="Monotype Corsiva" pitchFamily="66" charset="0"/>
              </a:rPr>
              <a:t>Саввич</a:t>
            </a:r>
            <a:r>
              <a:rPr lang="ru-RU" sz="6000" b="1" i="1" dirty="0" smtClean="0">
                <a:solidFill>
                  <a:srgbClr val="C00000"/>
                </a:solidFill>
                <a:latin typeface="Monotype Corsiva" pitchFamily="66" charset="0"/>
              </a:rPr>
              <a:t>  Никитин</a:t>
            </a:r>
          </a:p>
          <a:p>
            <a:pPr algn="ctr">
              <a:buNone/>
            </a:pPr>
            <a:r>
              <a:rPr lang="ru-RU" sz="6000" b="1" i="1" dirty="0" smtClean="0">
                <a:solidFill>
                  <a:srgbClr val="C00000"/>
                </a:solidFill>
                <a:latin typeface="Monotype Corsiva" pitchFamily="66" charset="0"/>
              </a:rPr>
              <a:t> «Русь»</a:t>
            </a:r>
          </a:p>
          <a:p>
            <a:pPr algn="ctr">
              <a:buNone/>
            </a:pPr>
            <a:r>
              <a:rPr lang="ru-RU" sz="3900" b="1" i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                                   Учитель начальных классов</a:t>
            </a:r>
          </a:p>
          <a:p>
            <a:pPr algn="ctr">
              <a:buNone/>
            </a:pPr>
            <a:r>
              <a:rPr lang="ru-RU" sz="3900" b="1" i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                  ГБОУ СОШ №546 </a:t>
            </a:r>
            <a:r>
              <a:rPr lang="ru-RU" sz="3900" b="1" i="1" dirty="0" err="1" smtClean="0">
                <a:solidFill>
                  <a:srgbClr val="C00000"/>
                </a:solidFill>
                <a:latin typeface="Monotype Corsiva" pitchFamily="66" charset="0"/>
              </a:rPr>
              <a:t>г.Санкт</a:t>
            </a:r>
            <a:r>
              <a:rPr lang="ru-RU" sz="3900" b="1" i="1" dirty="0" smtClean="0">
                <a:solidFill>
                  <a:srgbClr val="C00000"/>
                </a:solidFill>
                <a:latin typeface="Monotype Corsiva" pitchFamily="66" charset="0"/>
              </a:rPr>
              <a:t>-Петербурга</a:t>
            </a:r>
          </a:p>
          <a:p>
            <a:pPr algn="ctr">
              <a:buNone/>
            </a:pPr>
            <a:r>
              <a:rPr lang="ru-RU" sz="3900" b="1" i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                                                             Потапова Е.Б.</a:t>
            </a:r>
          </a:p>
          <a:p>
            <a:pPr algn="ctr">
              <a:buNone/>
            </a:pPr>
            <a:endParaRPr lang="ru-RU" sz="6000" b="1" i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94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254"/>
            <a:ext cx="12192000" cy="1492469"/>
          </a:xfrm>
          <a:prstGeom prst="rect">
            <a:avLst/>
          </a:prstGeom>
          <a:pattFill prst="pct70">
            <a:fgClr>
              <a:srgbClr val="12468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5685"/>
            <a:ext cx="12192000" cy="1368000"/>
          </a:xfrm>
          <a:prstGeom prst="rect">
            <a:avLst/>
          </a:prstGeom>
          <a:solidFill>
            <a:srgbClr val="124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chemeClr val="bg1"/>
                </a:solidFill>
                <a:latin typeface="Monotype Corsiva" pitchFamily="66" charset="0"/>
              </a:rPr>
              <a:t>А.И. Куинджи «Красный закат»  эскиз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8" y="0"/>
            <a:ext cx="1497723" cy="1497723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8558048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" name="Picture 2" descr="C:\Users\Катя\Desktop\IMG_20200124_122035.jpg"/>
          <p:cNvPicPr>
            <a:picLocks noChangeAspect="1" noChangeArrowheads="1"/>
          </p:cNvPicPr>
          <p:nvPr/>
        </p:nvPicPr>
        <p:blipFill>
          <a:blip r:embed="rId4" cstate="print"/>
          <a:srcRect l="12500" t="10416" r="9722" b="7291"/>
          <a:stretch>
            <a:fillRect/>
          </a:stretch>
        </p:blipFill>
        <p:spPr bwMode="auto">
          <a:xfrm rot="16200000">
            <a:off x="659984" y="3751999"/>
            <a:ext cx="2434588" cy="3434509"/>
          </a:xfrm>
          <a:prstGeom prst="rect">
            <a:avLst/>
          </a:prstGeom>
          <a:noFill/>
        </p:spPr>
      </p:pic>
      <p:sp>
        <p:nvSpPr>
          <p:cNvPr id="16" name="Содержимое 15"/>
          <p:cNvSpPr>
            <a:spLocks noGrp="1"/>
          </p:cNvSpPr>
          <p:nvPr>
            <p:ph sz="half" idx="1"/>
          </p:nvPr>
        </p:nvSpPr>
        <p:spPr>
          <a:xfrm>
            <a:off x="160020" y="2194560"/>
            <a:ext cx="2960370" cy="398240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dirty="0" smtClean="0"/>
              <a:t>И пожар небес Ярким заревом Освещает мглу Непроглядную...</a:t>
            </a:r>
            <a:endParaRPr lang="ru-RU" sz="2400" dirty="0"/>
          </a:p>
        </p:txBody>
      </p:sp>
      <p:pic>
        <p:nvPicPr>
          <p:cNvPr id="1026" name="Picture 2" descr="C:\Users\Катя\Desktop\Kuindzhi_Red_sunset_study_1890_18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05744" y="2070538"/>
            <a:ext cx="8226367" cy="42777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275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254"/>
            <a:ext cx="12192000" cy="1492469"/>
          </a:xfrm>
          <a:prstGeom prst="rect">
            <a:avLst/>
          </a:prstGeom>
          <a:pattFill prst="pct70">
            <a:fgClr>
              <a:srgbClr val="12468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5685"/>
            <a:ext cx="12192000" cy="1368000"/>
          </a:xfrm>
          <a:prstGeom prst="rect">
            <a:avLst/>
          </a:prstGeom>
          <a:solidFill>
            <a:srgbClr val="124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chemeClr val="bg1"/>
                </a:solidFill>
                <a:latin typeface="Monotype Corsiva" pitchFamily="66" charset="0"/>
              </a:rPr>
              <a:t>И.И. Левитан «Озеро. Русь»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8" y="0"/>
            <a:ext cx="1497723" cy="1497723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Picture 2" descr="C:\Users\Катя\Desktop\картины\regnum_picture_15315181412845806_norm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b="7524"/>
          <a:stretch>
            <a:fillRect/>
          </a:stretch>
        </p:blipFill>
        <p:spPr bwMode="auto">
          <a:xfrm>
            <a:off x="4080510" y="1590019"/>
            <a:ext cx="7974330" cy="5171615"/>
          </a:xfrm>
          <a:prstGeom prst="rect">
            <a:avLst/>
          </a:prstGeom>
          <a:noFill/>
        </p:spPr>
      </p:pic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0" y="1531621"/>
            <a:ext cx="2686050" cy="46453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Это ты, моя         Русь державная, Моя родина Православная! </a:t>
            </a:r>
          </a:p>
          <a:p>
            <a:pPr>
              <a:buNone/>
            </a:pPr>
            <a:r>
              <a:rPr lang="ru-RU" sz="2000" dirty="0" smtClean="0"/>
              <a:t>    Широко ты, Русь,    По лицу земли          В красе царственной </a:t>
            </a:r>
            <a:r>
              <a:rPr lang="ru-RU" sz="2000" dirty="0" err="1" smtClean="0"/>
              <a:t>Развернулася</a:t>
            </a:r>
            <a:r>
              <a:rPr lang="ru-RU" sz="2000" dirty="0" smtClean="0"/>
              <a:t>!</a:t>
            </a:r>
            <a:endParaRPr lang="ru-RU" sz="2000" dirty="0"/>
          </a:p>
        </p:txBody>
      </p:sp>
      <p:pic>
        <p:nvPicPr>
          <p:cNvPr id="16" name="Picture 2" descr="C:\Users\Катя\Desktop\IMG_20200128_095322.jpg"/>
          <p:cNvPicPr>
            <a:picLocks noChangeAspect="1" noChangeArrowheads="1"/>
          </p:cNvPicPr>
          <p:nvPr/>
        </p:nvPicPr>
        <p:blipFill>
          <a:blip r:embed="rId4" cstate="print"/>
          <a:srcRect l="6944" t="6250" r="8333" b="7291"/>
          <a:stretch>
            <a:fillRect/>
          </a:stretch>
        </p:blipFill>
        <p:spPr bwMode="auto">
          <a:xfrm rot="16200000">
            <a:off x="672682" y="3677022"/>
            <a:ext cx="2589408" cy="35232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275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46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1259" y="6262597"/>
            <a:ext cx="2749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Санкт-Петербург</a:t>
            </a:r>
            <a:r>
              <a:rPr lang="ru-RU" sz="1600" smtClean="0">
                <a:solidFill>
                  <a:schemeClr val="bg1"/>
                </a:solidFill>
                <a:latin typeface="Book Antiqua" panose="02040602050305030304" pitchFamily="18" charset="0"/>
              </a:rPr>
              <a:t>, 2021 </a:t>
            </a:r>
            <a:r>
              <a:rPr lang="ru-RU" sz="16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год</a:t>
            </a:r>
            <a:endParaRPr lang="ru-RU" sz="1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06" y="630497"/>
            <a:ext cx="2868173" cy="28681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86600" y="3659887"/>
            <a:ext cx="8418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Спасибо за внимание!</a:t>
            </a:r>
            <a:endParaRPr lang="ru-RU" sz="48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99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254"/>
            <a:ext cx="12192000" cy="1492469"/>
          </a:xfrm>
          <a:prstGeom prst="rect">
            <a:avLst/>
          </a:prstGeom>
          <a:pattFill prst="pct70">
            <a:fgClr>
              <a:srgbClr val="12468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5685"/>
            <a:ext cx="12192000" cy="1368000"/>
          </a:xfrm>
          <a:prstGeom prst="rect">
            <a:avLst/>
          </a:prstGeom>
          <a:solidFill>
            <a:srgbClr val="124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8" y="0"/>
            <a:ext cx="1497723" cy="1497723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991770" y="1622854"/>
            <a:ext cx="45719" cy="678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50323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i="1" dirty="0" smtClean="0">
                <a:solidFill>
                  <a:srgbClr val="0C2E53"/>
                </a:solidFill>
                <a:latin typeface="Monotype Corsiva" pitchFamily="66" charset="0"/>
              </a:rPr>
              <a:t>Иван </a:t>
            </a:r>
            <a:r>
              <a:rPr lang="ru-RU" sz="6600" b="1" i="1" dirty="0" err="1" smtClean="0">
                <a:solidFill>
                  <a:srgbClr val="0C2E53"/>
                </a:solidFill>
                <a:latin typeface="Monotype Corsiva" pitchFamily="66" charset="0"/>
              </a:rPr>
              <a:t>Саввич</a:t>
            </a:r>
            <a:r>
              <a:rPr lang="ru-RU" sz="6600" b="1" i="1" dirty="0" smtClean="0">
                <a:solidFill>
                  <a:srgbClr val="0C2E53"/>
                </a:solidFill>
                <a:latin typeface="Monotype Corsiva" pitchFamily="66" charset="0"/>
              </a:rPr>
              <a:t>  Никитин</a:t>
            </a:r>
          </a:p>
          <a:p>
            <a:pPr algn="ctr">
              <a:buNone/>
            </a:pPr>
            <a:r>
              <a:rPr lang="ru-RU" sz="6600" b="1" i="1" dirty="0" smtClean="0">
                <a:solidFill>
                  <a:srgbClr val="0C2E53"/>
                </a:solidFill>
                <a:latin typeface="Monotype Corsiva" pitchFamily="66" charset="0"/>
              </a:rPr>
              <a:t>(</a:t>
            </a:r>
            <a:r>
              <a:rPr lang="ru-RU" sz="4400" b="1" i="1" dirty="0" smtClean="0">
                <a:solidFill>
                  <a:srgbClr val="0C2E53"/>
                </a:solidFill>
                <a:latin typeface="Monotype Corsiva" pitchFamily="66" charset="0"/>
              </a:rPr>
              <a:t>1824-1861г.)</a:t>
            </a:r>
          </a:p>
          <a:p>
            <a:pPr algn="ctr">
              <a:buNone/>
            </a:pPr>
            <a:r>
              <a:rPr lang="ru-RU" sz="6600" b="1" i="1" dirty="0" smtClean="0">
                <a:solidFill>
                  <a:srgbClr val="0C2E53"/>
                </a:solidFill>
                <a:latin typeface="Monotype Corsiva" pitchFamily="66" charset="0"/>
              </a:rPr>
              <a:t> </a:t>
            </a:r>
            <a:r>
              <a:rPr lang="ru-RU" sz="6600" b="1" i="1" dirty="0" smtClean="0">
                <a:solidFill>
                  <a:srgbClr val="C00000"/>
                </a:solidFill>
                <a:latin typeface="Monotype Corsiva" pitchFamily="66" charset="0"/>
              </a:rPr>
              <a:t>«Русь»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C00000"/>
                </a:solidFill>
                <a:latin typeface="Monotype Corsiva" pitchFamily="66" charset="0"/>
              </a:rPr>
              <a:t>1851г.</a:t>
            </a:r>
            <a:endParaRPr lang="ru-RU" sz="40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3074" name="Picture 2" descr="C:\Users\Катя\Desktop\800px-PGRS_2_066_Nikitin_-_crop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09298" y="1510891"/>
            <a:ext cx="4277686" cy="53471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275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254"/>
            <a:ext cx="12192000" cy="1492469"/>
          </a:xfrm>
          <a:prstGeom prst="rect">
            <a:avLst/>
          </a:prstGeom>
          <a:pattFill prst="pct70">
            <a:fgClr>
              <a:srgbClr val="12468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5685"/>
            <a:ext cx="12192000" cy="1368000"/>
          </a:xfrm>
          <a:prstGeom prst="rect">
            <a:avLst/>
          </a:prstGeom>
          <a:solidFill>
            <a:srgbClr val="124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chemeClr val="bg1"/>
                </a:solidFill>
                <a:latin typeface="Monotype Corsiva" pitchFamily="66" charset="0"/>
              </a:rPr>
              <a:t>А.И. Куинджи «Облако»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8" y="0"/>
            <a:ext cx="1497723" cy="1497723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38200" y="365125"/>
            <a:ext cx="16002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" name="Picture 2" descr="C:\Users\Катя\Desktop\картины\4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887311" y="1583082"/>
            <a:ext cx="7121198" cy="5122517"/>
          </a:xfrm>
          <a:prstGeom prst="rect">
            <a:avLst/>
          </a:prstGeom>
          <a:noFill/>
        </p:spPr>
      </p:pic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504497" y="1797269"/>
            <a:ext cx="3867805" cy="34999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</a:t>
            </a:r>
            <a:r>
              <a:rPr lang="ru-RU" dirty="0" smtClean="0"/>
              <a:t>Под большим шатром  </a:t>
            </a:r>
            <a:r>
              <a:rPr lang="ru-RU" dirty="0" err="1" smtClean="0"/>
              <a:t>Голубых</a:t>
            </a:r>
            <a:r>
              <a:rPr lang="ru-RU" dirty="0" smtClean="0"/>
              <a:t> небес —   Вижу — даль степей Зеленеется.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75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254"/>
            <a:ext cx="12192000" cy="1492469"/>
          </a:xfrm>
          <a:prstGeom prst="rect">
            <a:avLst/>
          </a:prstGeom>
          <a:pattFill prst="pct70">
            <a:fgClr>
              <a:srgbClr val="12468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5685"/>
            <a:ext cx="12192000" cy="1368000"/>
          </a:xfrm>
          <a:prstGeom prst="rect">
            <a:avLst/>
          </a:prstGeom>
          <a:solidFill>
            <a:srgbClr val="124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chemeClr val="bg1"/>
                </a:solidFill>
                <a:latin typeface="Monotype Corsiva" pitchFamily="66" charset="0"/>
              </a:rPr>
              <a:t>А.И. Куинджи «Эльбрус. Лунная ночь»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8" y="0"/>
            <a:ext cx="1497723" cy="1497723"/>
          </a:xfrm>
          <a:prstGeom prst="rect">
            <a:avLst/>
          </a:prstGeom>
        </p:spPr>
      </p:pic>
      <p:pic>
        <p:nvPicPr>
          <p:cNvPr id="10" name="Picture 2" descr="C:\Users\Катя\Desktop\IMG_20200124_124105.jpg"/>
          <p:cNvPicPr>
            <a:picLocks noChangeAspect="1" noChangeArrowheads="1"/>
          </p:cNvPicPr>
          <p:nvPr/>
        </p:nvPicPr>
        <p:blipFill>
          <a:blip r:embed="rId3" cstate="print"/>
          <a:srcRect l="15278" t="11458" r="8333" b="10416"/>
          <a:stretch>
            <a:fillRect/>
          </a:stretch>
        </p:blipFill>
        <p:spPr bwMode="auto">
          <a:xfrm rot="5400000">
            <a:off x="709332" y="3597921"/>
            <a:ext cx="2571768" cy="3506956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30924" y="1765738"/>
            <a:ext cx="3174124" cy="441122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И на гранях их, Выше темных туч, Цепи гор стоят Великанами.</a:t>
            </a:r>
            <a:endParaRPr lang="ru-RU" dirty="0"/>
          </a:p>
        </p:txBody>
      </p:sp>
      <p:pic>
        <p:nvPicPr>
          <p:cNvPr id="13" name="Picture 2" descr="C:\Users\Катя\Desktop\moon-nigh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29959" y="1704474"/>
            <a:ext cx="7440767" cy="4896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275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254"/>
            <a:ext cx="12192000" cy="1492469"/>
          </a:xfrm>
          <a:prstGeom prst="rect">
            <a:avLst/>
          </a:prstGeom>
          <a:pattFill prst="pct70">
            <a:fgClr>
              <a:srgbClr val="12468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5685"/>
            <a:ext cx="12192000" cy="1368000"/>
          </a:xfrm>
          <a:prstGeom prst="rect">
            <a:avLst/>
          </a:prstGeom>
          <a:solidFill>
            <a:srgbClr val="124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chemeClr val="bg1"/>
                </a:solidFill>
                <a:latin typeface="Monotype Corsiva" pitchFamily="66" charset="0"/>
              </a:rPr>
              <a:t>И.И. Левитан «Свежий ветер. Волга»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8" y="0"/>
            <a:ext cx="1497723" cy="1497723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38200" y="365125"/>
            <a:ext cx="2157248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147146" y="1576552"/>
            <a:ext cx="3552496" cy="463194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По степям в моря Реки катятся,            И лежат пути          Во все стороны.</a:t>
            </a:r>
            <a:endParaRPr lang="ru-RU" dirty="0"/>
          </a:p>
        </p:txBody>
      </p:sp>
      <p:pic>
        <p:nvPicPr>
          <p:cNvPr id="14" name="Picture 2" descr="C:\Users\Катя\Desktop\IMG_20200127_094337.jpg"/>
          <p:cNvPicPr>
            <a:picLocks noChangeAspect="1" noChangeArrowheads="1"/>
          </p:cNvPicPr>
          <p:nvPr/>
        </p:nvPicPr>
        <p:blipFill>
          <a:blip r:embed="rId3" cstate="print"/>
          <a:srcRect l="4166" t="8333" r="9722" b="4166"/>
          <a:stretch>
            <a:fillRect/>
          </a:stretch>
        </p:blipFill>
        <p:spPr bwMode="auto">
          <a:xfrm>
            <a:off x="572992" y="3276925"/>
            <a:ext cx="2643174" cy="3581075"/>
          </a:xfrm>
          <a:prstGeom prst="rect">
            <a:avLst/>
          </a:prstGeom>
          <a:noFill/>
        </p:spPr>
      </p:pic>
      <p:pic>
        <p:nvPicPr>
          <p:cNvPr id="2051" name="Picture 3" descr="C:\Users\Катя\Desktop\levitan_isaak_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785" y="1671145"/>
            <a:ext cx="8191399" cy="4992414"/>
          </a:xfrm>
          <a:prstGeom prst="rect">
            <a:avLst/>
          </a:prstGeom>
          <a:noFill/>
        </p:spPr>
      </p:pic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75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254"/>
            <a:ext cx="12192000" cy="1492469"/>
          </a:xfrm>
          <a:prstGeom prst="rect">
            <a:avLst/>
          </a:prstGeom>
          <a:pattFill prst="pct70">
            <a:fgClr>
              <a:srgbClr val="12468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5685"/>
            <a:ext cx="12192000" cy="1368000"/>
          </a:xfrm>
          <a:prstGeom prst="rect">
            <a:avLst/>
          </a:prstGeom>
          <a:solidFill>
            <a:srgbClr val="124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chemeClr val="bg1"/>
                </a:solidFill>
                <a:latin typeface="Monotype Corsiva" pitchFamily="66" charset="0"/>
              </a:rPr>
              <a:t>И.И. Шишкин «Рожь»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8" y="0"/>
            <a:ext cx="1497723" cy="1497723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262759" y="1825625"/>
            <a:ext cx="3310758" cy="4351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Посмотрю на юг — Нивы зрелые,    Что камыш густой, Тихо движутся;</a:t>
            </a:r>
            <a:endParaRPr lang="ru-RU" dirty="0"/>
          </a:p>
        </p:txBody>
      </p:sp>
      <p:pic>
        <p:nvPicPr>
          <p:cNvPr id="13" name="Picture 2" descr="C:\Users\Катя\Desktop\картины\143168bi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3646508" y="1797269"/>
            <a:ext cx="8411485" cy="46431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275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254"/>
            <a:ext cx="12192000" cy="1492469"/>
          </a:xfrm>
          <a:prstGeom prst="rect">
            <a:avLst/>
          </a:prstGeom>
          <a:pattFill prst="pct70">
            <a:fgClr>
              <a:srgbClr val="12468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5685"/>
            <a:ext cx="12192000" cy="1368000"/>
          </a:xfrm>
          <a:prstGeom prst="rect">
            <a:avLst/>
          </a:prstGeom>
          <a:solidFill>
            <a:srgbClr val="124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chemeClr val="bg1"/>
                </a:solidFill>
                <a:latin typeface="Monotype Corsiva" pitchFamily="66" charset="0"/>
              </a:rPr>
              <a:t>И.И. Шишкин </a:t>
            </a:r>
          </a:p>
          <a:p>
            <a:pPr algn="ctr"/>
            <a:r>
              <a:rPr lang="ru-RU" sz="4800" b="1" i="1" dirty="0" smtClean="0">
                <a:solidFill>
                  <a:schemeClr val="bg1"/>
                </a:solidFill>
                <a:latin typeface="Monotype Corsiva" pitchFamily="66" charset="0"/>
              </a:rPr>
              <a:t>         «Женщина под зонтиком на цветущем лугу»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8" y="0"/>
            <a:ext cx="1497723" cy="1497723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2" descr="C:\Users\Катя\Desktop\9855255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207242" y="1705237"/>
            <a:ext cx="7756158" cy="4905770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262759" y="1825625"/>
            <a:ext cx="3132081" cy="4351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Мурава лугов Ковром стелется, Виноград в садах Наливается.</a:t>
            </a:r>
            <a:endParaRPr lang="ru-RU" dirty="0"/>
          </a:p>
        </p:txBody>
      </p:sp>
      <p:pic>
        <p:nvPicPr>
          <p:cNvPr id="1026" name="Picture 2" descr="C:\Users\Катя\Desktop\Мои документы\Фото\Ейск\DSC_05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595" y="4340772"/>
            <a:ext cx="3251946" cy="2159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275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254"/>
            <a:ext cx="12192000" cy="1492469"/>
          </a:xfrm>
          <a:prstGeom prst="rect">
            <a:avLst/>
          </a:prstGeom>
          <a:pattFill prst="pct70">
            <a:fgClr>
              <a:srgbClr val="12468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5685"/>
            <a:ext cx="12192000" cy="1368000"/>
          </a:xfrm>
          <a:prstGeom prst="rect">
            <a:avLst/>
          </a:prstGeom>
          <a:solidFill>
            <a:srgbClr val="124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chemeClr val="bg1"/>
                </a:solidFill>
                <a:latin typeface="Monotype Corsiva" pitchFamily="66" charset="0"/>
              </a:rPr>
              <a:t>И.И. Шишкин «На севере диком»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8" y="0"/>
            <a:ext cx="1497723" cy="1497723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838200" y="365125"/>
            <a:ext cx="5814848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 descr="C:\Users\Катя\Desktop\IMG_20200124_123840.jpg"/>
          <p:cNvPicPr>
            <a:picLocks noChangeAspect="1" noChangeArrowheads="1"/>
          </p:cNvPicPr>
          <p:nvPr/>
        </p:nvPicPr>
        <p:blipFill>
          <a:blip r:embed="rId3" cstate="print"/>
          <a:srcRect l="11111" t="11458" r="9722" b="8333"/>
          <a:stretch>
            <a:fillRect/>
          </a:stretch>
        </p:blipFill>
        <p:spPr bwMode="auto">
          <a:xfrm rot="16200000">
            <a:off x="1027265" y="3376064"/>
            <a:ext cx="2749880" cy="3714750"/>
          </a:xfrm>
          <a:prstGeom prst="rect">
            <a:avLst/>
          </a:prstGeom>
          <a:noFill/>
        </p:spPr>
      </p:pic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33420" y="1566042"/>
            <a:ext cx="3291840" cy="46109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</a:t>
            </a:r>
          </a:p>
          <a:p>
            <a:pPr>
              <a:buNone/>
            </a:pPr>
            <a:r>
              <a:rPr lang="ru-RU" sz="2400" dirty="0" smtClean="0"/>
              <a:t>    Гляну к северу —  Там, в глуши пустынь, Снег, что белый пух, Быстро кружится;</a:t>
            </a:r>
            <a:endParaRPr lang="ru-RU" sz="2400" dirty="0"/>
          </a:p>
        </p:txBody>
      </p:sp>
      <p:pic>
        <p:nvPicPr>
          <p:cNvPr id="10" name="Picture 2" descr="C:\Users\Катя\Desktop\картины\sever.jpg"/>
          <p:cNvPicPr>
            <a:picLocks noChangeAspect="1" noChangeArrowheads="1"/>
          </p:cNvPicPr>
          <p:nvPr/>
        </p:nvPicPr>
        <p:blipFill>
          <a:blip r:embed="rId4"/>
          <a:srcRect t="12666" r="6657" b="11070"/>
          <a:stretch>
            <a:fillRect/>
          </a:stretch>
        </p:blipFill>
        <p:spPr bwMode="auto">
          <a:xfrm>
            <a:off x="6094027" y="1487214"/>
            <a:ext cx="4572032" cy="5244662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75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254"/>
            <a:ext cx="12192000" cy="1492469"/>
          </a:xfrm>
          <a:prstGeom prst="rect">
            <a:avLst/>
          </a:prstGeom>
          <a:pattFill prst="pct70">
            <a:fgClr>
              <a:srgbClr val="12468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5685"/>
            <a:ext cx="12192000" cy="1368000"/>
          </a:xfrm>
          <a:prstGeom prst="rect">
            <a:avLst/>
          </a:prstGeom>
          <a:solidFill>
            <a:srgbClr val="124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chemeClr val="bg1"/>
                </a:solidFill>
                <a:latin typeface="Monotype Corsiva" pitchFamily="66" charset="0"/>
              </a:rPr>
              <a:t>И.К. Айвазовский «Ледяные горы»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8" y="0"/>
            <a:ext cx="1497723" cy="1497723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03910" y="387985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11" name="Picture 2" descr="C:\Users\Катя\Desktop\рисунки\IMG_20200127_084349.jpg"/>
          <p:cNvPicPr>
            <a:picLocks noChangeAspect="1" noChangeArrowheads="1"/>
          </p:cNvPicPr>
          <p:nvPr/>
        </p:nvPicPr>
        <p:blipFill>
          <a:blip r:embed="rId3" cstate="print"/>
          <a:srcRect l="5468" t="10416" r="8593" b="9375"/>
          <a:stretch>
            <a:fillRect/>
          </a:stretch>
        </p:blipFill>
        <p:spPr bwMode="auto">
          <a:xfrm>
            <a:off x="500949" y="3968062"/>
            <a:ext cx="3734720" cy="2614304"/>
          </a:xfrm>
          <a:prstGeom prst="rect">
            <a:avLst/>
          </a:prstGeom>
          <a:noFill/>
        </p:spPr>
      </p:pic>
      <p:pic>
        <p:nvPicPr>
          <p:cNvPr id="14" name="Picture 2" descr="C:\Users\Катя\Desktop\картины\1435157484_15091298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 bwMode="auto">
          <a:xfrm>
            <a:off x="5429250" y="1561117"/>
            <a:ext cx="6297930" cy="5183984"/>
          </a:xfrm>
          <a:prstGeom prst="rect">
            <a:avLst/>
          </a:prstGeom>
          <a:noFill/>
        </p:spPr>
      </p:pic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434340" y="1760220"/>
            <a:ext cx="2708910" cy="441674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dirty="0" smtClean="0"/>
              <a:t>Подымает грудь    Море синее,          И горами лед Ходит п</a:t>
            </a:r>
            <a:r>
              <a:rPr lang="ru-RU" sz="2400" b="1" dirty="0" smtClean="0"/>
              <a:t>о</a:t>
            </a:r>
            <a:r>
              <a:rPr lang="ru-RU" sz="2400" dirty="0" smtClean="0"/>
              <a:t> морю;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7275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2468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1201</TotalTime>
  <Words>260</Words>
  <Application>Microsoft Office PowerPoint</Application>
  <PresentationFormat>Широкоэкранный</PresentationFormat>
  <Paragraphs>35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Book Antiqua</vt:lpstr>
      <vt:lpstr>Calibri</vt:lpstr>
      <vt:lpstr>Calibri Light</vt:lpstr>
      <vt:lpstr>Monotype Corsiva</vt:lpstr>
      <vt:lpstr>Тема Office</vt:lpstr>
      <vt:lpstr>Литературное чтение УМК «Школа России»                            4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Куксенко</dc:creator>
  <cp:lastModifiedBy>Елена Юрьевна Ананьева</cp:lastModifiedBy>
  <cp:revision>130</cp:revision>
  <dcterms:created xsi:type="dcterms:W3CDTF">2018-09-15T15:35:12Z</dcterms:created>
  <dcterms:modified xsi:type="dcterms:W3CDTF">2021-02-11T11:08:32Z</dcterms:modified>
</cp:coreProperties>
</file>