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70" r:id="rId4"/>
    <p:sldId id="279" r:id="rId5"/>
    <p:sldId id="278" r:id="rId6"/>
    <p:sldId id="274" r:id="rId7"/>
    <p:sldId id="268" r:id="rId8"/>
    <p:sldId id="280" r:id="rId9"/>
    <p:sldId id="275" r:id="rId10"/>
    <p:sldId id="271" r:id="rId11"/>
    <p:sldId id="269" r:id="rId12"/>
    <p:sldId id="281" r:id="rId13"/>
    <p:sldId id="25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B3EE"/>
    <a:srgbClr val="124683"/>
    <a:srgbClr val="124788"/>
    <a:srgbClr val="0C2E53"/>
    <a:srgbClr val="19569F"/>
    <a:srgbClr val="E5EFFB"/>
    <a:srgbClr val="1655A2"/>
    <a:srgbClr val="1E4B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62" autoAdjust="0"/>
  </p:normalViewPr>
  <p:slideViewPr>
    <p:cSldViewPr snapToGrid="0">
      <p:cViewPr varScale="1">
        <p:scale>
          <a:sx n="106" d="100"/>
          <a:sy n="106" d="100"/>
        </p:scale>
        <p:origin x="75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4755-A8FA-4E73-8F5A-B771CA0F43F8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F774-126F-475F-8CBA-A4CF20DBB8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266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4755-A8FA-4E73-8F5A-B771CA0F43F8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F774-126F-475F-8CBA-A4CF20DBB8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237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4755-A8FA-4E73-8F5A-B771CA0F43F8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F774-126F-475F-8CBA-A4CF20DBB8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75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4755-A8FA-4E73-8F5A-B771CA0F43F8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F774-126F-475F-8CBA-A4CF20DBB8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89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4755-A8FA-4E73-8F5A-B771CA0F43F8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F774-126F-475F-8CBA-A4CF20DBB8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81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4755-A8FA-4E73-8F5A-B771CA0F43F8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F774-126F-475F-8CBA-A4CF20DBB8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307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4755-A8FA-4E73-8F5A-B771CA0F43F8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F774-126F-475F-8CBA-A4CF20DBB8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35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4755-A8FA-4E73-8F5A-B771CA0F43F8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F774-126F-475F-8CBA-A4CF20DBB8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007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4755-A8FA-4E73-8F5A-B771CA0F43F8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F774-126F-475F-8CBA-A4CF20DBB8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030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4755-A8FA-4E73-8F5A-B771CA0F43F8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F774-126F-475F-8CBA-A4CF20DBB8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651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4755-A8FA-4E73-8F5A-B771CA0F43F8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F774-126F-475F-8CBA-A4CF20DBB8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48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04755-A8FA-4E73-8F5A-B771CA0F43F8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BF774-126F-475F-8CBA-A4CF20DBB8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41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3"/>
          <p:cNvSpPr/>
          <p:nvPr/>
        </p:nvSpPr>
        <p:spPr>
          <a:xfrm>
            <a:off x="-1517" y="-15809"/>
            <a:ext cx="5014952" cy="6889619"/>
          </a:xfrm>
          <a:custGeom>
            <a:avLst/>
            <a:gdLst>
              <a:gd name="connsiteX0" fmla="*/ 0 w 3231931"/>
              <a:gd name="connsiteY0" fmla="*/ 0 h 6858000"/>
              <a:gd name="connsiteX1" fmla="*/ 3231931 w 3231931"/>
              <a:gd name="connsiteY1" fmla="*/ 0 h 6858000"/>
              <a:gd name="connsiteX2" fmla="*/ 3231931 w 3231931"/>
              <a:gd name="connsiteY2" fmla="*/ 6858000 h 6858000"/>
              <a:gd name="connsiteX3" fmla="*/ 0 w 3231931"/>
              <a:gd name="connsiteY3" fmla="*/ 6858000 h 6858000"/>
              <a:gd name="connsiteX4" fmla="*/ 0 w 3231931"/>
              <a:gd name="connsiteY4" fmla="*/ 0 h 6858000"/>
              <a:gd name="connsiteX0" fmla="*/ 0 w 5391807"/>
              <a:gd name="connsiteY0" fmla="*/ 15765 h 6873765"/>
              <a:gd name="connsiteX1" fmla="*/ 3231931 w 5391807"/>
              <a:gd name="connsiteY1" fmla="*/ 15765 h 6873765"/>
              <a:gd name="connsiteX2" fmla="*/ 5391807 w 5391807"/>
              <a:gd name="connsiteY2" fmla="*/ 0 h 6873765"/>
              <a:gd name="connsiteX3" fmla="*/ 0 w 5391807"/>
              <a:gd name="connsiteY3" fmla="*/ 6873765 h 6873765"/>
              <a:gd name="connsiteX4" fmla="*/ 0 w 5391807"/>
              <a:gd name="connsiteY4" fmla="*/ 15765 h 6873765"/>
              <a:gd name="connsiteX0" fmla="*/ 0 w 5391807"/>
              <a:gd name="connsiteY0" fmla="*/ 15765 h 5959365"/>
              <a:gd name="connsiteX1" fmla="*/ 3231931 w 5391807"/>
              <a:gd name="connsiteY1" fmla="*/ 15765 h 5959365"/>
              <a:gd name="connsiteX2" fmla="*/ 5391807 w 5391807"/>
              <a:gd name="connsiteY2" fmla="*/ 0 h 5959365"/>
              <a:gd name="connsiteX3" fmla="*/ 15766 w 5391807"/>
              <a:gd name="connsiteY3" fmla="*/ 5959365 h 5959365"/>
              <a:gd name="connsiteX4" fmla="*/ 0 w 5391807"/>
              <a:gd name="connsiteY4" fmla="*/ 15765 h 5959365"/>
              <a:gd name="connsiteX0" fmla="*/ 1516 w 5393323"/>
              <a:gd name="connsiteY0" fmla="*/ 15765 h 5990896"/>
              <a:gd name="connsiteX1" fmla="*/ 3233447 w 5393323"/>
              <a:gd name="connsiteY1" fmla="*/ 15765 h 5990896"/>
              <a:gd name="connsiteX2" fmla="*/ 5393323 w 5393323"/>
              <a:gd name="connsiteY2" fmla="*/ 0 h 5990896"/>
              <a:gd name="connsiteX3" fmla="*/ 1516 w 5393323"/>
              <a:gd name="connsiteY3" fmla="*/ 5990896 h 5990896"/>
              <a:gd name="connsiteX4" fmla="*/ 1516 w 5393323"/>
              <a:gd name="connsiteY4" fmla="*/ 15765 h 5990896"/>
              <a:gd name="connsiteX0" fmla="*/ 1516 w 5359625"/>
              <a:gd name="connsiteY0" fmla="*/ 0 h 5975131"/>
              <a:gd name="connsiteX1" fmla="*/ 3233447 w 5359625"/>
              <a:gd name="connsiteY1" fmla="*/ 0 h 5975131"/>
              <a:gd name="connsiteX2" fmla="*/ 5359625 w 5359625"/>
              <a:gd name="connsiteY2" fmla="*/ 42 h 5975131"/>
              <a:gd name="connsiteX3" fmla="*/ 1516 w 5359625"/>
              <a:gd name="connsiteY3" fmla="*/ 5975131 h 5975131"/>
              <a:gd name="connsiteX4" fmla="*/ 1516 w 5359625"/>
              <a:gd name="connsiteY4" fmla="*/ 0 h 597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9625" h="5975131">
                <a:moveTo>
                  <a:pt x="1516" y="0"/>
                </a:moveTo>
                <a:lnTo>
                  <a:pt x="3233447" y="0"/>
                </a:lnTo>
                <a:lnTo>
                  <a:pt x="5359625" y="42"/>
                </a:lnTo>
                <a:lnTo>
                  <a:pt x="1516" y="5975131"/>
                </a:lnTo>
                <a:cubicBezTo>
                  <a:pt x="-3739" y="3993931"/>
                  <a:pt x="6771" y="1981200"/>
                  <a:pt x="1516" y="0"/>
                </a:cubicBezTo>
                <a:close/>
              </a:path>
            </a:pathLst>
          </a:custGeom>
          <a:pattFill prst="pct70">
            <a:fgClr>
              <a:srgbClr val="124683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516" y="-15809"/>
            <a:ext cx="5014951" cy="6227423"/>
          </a:xfrm>
          <a:custGeom>
            <a:avLst/>
            <a:gdLst>
              <a:gd name="connsiteX0" fmla="*/ 0 w 3231931"/>
              <a:gd name="connsiteY0" fmla="*/ 0 h 6858000"/>
              <a:gd name="connsiteX1" fmla="*/ 3231931 w 3231931"/>
              <a:gd name="connsiteY1" fmla="*/ 0 h 6858000"/>
              <a:gd name="connsiteX2" fmla="*/ 3231931 w 3231931"/>
              <a:gd name="connsiteY2" fmla="*/ 6858000 h 6858000"/>
              <a:gd name="connsiteX3" fmla="*/ 0 w 3231931"/>
              <a:gd name="connsiteY3" fmla="*/ 6858000 h 6858000"/>
              <a:gd name="connsiteX4" fmla="*/ 0 w 3231931"/>
              <a:gd name="connsiteY4" fmla="*/ 0 h 6858000"/>
              <a:gd name="connsiteX0" fmla="*/ 0 w 5391807"/>
              <a:gd name="connsiteY0" fmla="*/ 15765 h 6873765"/>
              <a:gd name="connsiteX1" fmla="*/ 3231931 w 5391807"/>
              <a:gd name="connsiteY1" fmla="*/ 15765 h 6873765"/>
              <a:gd name="connsiteX2" fmla="*/ 5391807 w 5391807"/>
              <a:gd name="connsiteY2" fmla="*/ 0 h 6873765"/>
              <a:gd name="connsiteX3" fmla="*/ 0 w 5391807"/>
              <a:gd name="connsiteY3" fmla="*/ 6873765 h 6873765"/>
              <a:gd name="connsiteX4" fmla="*/ 0 w 5391807"/>
              <a:gd name="connsiteY4" fmla="*/ 15765 h 6873765"/>
              <a:gd name="connsiteX0" fmla="*/ 0 w 5391807"/>
              <a:gd name="connsiteY0" fmla="*/ 15765 h 5959365"/>
              <a:gd name="connsiteX1" fmla="*/ 3231931 w 5391807"/>
              <a:gd name="connsiteY1" fmla="*/ 15765 h 5959365"/>
              <a:gd name="connsiteX2" fmla="*/ 5391807 w 5391807"/>
              <a:gd name="connsiteY2" fmla="*/ 0 h 5959365"/>
              <a:gd name="connsiteX3" fmla="*/ 15766 w 5391807"/>
              <a:gd name="connsiteY3" fmla="*/ 5959365 h 5959365"/>
              <a:gd name="connsiteX4" fmla="*/ 0 w 5391807"/>
              <a:gd name="connsiteY4" fmla="*/ 15765 h 5959365"/>
              <a:gd name="connsiteX0" fmla="*/ 1516 w 5393323"/>
              <a:gd name="connsiteY0" fmla="*/ 15765 h 5990896"/>
              <a:gd name="connsiteX1" fmla="*/ 3233447 w 5393323"/>
              <a:gd name="connsiteY1" fmla="*/ 15765 h 5990896"/>
              <a:gd name="connsiteX2" fmla="*/ 5393323 w 5393323"/>
              <a:gd name="connsiteY2" fmla="*/ 0 h 5990896"/>
              <a:gd name="connsiteX3" fmla="*/ 1516 w 5393323"/>
              <a:gd name="connsiteY3" fmla="*/ 5990896 h 5990896"/>
              <a:gd name="connsiteX4" fmla="*/ 1516 w 5393323"/>
              <a:gd name="connsiteY4" fmla="*/ 15765 h 5990896"/>
              <a:gd name="connsiteX0" fmla="*/ 1516 w 5359625"/>
              <a:gd name="connsiteY0" fmla="*/ 0 h 5975131"/>
              <a:gd name="connsiteX1" fmla="*/ 3233447 w 5359625"/>
              <a:gd name="connsiteY1" fmla="*/ 0 h 5975131"/>
              <a:gd name="connsiteX2" fmla="*/ 5359625 w 5359625"/>
              <a:gd name="connsiteY2" fmla="*/ 42 h 5975131"/>
              <a:gd name="connsiteX3" fmla="*/ 1516 w 5359625"/>
              <a:gd name="connsiteY3" fmla="*/ 5975131 h 5975131"/>
              <a:gd name="connsiteX4" fmla="*/ 1516 w 5359625"/>
              <a:gd name="connsiteY4" fmla="*/ 0 h 597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9625" h="5975131">
                <a:moveTo>
                  <a:pt x="1516" y="0"/>
                </a:moveTo>
                <a:lnTo>
                  <a:pt x="3233447" y="0"/>
                </a:lnTo>
                <a:lnTo>
                  <a:pt x="5359625" y="42"/>
                </a:lnTo>
                <a:lnTo>
                  <a:pt x="1516" y="5975131"/>
                </a:lnTo>
                <a:cubicBezTo>
                  <a:pt x="-3739" y="3993931"/>
                  <a:pt x="6771" y="1981200"/>
                  <a:pt x="1516" y="0"/>
                </a:cubicBezTo>
                <a:close/>
              </a:path>
            </a:pathLst>
          </a:custGeom>
          <a:solidFill>
            <a:srgbClr val="124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2" y="493484"/>
            <a:ext cx="1959430" cy="19594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22379" y="287653"/>
            <a:ext cx="7082973" cy="790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Литературное чтение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УМК «Перспектива»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 класс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Мифы Древней Греции.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Боги, герои и люди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Учитель начальных классов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ГБОУ СОШ №546 г. Санкт-Петербурга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Матушкина Н.В.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4596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254"/>
            <a:ext cx="12192000" cy="945241"/>
          </a:xfrm>
          <a:prstGeom prst="rect">
            <a:avLst/>
          </a:prstGeom>
          <a:pattFill prst="pct70">
            <a:fgClr>
              <a:srgbClr val="124683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950495"/>
          </a:xfrm>
          <a:prstGeom prst="rect">
            <a:avLst/>
          </a:prstGeom>
          <a:solidFill>
            <a:srgbClr val="124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3" y="16284"/>
            <a:ext cx="933062" cy="933062"/>
          </a:xfrm>
          <a:prstGeom prst="rect">
            <a:avLst/>
          </a:prstGeom>
        </p:spPr>
      </p:pic>
      <p:pic>
        <p:nvPicPr>
          <p:cNvPr id="5" name="Picture 4" descr="https://pbs.twimg.com/media/EOPLrb4W4AA02Ke.jpg:large"/>
          <p:cNvPicPr>
            <a:picLocks noChangeAspect="1" noChangeArrowheads="1"/>
          </p:cNvPicPr>
          <p:nvPr/>
        </p:nvPicPr>
        <p:blipFill>
          <a:blip r:embed="rId3" cstate="print"/>
          <a:srcRect b="5282"/>
          <a:stretch>
            <a:fillRect/>
          </a:stretch>
        </p:blipFill>
        <p:spPr bwMode="auto">
          <a:xfrm>
            <a:off x="1865911" y="1115651"/>
            <a:ext cx="5463804" cy="556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774452" y="3435927"/>
            <a:ext cx="3249635" cy="1934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Лаокоон и сыновья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202122"/>
                </a:solidFill>
                <a:latin typeface="Times New Roman" pitchFamily="18" charset="0"/>
                <a:cs typeface="Arial" pitchFamily="34" charset="0"/>
              </a:rPr>
              <a:t>1 в до н.э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Музей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Плио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-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Климента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Ватикан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7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254"/>
            <a:ext cx="12192000" cy="1083317"/>
          </a:xfrm>
          <a:prstGeom prst="rect">
            <a:avLst/>
          </a:prstGeom>
          <a:pattFill prst="pct70">
            <a:fgClr>
              <a:srgbClr val="124683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"/>
            <a:ext cx="12192000" cy="1045028"/>
          </a:xfrm>
          <a:prstGeom prst="rect">
            <a:avLst/>
          </a:prstGeom>
          <a:solidFill>
            <a:srgbClr val="124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9543" cy="1059543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6781" t="15637" r="42759" b="21429"/>
          <a:stretch>
            <a:fillRect/>
          </a:stretch>
        </p:blipFill>
        <p:spPr bwMode="auto">
          <a:xfrm>
            <a:off x="1636295" y="1287378"/>
            <a:ext cx="6004918" cy="5120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8017073" y="2771831"/>
            <a:ext cx="3264290" cy="1948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Андреа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Трескорни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18 век н.э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Лаокоон и  его сыновья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Музей Эрмитаж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Санкт-Петербург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7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254"/>
            <a:ext cx="12192000" cy="1083317"/>
          </a:xfrm>
          <a:prstGeom prst="rect">
            <a:avLst/>
          </a:prstGeom>
          <a:pattFill prst="pct70">
            <a:fgClr>
              <a:srgbClr val="124683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"/>
            <a:ext cx="12192000" cy="1045028"/>
          </a:xfrm>
          <a:prstGeom prst="rect">
            <a:avLst/>
          </a:prstGeom>
          <a:solidFill>
            <a:srgbClr val="124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9543" cy="10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5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1259" y="6262597"/>
            <a:ext cx="2749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Санкт-Петербург, 2021 год</a:t>
            </a:r>
            <a:endParaRPr lang="ru-RU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06" y="630497"/>
            <a:ext cx="2868173" cy="28681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86600" y="3659887"/>
            <a:ext cx="8418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Спасибо за внимание!</a:t>
            </a:r>
            <a:endParaRPr lang="ru-RU" sz="48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9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254"/>
            <a:ext cx="12192000" cy="1068803"/>
          </a:xfrm>
          <a:prstGeom prst="rect">
            <a:avLst/>
          </a:prstGeom>
          <a:pattFill prst="pct70">
            <a:fgClr>
              <a:srgbClr val="124683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"/>
            <a:ext cx="12192000" cy="1088570"/>
          </a:xfrm>
          <a:prstGeom prst="rect">
            <a:avLst/>
          </a:prstGeom>
          <a:solidFill>
            <a:srgbClr val="124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8" y="0"/>
            <a:ext cx="1076809" cy="10768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8057" y="290286"/>
            <a:ext cx="629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ЗАГАДКА</a:t>
            </a:r>
            <a:endParaRPr lang="ru-RU" sz="36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Laocoön and His Sons.jpg"/>
          <p:cNvPicPr/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750605" y="1204686"/>
            <a:ext cx="4406423" cy="5326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275281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255"/>
            <a:ext cx="12192000" cy="1315546"/>
          </a:xfrm>
          <a:prstGeom prst="rect">
            <a:avLst/>
          </a:prstGeom>
          <a:pattFill prst="pct70">
            <a:fgClr>
              <a:srgbClr val="124683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368000"/>
          </a:xfrm>
          <a:prstGeom prst="rect">
            <a:avLst/>
          </a:prstGeom>
          <a:solidFill>
            <a:srgbClr val="124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3" y="1"/>
            <a:ext cx="1327812" cy="1327812"/>
          </a:xfrm>
          <a:prstGeom prst="rect">
            <a:avLst/>
          </a:prstGeom>
        </p:spPr>
      </p:pic>
      <p:pic>
        <p:nvPicPr>
          <p:cNvPr id="3074" name="Picture 2" descr="https://avatars.mds.yandex.net/get-zen_doc/108872/pub_5cdfeeb13f91de00b373f864_5cdff0169ad6b100b3c9e1cb/scale_2400"/>
          <p:cNvPicPr>
            <a:picLocks noChangeAspect="1" noChangeArrowheads="1"/>
          </p:cNvPicPr>
          <p:nvPr/>
        </p:nvPicPr>
        <p:blipFill>
          <a:blip r:embed="rId3" cstate="print"/>
          <a:srcRect l="223" b="11986"/>
          <a:stretch>
            <a:fillRect/>
          </a:stretch>
        </p:blipFill>
        <p:spPr bwMode="auto">
          <a:xfrm>
            <a:off x="3198297" y="1358088"/>
            <a:ext cx="5684446" cy="5325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275281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254"/>
            <a:ext cx="12192000" cy="1344575"/>
          </a:xfrm>
          <a:prstGeom prst="rect">
            <a:avLst/>
          </a:prstGeom>
          <a:pattFill prst="pct70">
            <a:fgClr>
              <a:srgbClr val="124683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368000"/>
          </a:xfrm>
          <a:prstGeom prst="rect">
            <a:avLst/>
          </a:prstGeom>
          <a:solidFill>
            <a:srgbClr val="124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6" y="0"/>
            <a:ext cx="1280009" cy="1280009"/>
          </a:xfrm>
          <a:prstGeom prst="rect">
            <a:avLst/>
          </a:prstGeom>
        </p:spPr>
      </p:pic>
      <p:pic>
        <p:nvPicPr>
          <p:cNvPr id="2" name="Picture 2" descr="https://i0.wp.com/topreytings.ru/wp-content/uploads/2018/11/troya-0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0" y="1588215"/>
            <a:ext cx="5149665" cy="3444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img1.liveinternet.ru/images/attach/c/0/37/298/37298898_troja_1875_6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6285" y="1546072"/>
            <a:ext cx="5170262" cy="3446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s://img.tourister.ru/files/1/2/9/9/6/8/5/5/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980" y="1407612"/>
            <a:ext cx="5436473" cy="3628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4" name="Picture 10" descr="https://zhitanska.com/wp-content/uploads/2018/09/Troya-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819" y="1567542"/>
            <a:ext cx="5486228" cy="365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815773" y="566057"/>
            <a:ext cx="9376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Холм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Гиссарлык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. Турция  (древний город-Троя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604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255"/>
            <a:ext cx="12192000" cy="1301032"/>
          </a:xfrm>
          <a:prstGeom prst="rect">
            <a:avLst/>
          </a:prstGeom>
          <a:pattFill prst="pct70">
            <a:fgClr>
              <a:srgbClr val="124683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"/>
            <a:ext cx="12192000" cy="1320800"/>
          </a:xfrm>
          <a:prstGeom prst="rect">
            <a:avLst/>
          </a:prstGeom>
          <a:solidFill>
            <a:srgbClr val="124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1" y="0"/>
            <a:ext cx="1200425" cy="1200425"/>
          </a:xfrm>
          <a:prstGeom prst="rect">
            <a:avLst/>
          </a:prstGeom>
        </p:spPr>
      </p:pic>
      <p:pic>
        <p:nvPicPr>
          <p:cNvPr id="27650" name="Picture 2" descr="https://ds05.infourok.ru/uploads/ex/04c4/000e491b-0854e627/img5.jpg"/>
          <p:cNvPicPr>
            <a:picLocks noChangeAspect="1" noChangeArrowheads="1"/>
          </p:cNvPicPr>
          <p:nvPr/>
        </p:nvPicPr>
        <p:blipFill>
          <a:blip r:embed="rId3" cstate="print"/>
          <a:srcRect l="2178" t="7134" r="5186" b="5102"/>
          <a:stretch>
            <a:fillRect/>
          </a:stretch>
        </p:blipFill>
        <p:spPr bwMode="auto">
          <a:xfrm>
            <a:off x="1553029" y="1117600"/>
            <a:ext cx="10290629" cy="5484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275281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255"/>
            <a:ext cx="12192000" cy="1077588"/>
          </a:xfrm>
          <a:prstGeom prst="rect">
            <a:avLst/>
          </a:prstGeom>
          <a:pattFill prst="pct70">
            <a:fgClr>
              <a:srgbClr val="124683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132113"/>
          </a:xfrm>
          <a:prstGeom prst="rect">
            <a:avLst/>
          </a:prstGeom>
          <a:solidFill>
            <a:srgbClr val="124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Джованни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Доменико  Тьеполо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6" y="0"/>
            <a:ext cx="1095701" cy="1095701"/>
          </a:xfrm>
          <a:prstGeom prst="rect">
            <a:avLst/>
          </a:prstGeom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7313481" y="4767447"/>
            <a:ext cx="2404492" cy="1179592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«Шествие троянского коня в Трою»</a:t>
            </a:r>
          </a:p>
          <a:p>
            <a:pPr algn="ctr">
              <a:buNone/>
            </a:pP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imgprx.livejournal.net/dc542e63891f8d19ba386b6be77f72bd8a6469cc/GT_NY1Gg2HoG4--uEfwAXjr5G6Q9tPwJjND97jdiu3IQtrA1RcYZ-kqb8l90da9MlmOQyMN-OwkUv7R1kQ57J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9" y="1366315"/>
            <a:ext cx="5078067" cy="3173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upload.wikimedia.org/wikipedia/commons/9/9a/Giovanni_domenico_tiepolo%2C_processione_del_cavallo_di_legno_denro_troia%2C_1760_ca.jpg"/>
          <p:cNvPicPr>
            <a:picLocks noChangeAspect="1" noChangeArrowheads="1"/>
          </p:cNvPicPr>
          <p:nvPr/>
        </p:nvPicPr>
        <p:blipFill rotWithShape="1">
          <a:blip r:embed="rId4" cstate="print"/>
          <a:srcRect l="7502" t="14549" r="6290" b="11857"/>
          <a:stretch/>
        </p:blipFill>
        <p:spPr bwMode="auto">
          <a:xfrm>
            <a:off x="5936533" y="1293743"/>
            <a:ext cx="5765722" cy="3173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одержимое 2"/>
          <p:cNvSpPr txBox="1">
            <a:spLocks/>
          </p:cNvSpPr>
          <p:nvPr/>
        </p:nvSpPr>
        <p:spPr>
          <a:xfrm>
            <a:off x="1896046" y="4680361"/>
            <a:ext cx="2404492" cy="1179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Постройка Троянского коня»</a:t>
            </a:r>
          </a:p>
          <a:p>
            <a:pPr algn="ctr">
              <a:buFont typeface="Arial" panose="020B0604020202020204" pitchFamily="34" charset="0"/>
              <a:buNone/>
            </a:pP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255"/>
            <a:ext cx="12192000" cy="1301032"/>
          </a:xfrm>
          <a:prstGeom prst="rect">
            <a:avLst/>
          </a:prstGeom>
          <a:pattFill prst="pct70">
            <a:fgClr>
              <a:srgbClr val="124683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320799"/>
          </a:xfrm>
          <a:prstGeom prst="rect">
            <a:avLst/>
          </a:prstGeom>
          <a:solidFill>
            <a:srgbClr val="124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3" y="0"/>
            <a:ext cx="1133510" cy="1133510"/>
          </a:xfrm>
          <a:prstGeom prst="rect">
            <a:avLst/>
          </a:prstGeom>
        </p:spPr>
      </p:pic>
      <p:pic>
        <p:nvPicPr>
          <p:cNvPr id="1028" name="Picture 4" descr="125212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70" y="1459260"/>
            <a:ext cx="6633472" cy="5151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950915" y="2629429"/>
            <a:ext cx="3249635" cy="193430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Помпео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Батони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"Эней бежит из Трои"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i="1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75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255"/>
            <a:ext cx="12192000" cy="1301032"/>
          </a:xfrm>
          <a:prstGeom prst="rect">
            <a:avLst/>
          </a:prstGeom>
          <a:pattFill prst="pct70">
            <a:fgClr>
              <a:srgbClr val="124683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320799"/>
          </a:xfrm>
          <a:prstGeom prst="rect">
            <a:avLst/>
          </a:prstGeom>
          <a:solidFill>
            <a:srgbClr val="124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3" y="0"/>
            <a:ext cx="1133510" cy="1133510"/>
          </a:xfrm>
          <a:prstGeom prst="rect">
            <a:avLst/>
          </a:prstGeom>
        </p:spPr>
      </p:pic>
      <p:pic>
        <p:nvPicPr>
          <p:cNvPr id="7" name="Picture 2" descr="https://upload.wikimedia.org/wikipedia/commons/9/9a/Giovanni_domenico_tiepolo%2C_processione_del_cavallo_di_legno_denro_troia%2C_1760_ca.jpg"/>
          <p:cNvPicPr>
            <a:picLocks noChangeAspect="1" noChangeArrowheads="1"/>
          </p:cNvPicPr>
          <p:nvPr/>
        </p:nvPicPr>
        <p:blipFill rotWithShape="1">
          <a:blip r:embed="rId3" cstate="print"/>
          <a:srcRect l="7502" t="14549" r="6290" b="11857"/>
          <a:stretch/>
        </p:blipFill>
        <p:spPr bwMode="auto">
          <a:xfrm>
            <a:off x="1335364" y="1480456"/>
            <a:ext cx="8674945" cy="4775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275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304800"/>
            <a:ext cx="12192000" cy="551543"/>
          </a:xfrm>
          <a:prstGeom prst="rect">
            <a:avLst/>
          </a:prstGeom>
          <a:pattFill prst="pct70">
            <a:fgClr>
              <a:srgbClr val="124683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884810"/>
          </a:xfrm>
          <a:prstGeom prst="rect">
            <a:avLst/>
          </a:prstGeom>
          <a:solidFill>
            <a:srgbClr val="124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57" y="0"/>
            <a:ext cx="1019575" cy="1019575"/>
          </a:xfrm>
          <a:prstGeom prst="rect">
            <a:avLst/>
          </a:prstGeom>
        </p:spPr>
      </p:pic>
      <p:pic>
        <p:nvPicPr>
          <p:cNvPr id="7" name="Рисунок 6" descr="Laocoön and His Sons.jpg"/>
          <p:cNvPicPr/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207657" y="667655"/>
            <a:ext cx="4426858" cy="5725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878344" y="2034343"/>
            <a:ext cx="3249635" cy="1934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Лаокоон и сыновья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02122"/>
                </a:solidFill>
                <a:latin typeface="Times New Roman" pitchFamily="18" charset="0"/>
                <a:cs typeface="Arial" pitchFamily="34" charset="0"/>
              </a:rPr>
              <a:t>1 в до н.э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Музей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Плия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-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Клименто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Ватикан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5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468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1239</TotalTime>
  <Words>92</Words>
  <Application>Microsoft Office PowerPoint</Application>
  <PresentationFormat>Широкоэкранный</PresentationFormat>
  <Paragraphs>50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Book Antiqua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Куксенко</dc:creator>
  <cp:lastModifiedBy>Елена Юрьевна Ананьева</cp:lastModifiedBy>
  <cp:revision>46</cp:revision>
  <dcterms:created xsi:type="dcterms:W3CDTF">2018-09-15T15:35:12Z</dcterms:created>
  <dcterms:modified xsi:type="dcterms:W3CDTF">2021-02-11T11:20:39Z</dcterms:modified>
</cp:coreProperties>
</file>