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1" r:id="rId4"/>
    <p:sldId id="262" r:id="rId5"/>
    <p:sldId id="265" r:id="rId6"/>
    <p:sldId id="264" r:id="rId7"/>
    <p:sldId id="266" r:id="rId8"/>
    <p:sldId id="267" r:id="rId9"/>
    <p:sldId id="268" r:id="rId10"/>
    <p:sldId id="270" r:id="rId11"/>
    <p:sldId id="271" r:id="rId12"/>
    <p:sldId id="272" r:id="rId13"/>
    <p:sldId id="273" r:id="rId14"/>
    <p:sldId id="269" r:id="rId15"/>
    <p:sldId id="274" r:id="rId16"/>
    <p:sldId id="275" r:id="rId17"/>
    <p:sldId id="25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FFB"/>
    <a:srgbClr val="124683"/>
    <a:srgbClr val="0C2E53"/>
    <a:srgbClr val="19569F"/>
    <a:srgbClr val="124788"/>
    <a:srgbClr val="82B3EE"/>
    <a:srgbClr val="1655A2"/>
    <a:srgbClr val="1E4B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62" autoAdjust="0"/>
  </p:normalViewPr>
  <p:slideViewPr>
    <p:cSldViewPr snapToGrid="0">
      <p:cViewPr varScale="1">
        <p:scale>
          <a:sx n="54" d="100"/>
          <a:sy n="54" d="100"/>
        </p:scale>
        <p:origin x="9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266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237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275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895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814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307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35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007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030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651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485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04755-A8FA-4E73-8F5A-B771CA0F43F8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BF774-126F-475F-8CBA-A4CF20DBB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41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3"/>
          <p:cNvSpPr/>
          <p:nvPr/>
        </p:nvSpPr>
        <p:spPr>
          <a:xfrm>
            <a:off x="-1517" y="-15809"/>
            <a:ext cx="5014952" cy="6889619"/>
          </a:xfrm>
          <a:custGeom>
            <a:avLst/>
            <a:gdLst>
              <a:gd name="connsiteX0" fmla="*/ 0 w 3231931"/>
              <a:gd name="connsiteY0" fmla="*/ 0 h 6858000"/>
              <a:gd name="connsiteX1" fmla="*/ 3231931 w 3231931"/>
              <a:gd name="connsiteY1" fmla="*/ 0 h 6858000"/>
              <a:gd name="connsiteX2" fmla="*/ 3231931 w 3231931"/>
              <a:gd name="connsiteY2" fmla="*/ 6858000 h 6858000"/>
              <a:gd name="connsiteX3" fmla="*/ 0 w 3231931"/>
              <a:gd name="connsiteY3" fmla="*/ 6858000 h 6858000"/>
              <a:gd name="connsiteX4" fmla="*/ 0 w 3231931"/>
              <a:gd name="connsiteY4" fmla="*/ 0 h 6858000"/>
              <a:gd name="connsiteX0" fmla="*/ 0 w 5391807"/>
              <a:gd name="connsiteY0" fmla="*/ 15765 h 6873765"/>
              <a:gd name="connsiteX1" fmla="*/ 3231931 w 5391807"/>
              <a:gd name="connsiteY1" fmla="*/ 15765 h 6873765"/>
              <a:gd name="connsiteX2" fmla="*/ 5391807 w 5391807"/>
              <a:gd name="connsiteY2" fmla="*/ 0 h 6873765"/>
              <a:gd name="connsiteX3" fmla="*/ 0 w 5391807"/>
              <a:gd name="connsiteY3" fmla="*/ 6873765 h 6873765"/>
              <a:gd name="connsiteX4" fmla="*/ 0 w 5391807"/>
              <a:gd name="connsiteY4" fmla="*/ 15765 h 6873765"/>
              <a:gd name="connsiteX0" fmla="*/ 0 w 5391807"/>
              <a:gd name="connsiteY0" fmla="*/ 15765 h 5959365"/>
              <a:gd name="connsiteX1" fmla="*/ 3231931 w 5391807"/>
              <a:gd name="connsiteY1" fmla="*/ 15765 h 5959365"/>
              <a:gd name="connsiteX2" fmla="*/ 5391807 w 5391807"/>
              <a:gd name="connsiteY2" fmla="*/ 0 h 5959365"/>
              <a:gd name="connsiteX3" fmla="*/ 15766 w 5391807"/>
              <a:gd name="connsiteY3" fmla="*/ 5959365 h 5959365"/>
              <a:gd name="connsiteX4" fmla="*/ 0 w 5391807"/>
              <a:gd name="connsiteY4" fmla="*/ 15765 h 5959365"/>
              <a:gd name="connsiteX0" fmla="*/ 1516 w 5393323"/>
              <a:gd name="connsiteY0" fmla="*/ 15765 h 5990896"/>
              <a:gd name="connsiteX1" fmla="*/ 3233447 w 5393323"/>
              <a:gd name="connsiteY1" fmla="*/ 15765 h 5990896"/>
              <a:gd name="connsiteX2" fmla="*/ 5393323 w 5393323"/>
              <a:gd name="connsiteY2" fmla="*/ 0 h 5990896"/>
              <a:gd name="connsiteX3" fmla="*/ 1516 w 5393323"/>
              <a:gd name="connsiteY3" fmla="*/ 5990896 h 5990896"/>
              <a:gd name="connsiteX4" fmla="*/ 1516 w 5393323"/>
              <a:gd name="connsiteY4" fmla="*/ 15765 h 5990896"/>
              <a:gd name="connsiteX0" fmla="*/ 1516 w 5359625"/>
              <a:gd name="connsiteY0" fmla="*/ 0 h 5975131"/>
              <a:gd name="connsiteX1" fmla="*/ 3233447 w 5359625"/>
              <a:gd name="connsiteY1" fmla="*/ 0 h 5975131"/>
              <a:gd name="connsiteX2" fmla="*/ 5359625 w 5359625"/>
              <a:gd name="connsiteY2" fmla="*/ 42 h 5975131"/>
              <a:gd name="connsiteX3" fmla="*/ 1516 w 5359625"/>
              <a:gd name="connsiteY3" fmla="*/ 5975131 h 5975131"/>
              <a:gd name="connsiteX4" fmla="*/ 1516 w 5359625"/>
              <a:gd name="connsiteY4" fmla="*/ 0 h 597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9625" h="5975131">
                <a:moveTo>
                  <a:pt x="1516" y="0"/>
                </a:moveTo>
                <a:lnTo>
                  <a:pt x="3233447" y="0"/>
                </a:lnTo>
                <a:lnTo>
                  <a:pt x="5359625" y="42"/>
                </a:lnTo>
                <a:lnTo>
                  <a:pt x="1516" y="5975131"/>
                </a:lnTo>
                <a:cubicBezTo>
                  <a:pt x="-3739" y="3993931"/>
                  <a:pt x="6771" y="1981200"/>
                  <a:pt x="1516" y="0"/>
                </a:cubicBezTo>
                <a:close/>
              </a:path>
            </a:pathLst>
          </a:custGeom>
          <a:pattFill prst="pct70">
            <a:fgClr>
              <a:srgbClr val="12468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1516" y="-15809"/>
            <a:ext cx="5014951" cy="6227423"/>
          </a:xfrm>
          <a:custGeom>
            <a:avLst/>
            <a:gdLst>
              <a:gd name="connsiteX0" fmla="*/ 0 w 3231931"/>
              <a:gd name="connsiteY0" fmla="*/ 0 h 6858000"/>
              <a:gd name="connsiteX1" fmla="*/ 3231931 w 3231931"/>
              <a:gd name="connsiteY1" fmla="*/ 0 h 6858000"/>
              <a:gd name="connsiteX2" fmla="*/ 3231931 w 3231931"/>
              <a:gd name="connsiteY2" fmla="*/ 6858000 h 6858000"/>
              <a:gd name="connsiteX3" fmla="*/ 0 w 3231931"/>
              <a:gd name="connsiteY3" fmla="*/ 6858000 h 6858000"/>
              <a:gd name="connsiteX4" fmla="*/ 0 w 3231931"/>
              <a:gd name="connsiteY4" fmla="*/ 0 h 6858000"/>
              <a:gd name="connsiteX0" fmla="*/ 0 w 5391807"/>
              <a:gd name="connsiteY0" fmla="*/ 15765 h 6873765"/>
              <a:gd name="connsiteX1" fmla="*/ 3231931 w 5391807"/>
              <a:gd name="connsiteY1" fmla="*/ 15765 h 6873765"/>
              <a:gd name="connsiteX2" fmla="*/ 5391807 w 5391807"/>
              <a:gd name="connsiteY2" fmla="*/ 0 h 6873765"/>
              <a:gd name="connsiteX3" fmla="*/ 0 w 5391807"/>
              <a:gd name="connsiteY3" fmla="*/ 6873765 h 6873765"/>
              <a:gd name="connsiteX4" fmla="*/ 0 w 5391807"/>
              <a:gd name="connsiteY4" fmla="*/ 15765 h 6873765"/>
              <a:gd name="connsiteX0" fmla="*/ 0 w 5391807"/>
              <a:gd name="connsiteY0" fmla="*/ 15765 h 5959365"/>
              <a:gd name="connsiteX1" fmla="*/ 3231931 w 5391807"/>
              <a:gd name="connsiteY1" fmla="*/ 15765 h 5959365"/>
              <a:gd name="connsiteX2" fmla="*/ 5391807 w 5391807"/>
              <a:gd name="connsiteY2" fmla="*/ 0 h 5959365"/>
              <a:gd name="connsiteX3" fmla="*/ 15766 w 5391807"/>
              <a:gd name="connsiteY3" fmla="*/ 5959365 h 5959365"/>
              <a:gd name="connsiteX4" fmla="*/ 0 w 5391807"/>
              <a:gd name="connsiteY4" fmla="*/ 15765 h 5959365"/>
              <a:gd name="connsiteX0" fmla="*/ 1516 w 5393323"/>
              <a:gd name="connsiteY0" fmla="*/ 15765 h 5990896"/>
              <a:gd name="connsiteX1" fmla="*/ 3233447 w 5393323"/>
              <a:gd name="connsiteY1" fmla="*/ 15765 h 5990896"/>
              <a:gd name="connsiteX2" fmla="*/ 5393323 w 5393323"/>
              <a:gd name="connsiteY2" fmla="*/ 0 h 5990896"/>
              <a:gd name="connsiteX3" fmla="*/ 1516 w 5393323"/>
              <a:gd name="connsiteY3" fmla="*/ 5990896 h 5990896"/>
              <a:gd name="connsiteX4" fmla="*/ 1516 w 5393323"/>
              <a:gd name="connsiteY4" fmla="*/ 15765 h 5990896"/>
              <a:gd name="connsiteX0" fmla="*/ 1516 w 5359625"/>
              <a:gd name="connsiteY0" fmla="*/ 0 h 5975131"/>
              <a:gd name="connsiteX1" fmla="*/ 3233447 w 5359625"/>
              <a:gd name="connsiteY1" fmla="*/ 0 h 5975131"/>
              <a:gd name="connsiteX2" fmla="*/ 5359625 w 5359625"/>
              <a:gd name="connsiteY2" fmla="*/ 42 h 5975131"/>
              <a:gd name="connsiteX3" fmla="*/ 1516 w 5359625"/>
              <a:gd name="connsiteY3" fmla="*/ 5975131 h 5975131"/>
              <a:gd name="connsiteX4" fmla="*/ 1516 w 5359625"/>
              <a:gd name="connsiteY4" fmla="*/ 0 h 597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9625" h="5975131">
                <a:moveTo>
                  <a:pt x="1516" y="0"/>
                </a:moveTo>
                <a:lnTo>
                  <a:pt x="3233447" y="0"/>
                </a:lnTo>
                <a:lnTo>
                  <a:pt x="5359625" y="42"/>
                </a:lnTo>
                <a:lnTo>
                  <a:pt x="1516" y="5975131"/>
                </a:lnTo>
                <a:cubicBezTo>
                  <a:pt x="-3739" y="3993931"/>
                  <a:pt x="6771" y="1981200"/>
                  <a:pt x="1516" y="0"/>
                </a:cubicBezTo>
                <a:close/>
              </a:path>
            </a:pathLst>
          </a:custGeom>
          <a:solidFill>
            <a:srgbClr val="124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99" y="146490"/>
            <a:ext cx="2868173" cy="286817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776787" y="657246"/>
            <a:ext cx="44958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русского языка </a:t>
            </a:r>
            <a:endParaRPr lang="ru-RU" sz="36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класс</a:t>
            </a:r>
          </a:p>
          <a:p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УМК «Перспектива»</a:t>
            </a:r>
          </a:p>
          <a:p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57661" y="3988427"/>
            <a:ext cx="8258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Лагуткина Елена Юрьевна</a:t>
            </a:r>
          </a:p>
          <a:p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4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5254"/>
            <a:ext cx="12192000" cy="1492469"/>
          </a:xfrm>
          <a:prstGeom prst="rect">
            <a:avLst/>
          </a:prstGeom>
          <a:pattFill prst="pct70">
            <a:fgClr>
              <a:srgbClr val="12468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5685"/>
            <a:ext cx="12192000" cy="1368000"/>
          </a:xfrm>
          <a:prstGeom prst="rect">
            <a:avLst/>
          </a:prstGeom>
          <a:solidFill>
            <a:srgbClr val="124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8" y="0"/>
            <a:ext cx="1497723" cy="149772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92311" y="271453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Прохладой </a:t>
            </a:r>
            <a:r>
              <a:rPr lang="ru-RU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ночною</a:t>
            </a:r>
          </a:p>
          <a:p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</a:t>
            </a:r>
            <a:r>
              <a:rPr lang="ru-RU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узкой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межою</a:t>
            </a:r>
          </a:p>
          <a:p>
            <a:r>
              <a:rPr lang="ru-RU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Огненным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шаром</a:t>
            </a:r>
          </a:p>
          <a:p>
            <a:r>
              <a:rPr lang="ru-RU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Красным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заревом</a:t>
            </a:r>
          </a:p>
        </p:txBody>
      </p:sp>
    </p:spTree>
    <p:extLst>
      <p:ext uri="{BB962C8B-B14F-4D97-AF65-F5344CB8AC3E}">
        <p14:creationId xmlns:p14="http://schemas.microsoft.com/office/powerpoint/2010/main" val="158724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5254"/>
            <a:ext cx="12192000" cy="1492469"/>
          </a:xfrm>
          <a:prstGeom prst="rect">
            <a:avLst/>
          </a:prstGeom>
          <a:pattFill prst="pct70">
            <a:fgClr>
              <a:srgbClr val="12468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5685"/>
            <a:ext cx="12192000" cy="1368000"/>
          </a:xfrm>
          <a:prstGeom prst="rect">
            <a:avLst/>
          </a:prstGeom>
          <a:solidFill>
            <a:srgbClr val="124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8" y="0"/>
            <a:ext cx="1497723" cy="14977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5254" t="18375" r="3985" b="12951"/>
          <a:stretch/>
        </p:blipFill>
        <p:spPr>
          <a:xfrm>
            <a:off x="126154" y="3725276"/>
            <a:ext cx="8225466" cy="18716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t="29546" b="13637"/>
          <a:stretch/>
        </p:blipFill>
        <p:spPr>
          <a:xfrm>
            <a:off x="94588" y="5614987"/>
            <a:ext cx="8257032" cy="1200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2272" t="9246" r="3126" b="8100"/>
          <a:stretch/>
        </p:blipFill>
        <p:spPr>
          <a:xfrm>
            <a:off x="1592311" y="1062377"/>
            <a:ext cx="6731319" cy="27289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83190" y="2402193"/>
            <a:ext cx="1493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ж.р.,ед.ч.,</a:t>
            </a:r>
            <a:r>
              <a:rPr lang="ru-RU" dirty="0" err="1"/>
              <a:t>Т.п</a:t>
            </a:r>
            <a:r>
              <a:rPr lang="ru-RU" dirty="0"/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94945" y="2794641"/>
            <a:ext cx="1493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м.р</a:t>
            </a:r>
            <a:r>
              <a:rPr lang="ru-RU" dirty="0"/>
              <a:t>.,ед.ч.,</a:t>
            </a:r>
            <a:r>
              <a:rPr lang="ru-RU" dirty="0" err="1"/>
              <a:t>Т.п</a:t>
            </a:r>
            <a:r>
              <a:rPr lang="ru-RU" dirty="0"/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75911" y="3052938"/>
            <a:ext cx="1493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м.р</a:t>
            </a:r>
            <a:r>
              <a:rPr lang="ru-RU" dirty="0"/>
              <a:t>.,ед.ч.,</a:t>
            </a:r>
            <a:r>
              <a:rPr lang="ru-RU" dirty="0" err="1"/>
              <a:t>Т.п</a:t>
            </a:r>
            <a:r>
              <a:rPr lang="ru-RU" dirty="0"/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29746" y="3309711"/>
            <a:ext cx="1554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ср.р</a:t>
            </a:r>
            <a:r>
              <a:rPr lang="ru-RU" dirty="0"/>
              <a:t>.,ед.ч.,</a:t>
            </a:r>
            <a:r>
              <a:rPr lang="ru-RU" dirty="0" err="1"/>
              <a:t>Т.п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336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5254"/>
            <a:ext cx="12192000" cy="1492469"/>
          </a:xfrm>
          <a:prstGeom prst="rect">
            <a:avLst/>
          </a:prstGeom>
          <a:pattFill prst="pct70">
            <a:fgClr>
              <a:srgbClr val="12468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5685"/>
            <a:ext cx="12192000" cy="1368000"/>
          </a:xfrm>
          <a:prstGeom prst="rect">
            <a:avLst/>
          </a:prstGeom>
          <a:solidFill>
            <a:srgbClr val="124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8" y="0"/>
            <a:ext cx="1497723" cy="14977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353" t="8444" r="1705" b="3694"/>
          <a:stretch/>
        </p:blipFill>
        <p:spPr>
          <a:xfrm>
            <a:off x="1385888" y="1558154"/>
            <a:ext cx="8315326" cy="468528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2336" y="6243439"/>
            <a:ext cx="6185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картина художника Ивана Шишкина «Рожь».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24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5254"/>
            <a:ext cx="12192000" cy="1492469"/>
          </a:xfrm>
          <a:prstGeom prst="rect">
            <a:avLst/>
          </a:prstGeom>
          <a:pattFill prst="pct70">
            <a:fgClr>
              <a:srgbClr val="12468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5685"/>
            <a:ext cx="12192000" cy="1368000"/>
          </a:xfrm>
          <a:prstGeom prst="rect">
            <a:avLst/>
          </a:prstGeom>
          <a:solidFill>
            <a:srgbClr val="124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8" y="0"/>
            <a:ext cx="1497723" cy="149772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4587" y="1509183"/>
            <a:ext cx="1027860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текст описание картины. Вставьте подходящие имена прилагательные.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картине мы можем увидеть … пейзаж с полем, соснами и … небом.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переднем плане поле, сквозь которое ведёт дорога.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рожь оттеняют …  … сосны.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сосны выглядят…, пожившими, повидавшими на своём веку.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ветви склонились будто под тяжестью лет.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Деревья стоят вдоль дороги, также провожая взгляд зрителя вглубь картины,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вплоть до … сосны вдалеке, которая стоит в центре.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для выбора: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красивый, голубым, Жёлтую, величественные зелёные, Старые, мудрыми, одинокой.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3617" y="0"/>
            <a:ext cx="3092971" cy="174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2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5254"/>
            <a:ext cx="12192000" cy="1492469"/>
          </a:xfrm>
          <a:prstGeom prst="rect">
            <a:avLst/>
          </a:prstGeom>
          <a:pattFill prst="pct70">
            <a:fgClr>
              <a:srgbClr val="12468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5685"/>
            <a:ext cx="12192000" cy="1368000"/>
          </a:xfrm>
          <a:prstGeom prst="rect">
            <a:avLst/>
          </a:prstGeom>
          <a:solidFill>
            <a:srgbClr val="124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8" y="0"/>
            <a:ext cx="1497723" cy="149772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1494116"/>
            <a:ext cx="762952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текст описание картины. Вставьте подходящие имена прилагательные.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картине мы можем увидеть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красивый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пейзаж с полем, соснами и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голубым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небом.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переднем плане поле, сквозь которое ведёт дорога. </a:t>
            </a:r>
          </a:p>
          <a:p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Жёлтую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рожь оттеняют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величественные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зелёные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сосны. </a:t>
            </a:r>
          </a:p>
          <a:p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Старые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сосны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выглядят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мудрыми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пожившими, повидавшими на своём веку.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ветви склонились будто под тяжестью лет.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Деревья стоят вдоль дороги, также провожая взгляд зрителя вглубь картины,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вплоть до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одинокой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сосны вдалеке, которая стоит в центре.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086" y="4043363"/>
            <a:ext cx="4998914" cy="281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8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5254"/>
            <a:ext cx="12192000" cy="1492469"/>
          </a:xfrm>
          <a:prstGeom prst="rect">
            <a:avLst/>
          </a:prstGeom>
          <a:pattFill prst="pct70">
            <a:fgClr>
              <a:srgbClr val="12468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5685"/>
            <a:ext cx="12192000" cy="1368000"/>
          </a:xfrm>
          <a:prstGeom prst="rect">
            <a:avLst/>
          </a:prstGeom>
          <a:solidFill>
            <a:srgbClr val="124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8" y="0"/>
            <a:ext cx="1497723" cy="14977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6693" y="1558154"/>
            <a:ext cx="1141571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помощи воображения создайте, нарисуйте собственного сказочного персонажа. </a:t>
            </a:r>
          </a:p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образ персонажа помогут следующие качества:</a:t>
            </a:r>
          </a:p>
          <a:p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весёлый, беззаботный, шаловливый</a:t>
            </a:r>
          </a:p>
          <a:p>
            <a:r>
              <a:rPr lang="ru-RU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</a:p>
          <a:p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сердитый, ворчливый,</a:t>
            </a:r>
          </a:p>
          <a:p>
            <a:r>
              <a:rPr lang="ru-RU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</a:p>
          <a:p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добрый, ласковый, нежный</a:t>
            </a:r>
          </a:p>
          <a:p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 имя своему персонажу. Подумай, какие черты персонажа ты видел, а какие придумал?</a:t>
            </a:r>
          </a:p>
        </p:txBody>
      </p:sp>
    </p:spTree>
    <p:extLst>
      <p:ext uri="{BB962C8B-B14F-4D97-AF65-F5344CB8AC3E}">
        <p14:creationId xmlns:p14="http://schemas.microsoft.com/office/powerpoint/2010/main" val="276561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5254"/>
            <a:ext cx="12192000" cy="1492469"/>
          </a:xfrm>
          <a:prstGeom prst="rect">
            <a:avLst/>
          </a:prstGeom>
          <a:pattFill prst="pct70">
            <a:fgClr>
              <a:srgbClr val="12468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5685"/>
            <a:ext cx="12192000" cy="1368000"/>
          </a:xfrm>
          <a:prstGeom prst="rect">
            <a:avLst/>
          </a:prstGeom>
          <a:solidFill>
            <a:srgbClr val="124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8" y="0"/>
            <a:ext cx="1497723" cy="14977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4350" y="1850589"/>
            <a:ext cx="1091564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  <a:p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Ответьте на вопросы:</a:t>
            </a:r>
          </a:p>
          <a:p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-Какое значение имеют имена прилагательные в нашей речи.</a:t>
            </a:r>
          </a:p>
          <a:p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-Помогают ли имена прилагательные развивать воображение?</a:t>
            </a:r>
          </a:p>
          <a:p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-Помогает ли воображение художникам создавать яркие художественные образы?</a:t>
            </a:r>
          </a:p>
        </p:txBody>
      </p:sp>
    </p:spTree>
    <p:extLst>
      <p:ext uri="{BB962C8B-B14F-4D97-AF65-F5344CB8AC3E}">
        <p14:creationId xmlns:p14="http://schemas.microsoft.com/office/powerpoint/2010/main" val="81821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46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1259" y="6262597"/>
            <a:ext cx="2800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Санкт-Петербург</a:t>
            </a:r>
            <a:r>
              <a:rPr lang="ru-RU" sz="1600" smtClean="0">
                <a:solidFill>
                  <a:schemeClr val="bg1"/>
                </a:solidFill>
                <a:latin typeface="Book Antiqua" panose="02040602050305030304" pitchFamily="18" charset="0"/>
              </a:rPr>
              <a:t>, 20201год</a:t>
            </a:r>
            <a:endParaRPr lang="ru-RU" sz="16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906" y="630497"/>
            <a:ext cx="2868173" cy="28681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86600" y="3659887"/>
            <a:ext cx="8418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Спасибо за внимание!</a:t>
            </a:r>
            <a:endParaRPr lang="ru-RU" sz="48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99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5254"/>
            <a:ext cx="12192000" cy="1492469"/>
          </a:xfrm>
          <a:prstGeom prst="rect">
            <a:avLst/>
          </a:prstGeom>
          <a:pattFill prst="pct70">
            <a:fgClr>
              <a:srgbClr val="12468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5685"/>
            <a:ext cx="12192000" cy="1368000"/>
          </a:xfrm>
          <a:prstGeom prst="rect">
            <a:avLst/>
          </a:prstGeom>
          <a:solidFill>
            <a:srgbClr val="124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8" y="0"/>
            <a:ext cx="1497723" cy="149772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3837" y="2410121"/>
            <a:ext cx="117443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"Нам дан во владение самый богатый, меткий, могучий и поистине волшебный русский язык".</a:t>
            </a:r>
          </a:p>
          <a:p>
            <a:pPr algn="r"/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Г. Паустовский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75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5254"/>
            <a:ext cx="12192000" cy="1492469"/>
          </a:xfrm>
          <a:prstGeom prst="rect">
            <a:avLst/>
          </a:prstGeom>
          <a:pattFill prst="pct70">
            <a:fgClr>
              <a:srgbClr val="12468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5685"/>
            <a:ext cx="12192000" cy="1368000"/>
          </a:xfrm>
          <a:prstGeom prst="rect">
            <a:avLst/>
          </a:prstGeom>
          <a:solidFill>
            <a:srgbClr val="124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8" y="0"/>
            <a:ext cx="1497723" cy="14977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43449" y="2529959"/>
            <a:ext cx="107770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КЛПОРТРЕТУВЧЕРАОРДКАРТИНАИСТПЕЙЗАЖП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3449" y="3458646"/>
            <a:ext cx="107770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ВЧЕРА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ОРД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ПЕЙЗАЖ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</a:p>
        </p:txBody>
      </p:sp>
    </p:spTree>
    <p:extLst>
      <p:ext uri="{BB962C8B-B14F-4D97-AF65-F5344CB8AC3E}">
        <p14:creationId xmlns:p14="http://schemas.microsoft.com/office/powerpoint/2010/main" val="131296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5254"/>
            <a:ext cx="12192000" cy="1492469"/>
          </a:xfrm>
          <a:prstGeom prst="rect">
            <a:avLst/>
          </a:prstGeom>
          <a:pattFill prst="pct70">
            <a:fgClr>
              <a:srgbClr val="12468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5685"/>
            <a:ext cx="12192000" cy="1368000"/>
          </a:xfrm>
          <a:prstGeom prst="rect">
            <a:avLst/>
          </a:prstGeom>
          <a:solidFill>
            <a:srgbClr val="124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8" y="0"/>
            <a:ext cx="1497723" cy="14977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87" y="3135772"/>
            <a:ext cx="1110138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урока: </a:t>
            </a:r>
            <a:endParaRPr lang="ru-RU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Вспомнить, что обозначают имена прилагательные.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какие вопросы отвечают.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их роль в предложении и в речи.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Повторить грамматические признаки имён прилагательных.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88" y="2024360"/>
            <a:ext cx="112585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"Значение и употребление имён прилагательных в речи</a:t>
            </a: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62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5400000">
            <a:off x="-3566250" y="3566250"/>
            <a:ext cx="8218348" cy="1085848"/>
          </a:xfrm>
          <a:prstGeom prst="rect">
            <a:avLst/>
          </a:prstGeom>
          <a:solidFill>
            <a:srgbClr val="124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8" y="0"/>
            <a:ext cx="1497723" cy="14977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925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5254"/>
            <a:ext cx="12192000" cy="1492469"/>
          </a:xfrm>
          <a:prstGeom prst="rect">
            <a:avLst/>
          </a:prstGeom>
          <a:pattFill prst="pct70">
            <a:fgClr>
              <a:srgbClr val="12468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5685"/>
            <a:ext cx="12192000" cy="1368000"/>
          </a:xfrm>
          <a:prstGeom prst="rect">
            <a:avLst/>
          </a:prstGeom>
          <a:solidFill>
            <a:srgbClr val="124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8" y="0"/>
            <a:ext cx="1497723" cy="14977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43449" y="2938760"/>
            <a:ext cx="109067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 -     групповой, парадный, исторический</a:t>
            </a:r>
          </a:p>
          <a:p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Картина -     красивая, светлая, солнечная </a:t>
            </a:r>
          </a:p>
          <a:p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Пейзаж -      городской, деревенский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875" y="3100388"/>
            <a:ext cx="8315325" cy="1777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58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5254"/>
            <a:ext cx="12192000" cy="1492469"/>
          </a:xfrm>
          <a:prstGeom prst="rect">
            <a:avLst/>
          </a:prstGeom>
          <a:pattFill prst="pct70">
            <a:fgClr>
              <a:srgbClr val="12468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5685"/>
            <a:ext cx="12192000" cy="1368000"/>
          </a:xfrm>
          <a:prstGeom prst="rect">
            <a:avLst/>
          </a:prstGeom>
          <a:solidFill>
            <a:srgbClr val="124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8" y="0"/>
            <a:ext cx="1497723" cy="149772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0031" y="1800137"/>
            <a:ext cx="116919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Центром иконы являются глаза Гавриила, взгляд архангела сочувственный. </a:t>
            </a:r>
          </a:p>
          <a:p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 Гавриила красивый и молодой. </a:t>
            </a:r>
          </a:p>
          <a:p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 изображён бесстрастным и безмятежным.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6108" t="10633" r="4977" b="4608"/>
          <a:stretch/>
        </p:blipFill>
        <p:spPr>
          <a:xfrm>
            <a:off x="3986212" y="3185132"/>
            <a:ext cx="2971800" cy="344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5254"/>
            <a:ext cx="12192000" cy="1492469"/>
          </a:xfrm>
          <a:prstGeom prst="rect">
            <a:avLst/>
          </a:prstGeom>
          <a:pattFill prst="pct70">
            <a:fgClr>
              <a:srgbClr val="12468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5685"/>
            <a:ext cx="12192000" cy="1368000"/>
          </a:xfrm>
          <a:prstGeom prst="rect">
            <a:avLst/>
          </a:prstGeom>
          <a:solidFill>
            <a:srgbClr val="124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8" y="0"/>
            <a:ext cx="1497723" cy="149772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90538" y="2604611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Сочувственный - </a:t>
            </a: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сострадающий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Красивый </a:t>
            </a: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         прекрасный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Молодой -           </a:t>
            </a: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юный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Бесстрастный -   </a:t>
            </a: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невозмутимый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Безмятежный –   </a:t>
            </a: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спокойный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7087" t="10910" r="6009" b="5744"/>
          <a:stretch/>
        </p:blipFill>
        <p:spPr>
          <a:xfrm>
            <a:off x="7800974" y="2143125"/>
            <a:ext cx="3243263" cy="377805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00463" y="2757488"/>
            <a:ext cx="2857500" cy="2314575"/>
          </a:xfrm>
          <a:prstGeom prst="rect">
            <a:avLst/>
          </a:prstGeom>
          <a:solidFill>
            <a:srgbClr val="E5EF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5254"/>
            <a:ext cx="12192000" cy="1492469"/>
          </a:xfrm>
          <a:prstGeom prst="rect">
            <a:avLst/>
          </a:prstGeom>
          <a:pattFill prst="pct70">
            <a:fgClr>
              <a:srgbClr val="12468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5685"/>
            <a:ext cx="12192000" cy="1368000"/>
          </a:xfrm>
          <a:prstGeom prst="rect">
            <a:avLst/>
          </a:prstGeom>
          <a:solidFill>
            <a:srgbClr val="124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8" y="0"/>
            <a:ext cx="1497723" cy="14977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468" t="11469" r="3609" b="9278"/>
          <a:stretch/>
        </p:blipFill>
        <p:spPr>
          <a:xfrm>
            <a:off x="3629025" y="2293143"/>
            <a:ext cx="7707793" cy="30503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2242" t="11468" r="11468" b="11120"/>
          <a:stretch/>
        </p:blipFill>
        <p:spPr>
          <a:xfrm>
            <a:off x="657225" y="2243138"/>
            <a:ext cx="2185988" cy="295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9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2468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</TotalTime>
  <Words>459</Words>
  <Application>Microsoft Office PowerPoint</Application>
  <PresentationFormat>Широкоэкранный</PresentationFormat>
  <Paragraphs>74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Book Antiqua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Куксенко</dc:creator>
  <cp:lastModifiedBy>Елена Юрьевна Ананьева</cp:lastModifiedBy>
  <cp:revision>41</cp:revision>
  <dcterms:created xsi:type="dcterms:W3CDTF">2018-09-15T15:35:12Z</dcterms:created>
  <dcterms:modified xsi:type="dcterms:W3CDTF">2021-02-19T08:44:04Z</dcterms:modified>
</cp:coreProperties>
</file>