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  <p:sldId id="274" r:id="rId9"/>
    <p:sldId id="264" r:id="rId10"/>
    <p:sldId id="267" r:id="rId11"/>
    <p:sldId id="271" r:id="rId12"/>
    <p:sldId id="265" r:id="rId13"/>
    <p:sldId id="266" r:id="rId14"/>
    <p:sldId id="268" r:id="rId15"/>
    <p:sldId id="277" r:id="rId16"/>
    <p:sldId id="278" r:id="rId17"/>
    <p:sldId id="279" r:id="rId18"/>
    <p:sldId id="269" r:id="rId19"/>
    <p:sldId id="273" r:id="rId20"/>
    <p:sldId id="270" r:id="rId21"/>
    <p:sldId id="272" r:id="rId22"/>
    <p:sldId id="275" r:id="rId2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182" autoAdjust="0"/>
  </p:normalViewPr>
  <p:slideViewPr>
    <p:cSldViewPr showGuides="1">
      <p:cViewPr varScale="1">
        <p:scale>
          <a:sx n="76" d="100"/>
          <a:sy n="76" d="100"/>
        </p:scale>
        <p:origin x="90" y="79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t>09.09.2020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t>09.09.2020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836713"/>
            <a:ext cx="7008574" cy="324036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 обучения </a:t>
            </a:r>
            <a:b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в 1 классе</a:t>
            </a:r>
            <a:endParaRPr lang="ru-RU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Наборская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Светлана Юрьевна, методист ИМЦ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456456"/>
            <a:ext cx="10157354" cy="760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Использование технических средств обучения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909" y="1340768"/>
            <a:ext cx="11161240" cy="53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Продолжительность непрерывного применения ТСО на уроках в 1 классе не должна превышать:</a:t>
            </a:r>
          </a:p>
          <a:p>
            <a:r>
              <a:rPr lang="ru-RU" sz="2800" b="1" dirty="0" smtClean="0"/>
              <a:t>Просмотр </a:t>
            </a:r>
            <a:r>
              <a:rPr lang="ru-RU" sz="2800" b="1" u="sng" dirty="0" smtClean="0"/>
              <a:t>статических изображений </a:t>
            </a:r>
            <a:r>
              <a:rPr lang="ru-RU" sz="2800" b="1" dirty="0" smtClean="0"/>
              <a:t>– 10 минут;</a:t>
            </a:r>
          </a:p>
          <a:p>
            <a:r>
              <a:rPr lang="ru-RU" sz="2800" b="1" dirty="0" smtClean="0"/>
              <a:t>Просмотр </a:t>
            </a:r>
            <a:r>
              <a:rPr lang="ru-RU" sz="2800" b="1" u="sng" dirty="0" smtClean="0"/>
              <a:t>телепередач</a:t>
            </a:r>
            <a:r>
              <a:rPr lang="ru-RU" sz="2800" b="1" dirty="0" smtClean="0"/>
              <a:t> – 15 минут;</a:t>
            </a:r>
          </a:p>
          <a:p>
            <a:r>
              <a:rPr lang="ru-RU" sz="2800" b="1" dirty="0" smtClean="0"/>
              <a:t>Просмотр </a:t>
            </a:r>
            <a:r>
              <a:rPr lang="ru-RU" sz="2800" b="1" u="sng" dirty="0" smtClean="0"/>
              <a:t>динамических изображений </a:t>
            </a:r>
            <a:r>
              <a:rPr lang="ru-RU" sz="2800" b="1" dirty="0" smtClean="0"/>
              <a:t>– 15 минут;</a:t>
            </a:r>
          </a:p>
          <a:p>
            <a:r>
              <a:rPr lang="ru-RU" sz="2800" b="1" u="sng" dirty="0" smtClean="0"/>
              <a:t>Работа на компьютере </a:t>
            </a:r>
            <a:r>
              <a:rPr lang="ru-RU" sz="2800" b="1" dirty="0" smtClean="0"/>
              <a:t>с </a:t>
            </a:r>
            <a:r>
              <a:rPr lang="ru-RU" sz="2800" b="1" dirty="0" err="1" smtClean="0"/>
              <a:t>жидкокристалическим</a:t>
            </a:r>
            <a:r>
              <a:rPr lang="ru-RU" sz="2800" b="1" dirty="0" smtClean="0"/>
              <a:t> монитором – 20 минут;</a:t>
            </a:r>
          </a:p>
          <a:p>
            <a:r>
              <a:rPr lang="ru-RU" sz="2800" b="1" u="sng" dirty="0" smtClean="0"/>
              <a:t>Прослушивание аудиозаписи </a:t>
            </a:r>
            <a:r>
              <a:rPr lang="ru-RU" sz="2800" b="1" dirty="0" smtClean="0"/>
              <a:t>– 20 минут;</a:t>
            </a:r>
          </a:p>
          <a:p>
            <a:r>
              <a:rPr lang="ru-RU" sz="2800" b="1" dirty="0" smtClean="0"/>
              <a:t>Прослушивание аудиозаписи </a:t>
            </a:r>
            <a:r>
              <a:rPr lang="ru-RU" sz="2800" b="1" u="sng" dirty="0" smtClean="0"/>
              <a:t>в наушниках </a:t>
            </a:r>
            <a:r>
              <a:rPr lang="ru-RU" sz="2800" b="1" dirty="0" smtClean="0"/>
              <a:t>– 10 минут.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506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456456"/>
            <a:ext cx="10157354" cy="760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Использование технических средств обучения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909" y="1340768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Непрерывная продолжительность работы обучающихся непосредственно с </a:t>
            </a:r>
            <a:r>
              <a:rPr lang="ru-RU" sz="2800" b="1" u="sng" dirty="0" smtClean="0"/>
              <a:t>интерактивной доской </a:t>
            </a:r>
            <a:r>
              <a:rPr lang="ru-RU" sz="2800" b="1" dirty="0" smtClean="0"/>
              <a:t>не должна превышать 5 минут; суммарная продолжительность использования интерактивной доски составляет не более 25 минут.</a:t>
            </a:r>
          </a:p>
          <a:p>
            <a:r>
              <a:rPr lang="ru-RU" sz="2800" b="1" dirty="0" smtClean="0"/>
              <a:t>Использование на уроке </a:t>
            </a:r>
            <a:r>
              <a:rPr lang="ru-RU" sz="2800" b="1" u="sng" dirty="0" smtClean="0"/>
              <a:t>не более двух видов </a:t>
            </a:r>
            <a:r>
              <a:rPr lang="ru-RU" sz="2800" b="1" dirty="0" smtClean="0"/>
              <a:t>электронных средств обучения.</a:t>
            </a:r>
          </a:p>
          <a:p>
            <a:r>
              <a:rPr lang="ru-RU" sz="2800" b="1" dirty="0" smtClean="0"/>
              <a:t>При использовании ТСО необходимо проводить комплекс упражнений для </a:t>
            </a:r>
            <a:r>
              <a:rPr lang="ru-RU" sz="2800" b="1" u="sng" dirty="0" smtClean="0"/>
              <a:t>профилактики утомления глаз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772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Домашние задания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836712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Обучение в 1 классе проводится </a:t>
            </a:r>
            <a:r>
              <a:rPr lang="ru-RU" sz="2800" b="1" u="sng" dirty="0" smtClean="0"/>
              <a:t>без домашних заданий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476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161679" cy="1048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Контроль и оценка результатов обучения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1172250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первом классе </a:t>
            </a:r>
            <a:r>
              <a:rPr lang="ru-RU" sz="2800" b="1" u="sng" dirty="0" smtClean="0"/>
              <a:t>исключается</a:t>
            </a:r>
            <a:r>
              <a:rPr lang="ru-RU" sz="2800" b="1" dirty="0" smtClean="0"/>
              <a:t> система балльного оценивания.</a:t>
            </a:r>
          </a:p>
          <a:p>
            <a:r>
              <a:rPr lang="ru-RU" sz="2800" b="1" u="sng" dirty="0" smtClean="0"/>
              <a:t>Недопустимо</a:t>
            </a:r>
            <a:r>
              <a:rPr lang="ru-RU" sz="2800" b="1" dirty="0" smtClean="0"/>
              <a:t> использование любой знаковой символики, заменяющей цифровую отметку.</a:t>
            </a:r>
          </a:p>
          <a:p>
            <a:r>
              <a:rPr lang="ru-RU" sz="2800" b="1" dirty="0" smtClean="0"/>
              <a:t>Никакому </a:t>
            </a:r>
            <a:r>
              <a:rPr lang="ru-RU" sz="2800" b="1" u="sng" dirty="0" smtClean="0"/>
              <a:t>оцениванию не подлежат</a:t>
            </a:r>
            <a:r>
              <a:rPr lang="ru-RU" sz="2800" b="1" dirty="0" smtClean="0"/>
              <a:t>: темп работы ученика; личностные качества, своеобразие их психических процессов (особенности памяти, внимания, восприятия и др.)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163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61679" cy="1048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Контроль и оценка результатов обучения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1507388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Допускается </a:t>
            </a:r>
            <a:r>
              <a:rPr lang="ru-RU" sz="2800" b="1" dirty="0" smtClean="0"/>
              <a:t>словестная объяснительная оценка.</a:t>
            </a:r>
          </a:p>
          <a:p>
            <a:r>
              <a:rPr lang="ru-RU" sz="2800" b="1" u="sng" dirty="0" smtClean="0"/>
              <a:t>Возможно использование </a:t>
            </a:r>
            <a:r>
              <a:rPr lang="ru-RU" sz="2800" b="1" dirty="0" smtClean="0"/>
              <a:t>оценочных суждений, шкал самооценки и других инструментов формирования оценочной самостоятельности младших школьников. Но в 1 классе недопустим перевод подобных продуктивных видов оценивания в балльную систему.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752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9666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Безотметочное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обучение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854" y="1335369"/>
            <a:ext cx="6541854" cy="3880773"/>
          </a:xfrm>
        </p:spPr>
        <p:txBody>
          <a:bodyPr>
            <a:normAutofit/>
          </a:bodyPr>
          <a:lstStyle/>
          <a:p>
            <a:r>
              <a:rPr lang="ru-RU" b="1" dirty="0"/>
              <a:t>«Волшебные линеечки»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05867" y="2187019"/>
            <a:ext cx="0" cy="35256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305868" y="2187020"/>
            <a:ext cx="84843" cy="18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21026" y="3864990"/>
            <a:ext cx="169685" cy="94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21026" y="2169737"/>
            <a:ext cx="169685" cy="94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08621" y="5720499"/>
            <a:ext cx="169685" cy="94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59605" y="199449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«Очень хорошо»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659606" y="3689751"/>
            <a:ext cx="453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«Хорошо, но можно лучше»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4486" y="5527978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«Плохо»</a:t>
            </a:r>
            <a:endParaRPr lang="ru-RU" dirty="0"/>
          </a:p>
        </p:txBody>
      </p:sp>
      <p:sp>
        <p:nvSpPr>
          <p:cNvPr id="19" name="Умножение 18"/>
          <p:cNvSpPr/>
          <p:nvPr/>
        </p:nvSpPr>
        <p:spPr>
          <a:xfrm>
            <a:off x="4971216" y="2715705"/>
            <a:ext cx="669303" cy="56005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725" y="1995542"/>
            <a:ext cx="469433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499" y="145774"/>
            <a:ext cx="9082473" cy="62285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Безотметочное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обучение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874" y="945066"/>
            <a:ext cx="4129828" cy="3828086"/>
          </a:xfrm>
        </p:spPr>
        <p:txBody>
          <a:bodyPr>
            <a:normAutofit/>
          </a:bodyPr>
          <a:lstStyle/>
          <a:p>
            <a:r>
              <a:rPr lang="ru-RU" b="1" dirty="0"/>
              <a:t>«Лесенка достижений»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20147" y="3709115"/>
            <a:ext cx="0" cy="850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20148" y="3709115"/>
            <a:ext cx="90152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523189" y="2009103"/>
            <a:ext cx="0" cy="850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617375" y="2859109"/>
            <a:ext cx="0" cy="850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21669" y="2859109"/>
            <a:ext cx="90152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23190" y="2009103"/>
            <a:ext cx="90152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45084" y="1369080"/>
            <a:ext cx="3724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ступенька – сегодня я мало потрудился, надо приложить усилия, чтобы освоить материал</a:t>
            </a:r>
          </a:p>
          <a:p>
            <a:r>
              <a:rPr lang="ru-RU" dirty="0"/>
              <a:t>2 ступенька – потрудился вполсилы, мог бы лучше</a:t>
            </a:r>
          </a:p>
          <a:p>
            <a:r>
              <a:rPr lang="ru-RU" dirty="0"/>
              <a:t>3 ступенька – потрудился на славу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576127" y="2009104"/>
            <a:ext cx="947063" cy="7861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Безотметочное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обучение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334" t="17190" r="7501" b="16512"/>
          <a:stretch/>
        </p:blipFill>
        <p:spPr>
          <a:xfrm>
            <a:off x="2217758" y="2029176"/>
            <a:ext cx="7104244" cy="4352151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217759" y="1270001"/>
            <a:ext cx="7556831" cy="4588933"/>
          </a:xfrm>
        </p:spPr>
        <p:txBody>
          <a:bodyPr>
            <a:normAutofit/>
          </a:bodyPr>
          <a:lstStyle/>
          <a:p>
            <a:r>
              <a:rPr lang="ru-RU" b="1" dirty="0"/>
              <a:t>«Светофор»</a:t>
            </a:r>
          </a:p>
        </p:txBody>
      </p:sp>
    </p:spTree>
    <p:extLst>
      <p:ext uri="{BB962C8B-B14F-4D97-AF65-F5344CB8AC3E}">
        <p14:creationId xmlns:p14="http://schemas.microsoft.com/office/powerpoint/2010/main" val="8533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568" y="260648"/>
            <a:ext cx="10161679" cy="1048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Контроль и оценка результатов обучения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7" y="1522512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течение 1 полугодия первого класса контрольные работы </a:t>
            </a:r>
            <a:r>
              <a:rPr lang="ru-RU" sz="2800" b="1" u="sng" dirty="0" smtClean="0"/>
              <a:t>не проводятся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Во втором полугодии проводятся </a:t>
            </a:r>
            <a:r>
              <a:rPr lang="ru-RU" sz="2800" b="1" u="sng" dirty="0" smtClean="0"/>
              <a:t>только итоговые контрольные работы</a:t>
            </a:r>
            <a:r>
              <a:rPr lang="ru-RU" sz="2800" b="1" dirty="0" smtClean="0"/>
              <a:t> не позднее 20-25 апреля; в день можно провести не более одной контрольной работы; рекомендуется их проводить на 2 уроке.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304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Стиль общения учителя с учениками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1052736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начале обучения учитель должен предоставить каждому ребенку возможность работать в присущем ему </a:t>
            </a:r>
            <a:r>
              <a:rPr lang="ru-RU" sz="2800" b="1" u="sng" dirty="0" smtClean="0"/>
              <a:t>темпе</a:t>
            </a:r>
            <a:r>
              <a:rPr lang="ru-RU" sz="2800" b="1" dirty="0" smtClean="0"/>
              <a:t>. Недопустимы в это время замечания типа «Быстрее!», «Задерживаешь всех!»</a:t>
            </a:r>
          </a:p>
          <a:p>
            <a:r>
              <a:rPr lang="ru-RU" sz="2800" b="1" dirty="0" smtClean="0"/>
              <a:t>При неправильном ответе ученика </a:t>
            </a:r>
            <a:r>
              <a:rPr lang="ru-RU" sz="2800" b="1" u="sng" dirty="0" smtClean="0"/>
              <a:t>нельзя говорить </a:t>
            </a:r>
            <a:r>
              <a:rPr lang="ru-RU" sz="2800" b="1" dirty="0" smtClean="0"/>
              <a:t>«Не думал», «Не старался». Лучше обходиться репликами «Ты так думаешь», «Это твое мнение», «Давай послушаем других» и т.д.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631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Нормативные документы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836712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СанПиН 2.4.2.2821-10 «Санитарно-эпидемиологические требования к условиям и организации обучения в общеобразовательных учреждениях», утв. постановлением Главного государственного санитарного врача РФ от 29.12.2010 №189</a:t>
            </a:r>
          </a:p>
          <a:p>
            <a:r>
              <a:rPr lang="ru-RU" sz="2800" b="1" dirty="0" smtClean="0"/>
              <a:t>О внесении изменений №3 </a:t>
            </a:r>
            <a:r>
              <a:rPr lang="ru-RU" sz="2800" b="1" dirty="0"/>
              <a:t>в СанПиН 2.4.2.2821-10 «Санитарно-эпидемиологические требования к условиям и организации обучения в общеобразовательных учреждениях</a:t>
            </a:r>
            <a:r>
              <a:rPr lang="ru-RU" sz="2800" b="1" dirty="0" smtClean="0"/>
              <a:t>», </a:t>
            </a:r>
            <a:r>
              <a:rPr lang="ru-RU" sz="2800" b="1" dirty="0"/>
              <a:t>утв. постановлением Главного государственного санитарного </a:t>
            </a:r>
            <a:r>
              <a:rPr lang="ru-RU" sz="2800" b="1" dirty="0" smtClean="0"/>
              <a:t>врача РФ от 24 ноября 2015 г. №81</a:t>
            </a:r>
            <a:endParaRPr lang="ru-RU" sz="28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66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Дополнительные каникулы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836712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 8 по 14 февраля 2021 года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696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Внеурочная учебная деятельность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836712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Перерыв</a:t>
            </a:r>
            <a:r>
              <a:rPr lang="ru-RU" sz="2800" b="1" dirty="0" smtClean="0"/>
              <a:t> между окончанием последнего урока и началом занятий ВУД должен быть не менее 45 минут.</a:t>
            </a:r>
          </a:p>
          <a:p>
            <a:r>
              <a:rPr lang="ru-RU" sz="2800" b="1" u="sng" dirty="0" smtClean="0"/>
              <a:t>Продолжительность занятий </a:t>
            </a:r>
            <a:r>
              <a:rPr lang="ru-RU" sz="2800" b="1" dirty="0" smtClean="0"/>
              <a:t>ВУД в 1 полугодии не должна превышать 35 минут, во втором полугодии – 40 минут.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189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3852" y="2276872"/>
            <a:ext cx="10156825" cy="7604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Нормативные документы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836712"/>
            <a:ext cx="11089232" cy="53354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Письмо Министерства образования России от 25 сентября 2000 г. №2021/11-13 «Об организации обучения в первом классе четырехлетней начальной школы»</a:t>
            </a:r>
          </a:p>
          <a:p>
            <a:r>
              <a:rPr lang="ru-RU" sz="2800" b="1" dirty="0" smtClean="0"/>
              <a:t>Письмо Министерства образования РФ от 20.04.2001 №408/13-13 «Рекомендации по организации обучения первоклассников в адаптационный период»</a:t>
            </a:r>
          </a:p>
          <a:p>
            <a:r>
              <a:rPr lang="ru-RU" sz="2800" b="1" dirty="0" smtClean="0"/>
              <a:t>Инструктивно-методическое письмо «Об организации внеурочной деятельности при реализации ФГОС НОО и ООО в ОО Санкт-Петербурга» от 21.05.2015 № 03-20-2057/15-0-0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67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Ступенчатый режим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836712"/>
            <a:ext cx="11089232" cy="533548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В </a:t>
            </a:r>
            <a:r>
              <a:rPr lang="ru-RU" sz="2800" b="1" u="sng" dirty="0" smtClean="0"/>
              <a:t>сентябре-октябре</a:t>
            </a:r>
            <a:r>
              <a:rPr lang="ru-RU" sz="2800" b="1" dirty="0" smtClean="0"/>
              <a:t> – </a:t>
            </a:r>
            <a:r>
              <a:rPr lang="ru-RU" sz="2800" b="1" dirty="0" smtClean="0"/>
              <a:t> </a:t>
            </a:r>
            <a:r>
              <a:rPr lang="ru-RU" sz="2800" b="1" dirty="0" smtClean="0"/>
              <a:t>3 урока в день по 35 минут каждый.</a:t>
            </a:r>
          </a:p>
          <a:p>
            <a:r>
              <a:rPr lang="ru-RU" sz="2800" b="1" dirty="0" smtClean="0"/>
              <a:t> Четвертый урок и один раз в неделю пятый урок проводить </a:t>
            </a:r>
            <a:r>
              <a:rPr lang="ru-RU" sz="2800" b="1" u="sng" dirty="0" smtClean="0"/>
              <a:t>в нетрадиционной форме</a:t>
            </a:r>
            <a:r>
              <a:rPr lang="ru-RU" sz="2800" b="1" dirty="0" smtClean="0"/>
              <a:t>: целевые прогулки, экскурсии, уроки-театрализации, уроки-игры.</a:t>
            </a:r>
          </a:p>
          <a:p>
            <a:r>
              <a:rPr lang="ru-RU" sz="2800" b="1" dirty="0" smtClean="0"/>
              <a:t>Распределение уроков в нетрадиционной форме: 24 урока физической культуры и 24 урока по другим предметам (кроме уроков русского языка и литературного чтения): 4-5 экскурсий по окружающему миру, 3-4 экскурсии по ИЗО, 4-6 нетрадиционных урока по технологии, 4-5 уроков-театрализаций по музыке, 6-7 уроков-игр и экскурсий по математике.</a:t>
            </a:r>
          </a:p>
        </p:txBody>
      </p:sp>
    </p:spTree>
    <p:extLst>
      <p:ext uri="{BB962C8B-B14F-4D97-AF65-F5344CB8AC3E}">
        <p14:creationId xmlns:p14="http://schemas.microsoft.com/office/powerpoint/2010/main" val="31078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Ступенчатый режим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836712"/>
            <a:ext cx="11089232" cy="53354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</a:t>
            </a:r>
            <a:r>
              <a:rPr lang="ru-RU" sz="2800" b="1" u="sng" dirty="0" smtClean="0"/>
              <a:t>ноябре-декабре</a:t>
            </a:r>
            <a:r>
              <a:rPr lang="ru-RU" sz="2800" b="1" dirty="0" smtClean="0"/>
              <a:t> - по 4 урока в день и один раз в неделю 5 уроков за счет урока физической культуры по 35 минут каждый.</a:t>
            </a:r>
          </a:p>
          <a:p>
            <a:r>
              <a:rPr lang="ru-RU" sz="2800" b="1" dirty="0" smtClean="0"/>
              <a:t>В </a:t>
            </a:r>
            <a:r>
              <a:rPr lang="ru-RU" sz="2800" b="1" u="sng" dirty="0" smtClean="0"/>
              <a:t>январе- мае </a:t>
            </a:r>
            <a:r>
              <a:rPr lang="ru-RU" sz="2800" b="1" dirty="0" smtClean="0"/>
              <a:t>- </a:t>
            </a:r>
            <a:r>
              <a:rPr lang="ru-RU" sz="2800" b="1" dirty="0"/>
              <a:t>по 4 урока в день и один раз в неделю 5 уроков за счет урока физической культуры </a:t>
            </a:r>
            <a:r>
              <a:rPr lang="ru-RU" sz="2800" b="1" dirty="0" smtClean="0"/>
              <a:t>по 40 минут </a:t>
            </a:r>
            <a:r>
              <a:rPr lang="ru-RU" sz="2800" b="1" dirty="0"/>
              <a:t>каждый.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486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Расписание уроков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836712"/>
            <a:ext cx="11161240" cy="533548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Уроки, требующие большого умственного напряжения </a:t>
            </a:r>
            <a:r>
              <a:rPr lang="ru-RU" sz="2800" b="1" dirty="0"/>
              <a:t> </a:t>
            </a:r>
            <a:r>
              <a:rPr lang="ru-RU" sz="2800" b="1" dirty="0" smtClean="0"/>
              <a:t>   (русский язык, математика), рекомендуется проводить </a:t>
            </a:r>
            <a:r>
              <a:rPr lang="ru-RU" sz="2800" b="1" u="sng" dirty="0" smtClean="0"/>
              <a:t>вторыми.</a:t>
            </a:r>
          </a:p>
          <a:p>
            <a:r>
              <a:rPr lang="ru-RU" sz="2800" b="1" dirty="0" smtClean="0"/>
              <a:t>Уроки ИЗО, музыки, окружающего мира, технологии – </a:t>
            </a:r>
            <a:r>
              <a:rPr lang="ru-RU" sz="2800" b="1" u="sng" dirty="0" smtClean="0"/>
              <a:t>после динамический паузы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Уроки с преобладанием двигательного компонента (физкультура, ритмика) – </a:t>
            </a:r>
            <a:r>
              <a:rPr lang="ru-RU" sz="2800" b="1" u="sng" dirty="0" smtClean="0"/>
              <a:t>последними.</a:t>
            </a:r>
          </a:p>
          <a:p>
            <a:r>
              <a:rPr lang="ru-RU" sz="2800" b="1" u="sng" dirty="0" smtClean="0"/>
              <a:t>Разгрузочный день</a:t>
            </a:r>
            <a:r>
              <a:rPr lang="ru-RU" sz="2800" b="1" dirty="0" smtClean="0"/>
              <a:t> для первоклассников – четверг. В этот день должны отсутствовать уроки математики.</a:t>
            </a:r>
          </a:p>
          <a:p>
            <a:r>
              <a:rPr lang="ru-RU" sz="2800" b="1" u="sng" dirty="0" smtClean="0"/>
              <a:t>В сентябре-октябре последними нельзя </a:t>
            </a:r>
            <a:r>
              <a:rPr lang="ru-RU" sz="2800" b="1" dirty="0" smtClean="0"/>
              <a:t>ставить уроки русского языка и литературного чтения.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82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Динамическая пауза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836712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Рекомендуется</a:t>
            </a:r>
            <a:r>
              <a:rPr lang="ru-RU" sz="2800" b="1" dirty="0" smtClean="0"/>
              <a:t> организация в середине учебного дня (после третьего (или второго) урока) динамической паузы продолжительностью не менее 40 минут.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864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Физминутки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836712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Обязательное</a:t>
            </a:r>
            <a:r>
              <a:rPr lang="ru-RU" sz="2800" b="1" dirty="0" smtClean="0"/>
              <a:t> проведение на всех уроках (за исключением уроков физкультуры и ритмики) двух </a:t>
            </a:r>
            <a:r>
              <a:rPr lang="ru-RU" sz="2800" b="1" dirty="0" err="1" smtClean="0"/>
              <a:t>физминуток</a:t>
            </a:r>
            <a:r>
              <a:rPr lang="ru-RU" sz="2800" b="1" dirty="0" smtClean="0"/>
              <a:t> (гимнастика для глаз) по 1,5-2 минуте каждая.</a:t>
            </a:r>
          </a:p>
          <a:p>
            <a:r>
              <a:rPr lang="ru-RU" sz="2800" b="1" dirty="0" smtClean="0"/>
              <a:t>Их </a:t>
            </a:r>
            <a:r>
              <a:rPr lang="ru-RU" sz="2800" b="1" u="sng" dirty="0" smtClean="0"/>
              <a:t>рекомендуется</a:t>
            </a:r>
            <a:r>
              <a:rPr lang="ru-RU" sz="2800" b="1" dirty="0" smtClean="0"/>
              <a:t> проводить на 10-й и 20-й минутах урока.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91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 учебной деятельности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836712"/>
            <a:ext cx="11161240" cy="53354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Плотность учебной работы на уроках по основным предметам должна составлять 60-80%</a:t>
            </a:r>
          </a:p>
          <a:p>
            <a:r>
              <a:rPr lang="ru-RU" sz="2800" b="1" dirty="0" smtClean="0"/>
              <a:t>Средняя непрерывная продолжительность различных видов учебной деятельности обучающихся (чтение с бумажного носителя, письмо, слушание, опрос и т.п.) не должна превышать 7-10 минут.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312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День открытых дверей в классе</Template>
  <TotalTime>402</TotalTime>
  <Words>897</Words>
  <Application>Microsoft Office PowerPoint</Application>
  <PresentationFormat>Произвольный</PresentationFormat>
  <Paragraphs>76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Презентация "День открытых дверей в классе"</vt:lpstr>
      <vt:lpstr>Организация обучения  в 1 классе</vt:lpstr>
      <vt:lpstr>Нормативные документы</vt:lpstr>
      <vt:lpstr>Нормативные документы</vt:lpstr>
      <vt:lpstr>Ступенчатый режим</vt:lpstr>
      <vt:lpstr>Ступенчатый режим</vt:lpstr>
      <vt:lpstr>Расписание уроков</vt:lpstr>
      <vt:lpstr>Динамическая пауза</vt:lpstr>
      <vt:lpstr>Физминутки</vt:lpstr>
      <vt:lpstr>Организация учебной деятельности </vt:lpstr>
      <vt:lpstr>Использование технических средств обучения</vt:lpstr>
      <vt:lpstr>Использование технических средств обучения</vt:lpstr>
      <vt:lpstr>Домашние задания</vt:lpstr>
      <vt:lpstr>Контроль и оценка результатов обучения</vt:lpstr>
      <vt:lpstr>Контроль и оценка результатов обучения</vt:lpstr>
      <vt:lpstr>Безотметочное обучение</vt:lpstr>
      <vt:lpstr>Безотметочное обучение</vt:lpstr>
      <vt:lpstr>Безотметочное обучение</vt:lpstr>
      <vt:lpstr>Контроль и оценка результатов обучения</vt:lpstr>
      <vt:lpstr>Стиль общения учителя с учениками</vt:lpstr>
      <vt:lpstr>Дополнительные каникулы</vt:lpstr>
      <vt:lpstr>Внеурочная учебная деятельность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 в 1 классе</dc:title>
  <dc:creator>user</dc:creator>
  <cp:lastModifiedBy>user</cp:lastModifiedBy>
  <cp:revision>28</cp:revision>
  <dcterms:created xsi:type="dcterms:W3CDTF">2018-06-20T09:20:03Z</dcterms:created>
  <dcterms:modified xsi:type="dcterms:W3CDTF">2020-09-09T07:44:38Z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