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756" r:id="rId4"/>
    <p:sldMasterId id="2147483768" r:id="rId5"/>
  </p:sldMasterIdLst>
  <p:notesMasterIdLst>
    <p:notesMasterId r:id="rId19"/>
  </p:notesMasterIdLst>
  <p:sldIdLst>
    <p:sldId id="256" r:id="rId6"/>
    <p:sldId id="277" r:id="rId7"/>
    <p:sldId id="286" r:id="rId8"/>
    <p:sldId id="279" r:id="rId9"/>
    <p:sldId id="257" r:id="rId10"/>
    <p:sldId id="287" r:id="rId11"/>
    <p:sldId id="282" r:id="rId12"/>
    <p:sldId id="288" r:id="rId13"/>
    <p:sldId id="284" r:id="rId14"/>
    <p:sldId id="258" r:id="rId15"/>
    <p:sldId id="275" r:id="rId16"/>
    <p:sldId id="280" r:id="rId17"/>
    <p:sldId id="285" r:id="rId1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75" autoAdjust="0"/>
  </p:normalViewPr>
  <p:slideViewPr>
    <p:cSldViewPr>
      <p:cViewPr>
        <p:scale>
          <a:sx n="99" d="100"/>
          <a:sy n="99" d="100"/>
        </p:scale>
        <p:origin x="-546" y="-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11A07-6ABC-40EF-A4A9-531DB501282F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124A9-DCBF-4B7F-978F-4CC45FAB14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274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FD50F-CAD0-064D-B543-C02247E19CA8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98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124A9-DCBF-4B7F-978F-4CC45FAB147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388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124A9-DCBF-4B7F-978F-4CC45FAB147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913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124A9-DCBF-4B7F-978F-4CC45FAB1475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913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124A9-DCBF-4B7F-978F-4CC45FAB147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118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7FD50F-CAD0-064D-B543-C02247E19CA8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98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94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94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4750737"/>
            <a:ext cx="9144000" cy="49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6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41601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156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3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18607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5"/>
            <a:ext cx="7543800" cy="10880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384307"/>
            <a:ext cx="3703320" cy="30175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70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5"/>
            <a:ext cx="7543800" cy="10880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46507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46507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631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696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90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3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63653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45" y="4844855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55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109449-D146-A240-80F8-FC2E10978A1E}" type="slidenum">
              <a:rPr lang="ru-RU" smtClean="0">
                <a:solidFill>
                  <a:srgbClr val="344068"/>
                </a:solidFill>
              </a:rPr>
              <a:pPr/>
              <a:t>‹#›</a:t>
            </a:fld>
            <a:endParaRPr lang="ru-RU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612516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3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5234" cy="61722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" y="0"/>
            <a:ext cx="9143989" cy="3686307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8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010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011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3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09226"/>
            <a:ext cx="1971675" cy="431992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309226"/>
            <a:ext cx="5800725" cy="4319924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57026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4750737"/>
            <a:ext cx="9144000" cy="49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6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49371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114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1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35805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5"/>
            <a:ext cx="7543800" cy="10880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384307"/>
            <a:ext cx="3703320" cy="30175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2569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5"/>
            <a:ext cx="7543800" cy="10880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46507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46507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8028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732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90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21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64414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91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2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43" y="4844852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52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109449-D146-A240-80F8-FC2E10978A1E}" type="slidenum">
              <a:rPr lang="ru-RU" smtClean="0">
                <a:solidFill>
                  <a:srgbClr val="344068"/>
                </a:solidFill>
              </a:rPr>
              <a:pPr/>
              <a:t>‹#›</a:t>
            </a:fld>
            <a:endParaRPr lang="ru-RU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081430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1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5234" cy="61722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" y="0"/>
            <a:ext cx="9143989" cy="3686307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8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9033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8619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21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09226"/>
            <a:ext cx="1971675" cy="431992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309226"/>
            <a:ext cx="5800725" cy="4319924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02738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4750737"/>
            <a:ext cx="9144000" cy="49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6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235679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8921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7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378667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5"/>
            <a:ext cx="7543800" cy="10880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384307"/>
            <a:ext cx="3703320" cy="30175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5155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5"/>
            <a:ext cx="7543800" cy="10880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46507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46507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3365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49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7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53024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9" y="4844846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46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109449-D146-A240-80F8-FC2E10978A1E}" type="slidenum">
              <a:rPr lang="ru-RU" smtClean="0">
                <a:solidFill>
                  <a:srgbClr val="344068"/>
                </a:solidFill>
              </a:rPr>
              <a:pPr/>
              <a:t>‹#›</a:t>
            </a:fld>
            <a:endParaRPr lang="ru-RU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50642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5234" cy="61722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9143989" cy="3686307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8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3465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30112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7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09226"/>
            <a:ext cx="1971675" cy="431992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309226"/>
            <a:ext cx="5800725" cy="4319924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79032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4750737"/>
            <a:ext cx="9144000" cy="49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6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27766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9913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14739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384302"/>
            <a:ext cx="3703320" cy="30175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6227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46507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46507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66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4830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66770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5" y="4844840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40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344068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109449-D146-A240-80F8-FC2E10978A1E}" type="slidenum">
              <a:rPr lang="ru-RU" smtClean="0">
                <a:solidFill>
                  <a:srgbClr val="344068"/>
                </a:solidFill>
              </a:rPr>
              <a:pPr/>
              <a:t>‹#›</a:t>
            </a:fld>
            <a:endParaRPr lang="ru-RU">
              <a:solidFill>
                <a:srgbClr val="3440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6538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5234" cy="61722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" y="0"/>
            <a:ext cx="9143989" cy="3686307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8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26968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0841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09226"/>
            <a:ext cx="1971675" cy="431992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09226"/>
            <a:ext cx="5800725" cy="4319924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38219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80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5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7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78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7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3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5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72" y="4844855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1" y="4844855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55" y="4844855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09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90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1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5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70" y="4844852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1" y="4844852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53" y="4844852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11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7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5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6" y="4844846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1" y="4844846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8" y="4844846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18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4844840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49C6F30-85A9-814B-98CB-D3C65C42464A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4844840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4844840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8109449-D146-A240-80F8-FC2E10978A1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57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68828E-5528-BF46-8212-F215854FA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7704" y="357504"/>
            <a:ext cx="6858000" cy="1797406"/>
          </a:xfrm>
        </p:spPr>
        <p:txBody>
          <a:bodyPr>
            <a:noAutofit/>
          </a:bodyPr>
          <a:lstStyle/>
          <a:p>
            <a:pPr algn="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200" b="1" dirty="0" smtClean="0"/>
              <a:t>Приоритетные направления деятельности ЦПМСС Красносельского района </a:t>
            </a:r>
            <a:br>
              <a:rPr lang="ru-RU" sz="3200" b="1" dirty="0" smtClean="0"/>
            </a:br>
            <a:r>
              <a:rPr lang="ru-RU" sz="3200" b="1" dirty="0" smtClean="0"/>
              <a:t>в 2020 – 2021 учебном году</a:t>
            </a:r>
            <a:endParaRPr lang="ru-RU" sz="32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CD3706E-E91B-1C4E-BE0A-DB7A391FF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2787774"/>
            <a:ext cx="7390436" cy="1797406"/>
          </a:xfrm>
        </p:spPr>
        <p:txBody>
          <a:bodyPr>
            <a:noAutofit/>
          </a:bodyPr>
          <a:lstStyle/>
          <a:p>
            <a:endParaRPr lang="ru-RU" sz="600" dirty="0"/>
          </a:p>
          <a:p>
            <a:endParaRPr lang="ru-RU" sz="600" dirty="0"/>
          </a:p>
          <a:p>
            <a:pPr>
              <a:lnSpc>
                <a:spcPct val="100000"/>
              </a:lnSpc>
            </a:pPr>
            <a:r>
              <a:rPr lang="ru-RU" sz="2000" dirty="0"/>
              <a:t>Заместитель директора </a:t>
            </a:r>
          </a:p>
          <a:p>
            <a:pPr>
              <a:lnSpc>
                <a:spcPct val="100000"/>
              </a:lnSpc>
            </a:pPr>
            <a:r>
              <a:rPr lang="ru-RU" sz="2000" dirty="0"/>
              <a:t>ЦПМСС Красносельского района </a:t>
            </a:r>
          </a:p>
          <a:p>
            <a:pPr>
              <a:lnSpc>
                <a:spcPct val="100000"/>
              </a:lnSpc>
            </a:pPr>
            <a:r>
              <a:rPr lang="ru-RU" sz="2000" dirty="0"/>
              <a:t>Ирина Сергеевна Седунова </a:t>
            </a:r>
          </a:p>
        </p:txBody>
      </p:sp>
    </p:spTree>
    <p:extLst>
      <p:ext uri="{BB962C8B-B14F-4D97-AF65-F5344CB8AC3E}">
        <p14:creationId xmlns:p14="http://schemas.microsoft.com/office/powerpoint/2010/main" val="187968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7" y="87474"/>
            <a:ext cx="2960381" cy="2557463"/>
          </a:xfrm>
        </p:spPr>
        <p:txBody>
          <a:bodyPr>
            <a:noAutofit/>
          </a:bodyPr>
          <a:lstStyle/>
          <a:p>
            <a:r>
              <a:rPr lang="ru-RU" sz="2800" dirty="0" smtClean="0"/>
              <a:t>Территориальная психолого-медико-педагогическая комиссия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(</a:t>
            </a:r>
            <a:r>
              <a:rPr lang="ru-RU" sz="2800" dirty="0"/>
              <a:t>ТПМПК</a:t>
            </a:r>
            <a:r>
              <a:rPr lang="ru-RU" sz="2800" dirty="0" smtClean="0"/>
              <a:t>)</a:t>
            </a:r>
            <a:endParaRPr lang="ru-RU" sz="28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1460" y="2857500"/>
            <a:ext cx="2786063" cy="1988187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03848" y="65187"/>
            <a:ext cx="57606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ru-RU" sz="16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Создание </a:t>
            </a:r>
            <a:r>
              <a:rPr lang="ru-RU" sz="1600" b="1" dirty="0"/>
              <a:t>благоприятных условий</a:t>
            </a:r>
            <a:r>
              <a:rPr lang="ru-RU" sz="1600" dirty="0"/>
              <a:t>, обеспечивающих максимум возможностей получения качественного образования и развития каждого ребенка, проживающего в Красносельском </a:t>
            </a:r>
            <a:r>
              <a:rPr lang="ru-RU" sz="1600" dirty="0" smtClean="0"/>
              <a:t>районе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ru-RU" sz="16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Удовлетворение </a:t>
            </a:r>
            <a:r>
              <a:rPr lang="ru-RU" sz="1600" b="1" dirty="0"/>
              <a:t>индивидуальных образовательных запросов</a:t>
            </a:r>
            <a:r>
              <a:rPr lang="ru-RU" sz="1600" dirty="0"/>
              <a:t> </a:t>
            </a:r>
            <a:r>
              <a:rPr lang="ru-RU" sz="1600" dirty="0" smtClean="0"/>
              <a:t>обучающихся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ru-RU" sz="16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Выдача </a:t>
            </a:r>
            <a:r>
              <a:rPr lang="ru-RU" sz="1600" b="1" dirty="0" smtClean="0"/>
              <a:t>заключений</a:t>
            </a:r>
            <a:r>
              <a:rPr lang="ru-RU" sz="1600" dirty="0"/>
              <a:t>, содержащих обоснованные выводы о наличии либо отсутствии у ребенка особенностей в физическом и (или) психическом развитии и (или) отклонений в поведении, а также </a:t>
            </a:r>
            <a:r>
              <a:rPr lang="ru-RU" sz="1600" b="1" dirty="0"/>
              <a:t>рекомендации</a:t>
            </a:r>
            <a:r>
              <a:rPr lang="ru-RU" sz="1600" dirty="0"/>
              <a:t> по определению формы получения образования, образовательной программы, которую ребенок может </a:t>
            </a:r>
            <a:r>
              <a:rPr lang="ru-RU" sz="1600" dirty="0" smtClean="0"/>
              <a:t>освоить, форм </a:t>
            </a:r>
            <a:r>
              <a:rPr lang="ru-RU" sz="1600" dirty="0"/>
              <a:t>и методов психолого-медико-педагогической помощи, созданию специальных условий для получения </a:t>
            </a:r>
            <a:r>
              <a:rPr lang="ru-RU" sz="1600" dirty="0" smtClean="0"/>
              <a:t>образования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651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36" y="519522"/>
            <a:ext cx="3059832" cy="1714500"/>
          </a:xfrm>
        </p:spPr>
        <p:txBody>
          <a:bodyPr>
            <a:noAutofit/>
          </a:bodyPr>
          <a:lstStyle/>
          <a:p>
            <a:r>
              <a:rPr lang="ru-RU" sz="1800" b="1" dirty="0"/>
              <a:t>Методическая поддержка </a:t>
            </a:r>
            <a:r>
              <a:rPr lang="ru-RU" sz="1800" b="1" dirty="0" smtClean="0"/>
              <a:t>педагогов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/>
              <a:t>образовательных организаций Красносельского района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7505" y="2483881"/>
            <a:ext cx="2835724" cy="253434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16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/>
              <a:t>Цель - </a:t>
            </a:r>
            <a:r>
              <a:rPr lang="ru-RU" sz="1400" dirty="0"/>
              <a:t>непрерывное развитие профессионального мастерства специалистов службы сопровождения образовательных организаций Красносельского </a:t>
            </a:r>
            <a:r>
              <a:rPr lang="ru-RU" sz="1400" dirty="0" smtClean="0"/>
              <a:t>района</a:t>
            </a:r>
            <a:endParaRPr lang="ru-RU" sz="14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2400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73086" y="519522"/>
            <a:ext cx="597091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ЦПМСС </a:t>
            </a:r>
            <a:r>
              <a:rPr lang="ru-RU" sz="1400" b="1" dirty="0" smtClean="0"/>
              <a:t>курирует </a:t>
            </a:r>
            <a:r>
              <a:rPr lang="ru-RU" sz="1400" b="1" dirty="0"/>
              <a:t>деятельность </a:t>
            </a:r>
            <a:r>
              <a:rPr lang="ru-RU" sz="1400" b="1" dirty="0" smtClean="0"/>
              <a:t>четырех </a:t>
            </a:r>
            <a:r>
              <a:rPr lang="ru-RU" sz="1400" b="1" dirty="0"/>
              <a:t>районных методических объединений</a:t>
            </a:r>
            <a:r>
              <a:rPr lang="ru-RU" sz="1400" dirty="0"/>
              <a:t>:</a:t>
            </a:r>
          </a:p>
          <a:p>
            <a:r>
              <a:rPr lang="ru-RU" sz="1400" dirty="0"/>
              <a:t>- методическое объединение учителей-логопедов, </a:t>
            </a:r>
            <a:r>
              <a:rPr lang="ru-RU" sz="1400" dirty="0" smtClean="0"/>
              <a:t>учителей-дефектологов</a:t>
            </a:r>
            <a:endParaRPr lang="ru-RU" sz="1400" dirty="0"/>
          </a:p>
          <a:p>
            <a:r>
              <a:rPr lang="ru-RU" sz="1400" dirty="0"/>
              <a:t>- методическое объединение </a:t>
            </a:r>
            <a:r>
              <a:rPr lang="ru-RU" sz="1400" dirty="0" smtClean="0"/>
              <a:t>педагогов-психологов</a:t>
            </a:r>
            <a:endParaRPr lang="ru-RU" sz="1400" dirty="0"/>
          </a:p>
          <a:p>
            <a:r>
              <a:rPr lang="ru-RU" sz="1400" dirty="0"/>
              <a:t>- методическое объединение социальных </a:t>
            </a:r>
            <a:r>
              <a:rPr lang="ru-RU" sz="1400" dirty="0" smtClean="0"/>
              <a:t>педагогов</a:t>
            </a:r>
            <a:endParaRPr lang="ru-RU" sz="1400" dirty="0"/>
          </a:p>
          <a:p>
            <a:r>
              <a:rPr lang="ru-RU" sz="1400" dirty="0"/>
              <a:t>- методическое объединение руководителей служб школьной </a:t>
            </a:r>
            <a:r>
              <a:rPr lang="ru-RU" sz="1400" dirty="0" smtClean="0"/>
              <a:t>медиации</a:t>
            </a:r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r>
              <a:rPr lang="ru-RU" sz="1400" b="1" dirty="0" smtClean="0"/>
              <a:t>Задачи </a:t>
            </a:r>
            <a:r>
              <a:rPr lang="ru-RU" sz="1400" b="1" dirty="0"/>
              <a:t>методических </a:t>
            </a:r>
            <a:r>
              <a:rPr lang="ru-RU" sz="1400" b="1" dirty="0" smtClean="0"/>
              <a:t>объединений</a:t>
            </a:r>
            <a:r>
              <a:rPr lang="ru-RU" sz="1400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совершенствование </a:t>
            </a:r>
            <a:r>
              <a:rPr lang="ru-RU" sz="1400" dirty="0"/>
              <a:t>функционирования коммуникационных площадок, в том числе в сети Интернет, для обмена опытом и практиками, выработки знаний и поиска новых более эффективных подходов к решению поставленных перед специалистами задач; 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освоение </a:t>
            </a:r>
            <a:r>
              <a:rPr lang="ru-RU" sz="1400" dirty="0"/>
              <a:t>нового содержания, технологий и методов </a:t>
            </a:r>
            <a:r>
              <a:rPr lang="ru-RU" sz="1400" dirty="0" smtClean="0"/>
              <a:t>деятельности;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обобщение </a:t>
            </a:r>
            <a:r>
              <a:rPr lang="ru-RU" sz="1400" dirty="0"/>
              <a:t>прогрессивного опыта, его пропаганда и диссеминация</a:t>
            </a:r>
            <a:r>
              <a:rPr lang="ru-RU" sz="1400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помощь </a:t>
            </a:r>
            <a:r>
              <a:rPr lang="ru-RU" sz="1400" dirty="0"/>
              <a:t>в профессиональной адаптации специалистов в образовательных организациях, профессиональное консультирование</a:t>
            </a:r>
            <a:r>
              <a:rPr lang="ru-RU" sz="1400" dirty="0" smtClean="0"/>
              <a:t>;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научно-методическое </a:t>
            </a:r>
            <a:r>
              <a:rPr lang="ru-RU" sz="1400" dirty="0"/>
              <a:t>обеспечение деятельности специалистов службы </a:t>
            </a:r>
            <a:r>
              <a:rPr lang="ru-RU" sz="1400" dirty="0" smtClean="0"/>
              <a:t>сопровождения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6502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06504"/>
            <a:ext cx="2644924" cy="17145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Кризисная служба ЦПМСС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1400" dirty="0" smtClean="0"/>
          </a:p>
          <a:p>
            <a:pPr algn="ctr"/>
            <a:r>
              <a:rPr lang="ru-RU" sz="1600" dirty="0" smtClean="0"/>
              <a:t>Единый Общероссийский телефон доверия для детей, подростков и их родителей</a:t>
            </a:r>
          </a:p>
          <a:p>
            <a:pPr algn="ctr"/>
            <a:r>
              <a:rPr lang="ru-RU" sz="2400" dirty="0" smtClean="0"/>
              <a:t>8-800-2000-122 </a:t>
            </a:r>
            <a:endParaRPr lang="ru-RU" sz="2400" dirty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123478"/>
            <a:ext cx="568863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1600" b="1" dirty="0" smtClean="0"/>
          </a:p>
          <a:p>
            <a:pPr algn="r"/>
            <a:endParaRPr lang="ru-RU" sz="1600" b="1" dirty="0"/>
          </a:p>
          <a:p>
            <a:pPr algn="r"/>
            <a:r>
              <a:rPr lang="ru-RU" b="1" dirty="0" smtClean="0"/>
              <a:t>Основные </a:t>
            </a:r>
            <a:r>
              <a:rPr lang="ru-RU" b="1" dirty="0"/>
              <a:t>причины обращений детей и подростков </a:t>
            </a:r>
            <a:endParaRPr lang="ru-RU" b="1" dirty="0" smtClean="0"/>
          </a:p>
          <a:p>
            <a:pPr algn="r"/>
            <a:r>
              <a:rPr lang="ru-RU" b="1" dirty="0" smtClean="0"/>
              <a:t>в </a:t>
            </a:r>
            <a:r>
              <a:rPr lang="ru-RU" b="1" dirty="0"/>
              <a:t>кризисную </a:t>
            </a:r>
            <a:r>
              <a:rPr lang="ru-RU" b="1" dirty="0" smtClean="0"/>
              <a:t>службу ЦПМСС:</a:t>
            </a:r>
            <a:endParaRPr lang="ru-RU" b="1" dirty="0"/>
          </a:p>
          <a:p>
            <a:r>
              <a:rPr lang="ru-RU" b="1" dirty="0"/>
              <a:t> 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err="1" smtClean="0"/>
              <a:t>Суициальное</a:t>
            </a:r>
            <a:r>
              <a:rPr lang="ru-RU" dirty="0" smtClean="0"/>
              <a:t> поведение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Смерть близких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Развод родителей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Конфликтная </a:t>
            </a:r>
            <a:r>
              <a:rPr lang="ru-RU" dirty="0"/>
              <a:t>ситуация в </a:t>
            </a:r>
            <a:r>
              <a:rPr lang="ru-RU" dirty="0" smtClean="0"/>
              <a:t>семье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Рождение  </a:t>
            </a:r>
            <a:r>
              <a:rPr lang="ru-RU" dirty="0"/>
              <a:t>следующего ребенка в </a:t>
            </a:r>
            <a:r>
              <a:rPr lang="ru-RU" dirty="0" smtClean="0"/>
              <a:t>семье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Появление </a:t>
            </a:r>
            <a:r>
              <a:rPr lang="ru-RU" dirty="0"/>
              <a:t>в семье мачехи или </a:t>
            </a:r>
            <a:r>
              <a:rPr lang="ru-RU" dirty="0" smtClean="0"/>
              <a:t>отчима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Переезд </a:t>
            </a:r>
            <a:r>
              <a:rPr lang="ru-RU" dirty="0"/>
              <a:t>из другого р-на, города, </a:t>
            </a:r>
            <a:r>
              <a:rPr lang="ru-RU" dirty="0" smtClean="0"/>
              <a:t>страны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Переход </a:t>
            </a:r>
            <a:r>
              <a:rPr lang="ru-RU" dirty="0"/>
              <a:t>в другую </a:t>
            </a:r>
            <a:r>
              <a:rPr lang="ru-RU" dirty="0" smtClean="0"/>
              <a:t>школу</a:t>
            </a:r>
          </a:p>
          <a:p>
            <a:endParaRPr lang="ru-RU" sz="1600" dirty="0" smtClean="0"/>
          </a:p>
          <a:p>
            <a:r>
              <a:rPr lang="ru-RU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070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68828E-5528-BF46-8212-F215854FA5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5696" y="843558"/>
            <a:ext cx="6858000" cy="1797406"/>
          </a:xfrm>
        </p:spPr>
        <p:txBody>
          <a:bodyPr>
            <a:noAutofit/>
          </a:bodyPr>
          <a:lstStyle/>
          <a:p>
            <a:pPr algn="r"/>
            <a:r>
              <a:rPr lang="ru-RU" sz="3600" b="1" dirty="0" smtClean="0"/>
              <a:t>Приоритетные направления деятельности ЦПМСС Красносельского района </a:t>
            </a:r>
            <a:br>
              <a:rPr lang="ru-RU" sz="3600" b="1" dirty="0" smtClean="0"/>
            </a:br>
            <a:r>
              <a:rPr lang="ru-RU" sz="3600" b="1" dirty="0" smtClean="0"/>
              <a:t>в 2020 – 2021 учебном году</a:t>
            </a:r>
            <a:endParaRPr lang="ru-RU" sz="36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CD3706E-E91B-1C4E-BE0A-DB7A391FF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2895786"/>
            <a:ext cx="7390436" cy="1797406"/>
          </a:xfrm>
        </p:spPr>
        <p:txBody>
          <a:bodyPr>
            <a:noAutofit/>
          </a:bodyPr>
          <a:lstStyle/>
          <a:p>
            <a:endParaRPr lang="ru-RU" sz="600" dirty="0" smtClean="0"/>
          </a:p>
          <a:p>
            <a:endParaRPr lang="ru-RU" sz="600" dirty="0"/>
          </a:p>
          <a:p>
            <a:r>
              <a:rPr lang="ru-RU" sz="2000" dirty="0" smtClean="0"/>
              <a:t>Заместитель директора </a:t>
            </a:r>
          </a:p>
          <a:p>
            <a:r>
              <a:rPr lang="ru-RU" sz="2000" dirty="0" smtClean="0"/>
              <a:t>ЦПМСС Красносельского района </a:t>
            </a:r>
          </a:p>
          <a:p>
            <a:r>
              <a:rPr lang="ru-RU" sz="2000" dirty="0" smtClean="0"/>
              <a:t>Ирина Сергеевна Седунова </a:t>
            </a:r>
          </a:p>
        </p:txBody>
      </p:sp>
    </p:spTree>
    <p:extLst>
      <p:ext uri="{BB962C8B-B14F-4D97-AF65-F5344CB8AC3E}">
        <p14:creationId xmlns:p14="http://schemas.microsoft.com/office/powerpoint/2010/main" val="384316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17872"/>
            <a:ext cx="2957522" cy="2557463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ЦПМСС Красносельского района</a:t>
            </a:r>
            <a:br>
              <a:rPr lang="ru-RU" sz="2800" dirty="0" smtClean="0"/>
            </a:br>
            <a:r>
              <a:rPr lang="ru-RU" sz="2400" dirty="0"/>
              <a:t/>
            </a:r>
            <a:br>
              <a:rPr lang="ru-RU" sz="2400" dirty="0"/>
            </a:br>
            <a:endParaRPr lang="ru-RU" sz="48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1460" y="2857500"/>
            <a:ext cx="2786063" cy="1988187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95580" y="411510"/>
            <a:ext cx="56886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b="1" dirty="0" smtClean="0"/>
          </a:p>
          <a:p>
            <a:pPr algn="r"/>
            <a:r>
              <a:rPr lang="ru-RU" b="1" dirty="0" smtClean="0"/>
              <a:t>Основная цель </a:t>
            </a:r>
            <a:r>
              <a:rPr lang="ru-RU" b="1" dirty="0"/>
              <a:t>работы</a:t>
            </a:r>
            <a:r>
              <a:rPr lang="ru-RU" dirty="0"/>
              <a:t> </a:t>
            </a:r>
            <a:endParaRPr lang="ru-RU" dirty="0" smtClean="0"/>
          </a:p>
          <a:p>
            <a:pPr algn="r"/>
            <a:r>
              <a:rPr lang="ru-RU" b="1" dirty="0" smtClean="0"/>
              <a:t>ЦПМСС </a:t>
            </a:r>
            <a:r>
              <a:rPr lang="ru-RU" b="1" dirty="0"/>
              <a:t>Красносельского </a:t>
            </a:r>
            <a:r>
              <a:rPr lang="ru-RU" b="1" dirty="0" smtClean="0"/>
              <a:t>района:</a:t>
            </a:r>
          </a:p>
          <a:p>
            <a:pPr algn="just"/>
            <a:r>
              <a:rPr lang="ru-RU" dirty="0" smtClean="0"/>
              <a:t>создание </a:t>
            </a:r>
            <a:r>
              <a:rPr lang="ru-RU" dirty="0"/>
              <a:t>условий для развития, обучения и воспитания детей и подростков с учетом особенностей их психофизического развития и состояния здоровья, в том числе оказание социально-педагогической и психологической помощи, направленной на своевременное обеспечение сохранения и укрепления психологического здоровья детей и подростков, снижение рисков </a:t>
            </a:r>
            <a:r>
              <a:rPr lang="ru-RU" dirty="0" err="1"/>
              <a:t>дезадаптации</a:t>
            </a:r>
            <a:r>
              <a:rPr lang="ru-RU" dirty="0"/>
              <a:t> и негативной социализации, проведения работы профилактического, </a:t>
            </a:r>
            <a:r>
              <a:rPr lang="ru-RU" dirty="0" smtClean="0"/>
              <a:t>пропедевтического,  коррекционно-развивающего содержания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53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45769"/>
            <a:ext cx="2880320" cy="17145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Направления деятельности ЦПМСС </a:t>
            </a:r>
            <a:r>
              <a:rPr lang="ru-RU" sz="2400" dirty="0"/>
              <a:t>Красносельского района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548640"/>
            <a:ext cx="5265782" cy="3943350"/>
          </a:xfrm>
        </p:spPr>
        <p:txBody>
          <a:bodyPr/>
          <a:lstStyle/>
          <a:p>
            <a:pPr fontAlgn="base">
              <a:buFont typeface="Wingdings" pitchFamily="2" charset="2"/>
              <a:buChar char="§"/>
            </a:pPr>
            <a:r>
              <a:rPr lang="ru-RU" dirty="0" smtClean="0"/>
              <a:t>Психолого-педагогическое </a:t>
            </a:r>
            <a:r>
              <a:rPr lang="ru-RU" b="1" dirty="0"/>
              <a:t>консультирование </a:t>
            </a:r>
            <a:r>
              <a:rPr lang="ru-RU" dirty="0"/>
              <a:t>обучающихся, их родителей (законных представителей) и педагогических </a:t>
            </a:r>
            <a:r>
              <a:rPr lang="ru-RU" dirty="0" smtClean="0"/>
              <a:t>работников</a:t>
            </a:r>
            <a:endParaRPr lang="ru-RU" dirty="0"/>
          </a:p>
          <a:p>
            <a:pPr fontAlgn="base">
              <a:buFont typeface="Wingdings" pitchFamily="2" charset="2"/>
              <a:buChar char="§"/>
            </a:pPr>
            <a:r>
              <a:rPr lang="ru-RU" dirty="0" smtClean="0"/>
              <a:t>Психолого-педагогическое </a:t>
            </a:r>
            <a:r>
              <a:rPr lang="ru-RU" b="1" dirty="0"/>
              <a:t>сопровождение</a:t>
            </a:r>
            <a:r>
              <a:rPr lang="ru-RU" dirty="0"/>
              <a:t> обучающихся, испытывающих трудности в освоении общеобразовательных программ (трудности школьной и социальной адаптации</a:t>
            </a:r>
            <a:r>
              <a:rPr lang="ru-RU" dirty="0" smtClean="0"/>
              <a:t>)</a:t>
            </a:r>
          </a:p>
          <a:p>
            <a:pPr fontAlgn="base">
              <a:buFont typeface="Wingdings" pitchFamily="2" charset="2"/>
              <a:buChar char="§"/>
            </a:pPr>
            <a:r>
              <a:rPr lang="ru-RU" b="1" dirty="0" smtClean="0"/>
              <a:t>Профилактика</a:t>
            </a:r>
            <a:r>
              <a:rPr lang="ru-RU" dirty="0" smtClean="0"/>
              <a:t>  и коррекция </a:t>
            </a:r>
            <a:r>
              <a:rPr lang="ru-RU" dirty="0" err="1" smtClean="0"/>
              <a:t>дезадаптивных</a:t>
            </a:r>
            <a:r>
              <a:rPr lang="ru-RU" dirty="0" smtClean="0"/>
              <a:t> форм поведения несовершеннолетних</a:t>
            </a:r>
          </a:p>
          <a:p>
            <a:pPr fontAlgn="base">
              <a:buFont typeface="Wingdings" pitchFamily="2" charset="2"/>
              <a:buChar char="§"/>
            </a:pPr>
            <a:r>
              <a:rPr lang="ru-RU" dirty="0" smtClean="0"/>
              <a:t>Психолого-медико-педагогическое </a:t>
            </a:r>
            <a:r>
              <a:rPr lang="ru-RU" b="1" dirty="0" smtClean="0"/>
              <a:t>обследование</a:t>
            </a:r>
            <a:r>
              <a:rPr lang="ru-RU" dirty="0" smtClean="0"/>
              <a:t> детей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675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445768"/>
            <a:ext cx="3024336" cy="2414013"/>
          </a:xfrm>
        </p:spPr>
        <p:txBody>
          <a:bodyPr>
            <a:normAutofit/>
          </a:bodyPr>
          <a:lstStyle/>
          <a:p>
            <a:r>
              <a:rPr lang="ru-RU" sz="1800" b="1" dirty="0"/>
              <a:t>Городское социально-психологическое  тестирование, направленное на раннее выявление незаконного потребления наркотических средств и психотропных </a:t>
            </a:r>
            <a:r>
              <a:rPr lang="ru-RU" sz="1800" b="1" dirty="0" smtClean="0"/>
              <a:t>веществ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548640"/>
            <a:ext cx="5760640" cy="3943350"/>
          </a:xfrm>
        </p:spPr>
        <p:txBody>
          <a:bodyPr>
            <a:normAutofit/>
          </a:bodyPr>
          <a:lstStyle/>
          <a:p>
            <a:pPr marL="0" indent="0" algn="r">
              <a:lnSpc>
                <a:spcPct val="100000"/>
              </a:lnSpc>
              <a:buNone/>
            </a:pPr>
            <a:r>
              <a:rPr lang="ru-RU" sz="1800" dirty="0" smtClean="0"/>
              <a:t>		</a:t>
            </a:r>
            <a:r>
              <a:rPr lang="ru-RU" sz="1800" b="1" dirty="0" smtClean="0"/>
              <a:t>ПРОФИЛАКТИЧЕСКАЯ ДЕЯТЕЛЬНОСТЬ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ru-RU" sz="1800" dirty="0" smtClean="0"/>
              <a:t>Приказ Министерства Просвещения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ru-RU" sz="1800" dirty="0" smtClean="0"/>
              <a:t> Российской Федерации от </a:t>
            </a:r>
            <a:r>
              <a:rPr lang="ru-RU" sz="1800" dirty="0"/>
              <a:t>20.02.2020 № 59 </a:t>
            </a:r>
            <a:endParaRPr lang="ru-RU" sz="1800" dirty="0" smtClean="0"/>
          </a:p>
          <a:p>
            <a:pPr>
              <a:lnSpc>
                <a:spcPct val="150000"/>
              </a:lnSpc>
            </a:pPr>
            <a:r>
              <a:rPr lang="ru-RU" sz="1800" dirty="0" smtClean="0"/>
              <a:t>«</a:t>
            </a:r>
            <a:r>
              <a:rPr lang="ru-RU" sz="1800" dirty="0"/>
              <a:t>Об утверждении порядка проведения социально-психологического тестирования обучающихся в общеобразовательных организациях и профессиональных образовательных организациях</a:t>
            </a:r>
            <a:r>
              <a:rPr lang="ru-RU" sz="1800" dirty="0" smtClean="0"/>
              <a:t>»</a:t>
            </a:r>
          </a:p>
          <a:p>
            <a:pPr>
              <a:lnSpc>
                <a:spcPct val="150000"/>
              </a:lnSpc>
            </a:pPr>
            <a:endParaRPr lang="ru-RU" sz="1800" dirty="0" smtClean="0"/>
          </a:p>
          <a:p>
            <a:pPr>
              <a:lnSpc>
                <a:spcPct val="150000"/>
              </a:lnSpc>
            </a:pPr>
            <a:endParaRPr lang="ru-RU" sz="1800" dirty="0" smtClean="0"/>
          </a:p>
          <a:p>
            <a:pPr>
              <a:lnSpc>
                <a:spcPct val="150000"/>
              </a:lnSpc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3075806"/>
            <a:ext cx="2880320" cy="1653097"/>
          </a:xfrm>
        </p:spPr>
        <p:txBody>
          <a:bodyPr>
            <a:normAutofit fontScale="92500"/>
          </a:bodyPr>
          <a:lstStyle/>
          <a:p>
            <a:endParaRPr lang="ru-RU" sz="1600" dirty="0" smtClean="0"/>
          </a:p>
          <a:p>
            <a:r>
              <a:rPr lang="ru-RU" sz="1600" dirty="0" smtClean="0"/>
              <a:t>Сопровождение тестирования</a:t>
            </a:r>
            <a:r>
              <a:rPr lang="ru-RU" sz="1600" dirty="0"/>
              <a:t>, а также работа </a:t>
            </a:r>
            <a:r>
              <a:rPr lang="ru-RU" sz="1600" dirty="0" smtClean="0"/>
              <a:t>с обучающимися </a:t>
            </a:r>
            <a:r>
              <a:rPr lang="ru-RU" sz="1600" dirty="0"/>
              <a:t>группы риска и группы «особого внимания», выявленными по </a:t>
            </a:r>
            <a:r>
              <a:rPr lang="ru-RU" sz="1600" dirty="0" smtClean="0"/>
              <a:t>результатам тестирования</a:t>
            </a:r>
            <a:endParaRPr lang="ru-RU" sz="1600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8421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6" y="465516"/>
            <a:ext cx="2808311" cy="2557463"/>
          </a:xfrm>
        </p:spPr>
        <p:txBody>
          <a:bodyPr>
            <a:noAutofit/>
          </a:bodyPr>
          <a:lstStyle/>
          <a:p>
            <a:r>
              <a:rPr lang="ru-RU" sz="2800" dirty="0"/>
              <a:t>П</a:t>
            </a:r>
            <a:r>
              <a:rPr lang="ru-RU" sz="2800" dirty="0" smtClean="0"/>
              <a:t>рофилактика </a:t>
            </a:r>
            <a:r>
              <a:rPr lang="ru-RU" sz="2800" dirty="0" err="1"/>
              <a:t>дезадаптивного</a:t>
            </a:r>
            <a:r>
              <a:rPr lang="ru-RU" sz="2800" dirty="0"/>
              <a:t> поведения детей </a:t>
            </a:r>
            <a:r>
              <a:rPr lang="ru-RU" sz="2800" dirty="0" smtClean="0"/>
              <a:t>и подростков</a:t>
            </a:r>
            <a:br>
              <a:rPr lang="ru-RU" sz="2800" dirty="0" smtClean="0"/>
            </a:br>
            <a:endParaRPr lang="ru-RU" sz="28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1460" y="2857500"/>
            <a:ext cx="2786063" cy="1988187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123478"/>
            <a:ext cx="606542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/>
              <a:t>Г</a:t>
            </a:r>
            <a:r>
              <a:rPr lang="ru-RU" sz="1600" b="1" dirty="0" smtClean="0"/>
              <a:t>рупповая работа</a:t>
            </a:r>
            <a:r>
              <a:rPr lang="ru-RU" sz="1600" dirty="0" smtClean="0"/>
              <a:t>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«Основы </a:t>
            </a:r>
            <a:r>
              <a:rPr lang="ru-RU" sz="1600" dirty="0"/>
              <a:t>самосовершенствования</a:t>
            </a:r>
            <a:r>
              <a:rPr lang="ru-RU" sz="1600" dirty="0" smtClean="0"/>
              <a:t>»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«</a:t>
            </a:r>
            <a:r>
              <a:rPr lang="ru-RU" sz="1600" dirty="0"/>
              <a:t>Развитие человека и его здоровье</a:t>
            </a:r>
            <a:r>
              <a:rPr lang="ru-RU" sz="1600" dirty="0" smtClean="0"/>
              <a:t>»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«</a:t>
            </a:r>
            <a:r>
              <a:rPr lang="ru-RU" sz="1600" dirty="0"/>
              <a:t>Профилактика курения</a:t>
            </a:r>
            <a:r>
              <a:rPr lang="ru-RU" sz="1600" dirty="0" smtClean="0"/>
              <a:t>»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«</a:t>
            </a:r>
            <a:r>
              <a:rPr lang="ru-RU" sz="1600" dirty="0"/>
              <a:t>Профилактика химической зависимости среди детей и подростков</a:t>
            </a:r>
            <a:r>
              <a:rPr lang="ru-RU" sz="1600" dirty="0" smtClean="0"/>
              <a:t>»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«</a:t>
            </a:r>
            <a:r>
              <a:rPr lang="ru-RU" sz="1600" dirty="0"/>
              <a:t>Профилактика ВИЧ/СПИДа</a:t>
            </a:r>
            <a:r>
              <a:rPr lang="ru-RU" sz="1600" dirty="0" smtClean="0"/>
              <a:t>»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«</a:t>
            </a:r>
            <a:r>
              <a:rPr lang="ru-RU" sz="1600" dirty="0"/>
              <a:t>Как не стать жертвой насилия</a:t>
            </a:r>
            <a:r>
              <a:rPr lang="ru-RU" sz="1600" dirty="0" smtClean="0"/>
              <a:t>»</a:t>
            </a:r>
          </a:p>
          <a:p>
            <a:endParaRPr lang="ru-RU" sz="1600" b="1" dirty="0" smtClean="0"/>
          </a:p>
          <a:p>
            <a:pPr algn="r"/>
            <a:r>
              <a:rPr lang="ru-RU" sz="1600" b="1" dirty="0" smtClean="0"/>
              <a:t>Ежегодные </a:t>
            </a:r>
            <a:r>
              <a:rPr lang="ru-RU" sz="1600" b="1" dirty="0"/>
              <a:t>конкурсы </a:t>
            </a:r>
            <a:endParaRPr lang="ru-RU" sz="1600" b="1" dirty="0" smtClean="0"/>
          </a:p>
          <a:p>
            <a:pPr algn="r"/>
            <a:r>
              <a:rPr lang="ru-RU" sz="1600" b="1" dirty="0" smtClean="0"/>
              <a:t>профилактической </a:t>
            </a:r>
            <a:r>
              <a:rPr lang="ru-RU" sz="1600" b="1" dirty="0"/>
              <a:t>направленности</a:t>
            </a:r>
            <a:r>
              <a:rPr lang="ru-RU" sz="1600" dirty="0"/>
              <a:t>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 smtClean="0"/>
              <a:t>Конкурс </a:t>
            </a:r>
            <a:r>
              <a:rPr lang="ru-RU" sz="1600" dirty="0"/>
              <a:t>стенных газет, </a:t>
            </a:r>
            <a:r>
              <a:rPr lang="ru-RU" sz="1600" dirty="0" smtClean="0"/>
              <a:t>посвященный Международному </a:t>
            </a:r>
            <a:r>
              <a:rPr lang="ru-RU" sz="1600" dirty="0"/>
              <a:t>дню отказа от </a:t>
            </a:r>
            <a:r>
              <a:rPr lang="ru-RU" sz="1600" dirty="0" smtClean="0"/>
              <a:t>курения (19 школ - ОУ </a:t>
            </a:r>
            <a:r>
              <a:rPr lang="ru-RU" sz="1600" dirty="0"/>
              <a:t>№ </a:t>
            </a:r>
            <a:r>
              <a:rPr lang="ru-RU" sz="1600" dirty="0" smtClean="0"/>
              <a:t>131, 200, 237, 242, 252, 262, 275, 290, 293, 352, 369, 375, 390, 394, 398, 399, 505, 548, 568)</a:t>
            </a:r>
            <a:endParaRPr lang="ru-RU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 smtClean="0"/>
              <a:t>Социальный </a:t>
            </a:r>
            <a:r>
              <a:rPr lang="ru-RU" sz="1600" dirty="0"/>
              <a:t>марафон «Школа - территория здорового образа жизни» </a:t>
            </a:r>
            <a:r>
              <a:rPr lang="ru-RU" sz="1600" dirty="0" smtClean="0"/>
              <a:t>(20 </a:t>
            </a:r>
            <a:r>
              <a:rPr lang="ru-RU" sz="1600" dirty="0"/>
              <a:t>школ </a:t>
            </a:r>
            <a:r>
              <a:rPr lang="ru-RU" sz="1600" dirty="0" smtClean="0"/>
              <a:t>– 7, 200, 217, 237, 242, 262, 270, 271, 275, 289, 290, 293, 352, 369, 380, 398, 505, 546, 549, 568)</a:t>
            </a:r>
            <a:endParaRPr lang="ru-RU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 smtClean="0"/>
              <a:t>Конкурс социальной рекламы профилактической антинаркотической направленности (ОУ №247, 372)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9746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6" y="465516"/>
            <a:ext cx="2808311" cy="2557463"/>
          </a:xfrm>
        </p:spPr>
        <p:txBody>
          <a:bodyPr>
            <a:noAutofit/>
          </a:bodyPr>
          <a:lstStyle/>
          <a:p>
            <a:r>
              <a:rPr lang="ru-RU" sz="2800" dirty="0"/>
              <a:t>П</a:t>
            </a:r>
            <a:r>
              <a:rPr lang="ru-RU" sz="2800" dirty="0" smtClean="0"/>
              <a:t>рофилактика </a:t>
            </a:r>
            <a:r>
              <a:rPr lang="ru-RU" sz="2800" dirty="0" err="1"/>
              <a:t>дезадаптивного</a:t>
            </a:r>
            <a:r>
              <a:rPr lang="ru-RU" sz="2800" dirty="0"/>
              <a:t> поведения детей </a:t>
            </a:r>
            <a:r>
              <a:rPr lang="ru-RU" sz="2800" dirty="0" smtClean="0"/>
              <a:t>и подростков</a:t>
            </a:r>
            <a:br>
              <a:rPr lang="ru-RU" sz="2800" dirty="0" smtClean="0"/>
            </a:br>
            <a:endParaRPr lang="ru-RU" sz="28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1460" y="2857500"/>
            <a:ext cx="2786063" cy="1988187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123478"/>
            <a:ext cx="606542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solidFill>
                  <a:prstClr val="black"/>
                </a:solidFill>
              </a:rPr>
              <a:t>Работа с родителями</a:t>
            </a:r>
          </a:p>
          <a:p>
            <a:pPr algn="r"/>
            <a:r>
              <a:rPr lang="ru-RU" sz="2800" b="1" dirty="0" smtClean="0">
                <a:solidFill>
                  <a:prstClr val="black"/>
                </a:solidFill>
              </a:rPr>
              <a:t>(законными представителями) обучающихся:</a:t>
            </a:r>
          </a:p>
          <a:p>
            <a:pPr algn="r"/>
            <a:endParaRPr lang="ru-RU" sz="2800" b="1" dirty="0" smtClean="0">
              <a:solidFill>
                <a:prstClr val="black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800" b="1" dirty="0" smtClean="0"/>
              <a:t>Родительские собрания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b="1" dirty="0" smtClean="0"/>
              <a:t>Родительские клубы</a:t>
            </a:r>
            <a:r>
              <a:rPr lang="ru-RU" sz="2800" dirty="0" smtClean="0"/>
              <a:t>: «Погода </a:t>
            </a:r>
            <a:r>
              <a:rPr lang="ru-RU" sz="2800" dirty="0"/>
              <a:t>в </a:t>
            </a:r>
            <a:r>
              <a:rPr lang="ru-RU" sz="2800" dirty="0" smtClean="0"/>
              <a:t>доме», «</a:t>
            </a:r>
            <a:r>
              <a:rPr lang="ru-RU" sz="2800" dirty="0" err="1" smtClean="0"/>
              <a:t>НейроГном</a:t>
            </a:r>
            <a:r>
              <a:rPr lang="ru-RU" sz="2800" dirty="0" smtClean="0"/>
              <a:t>», Клуб </a:t>
            </a:r>
            <a:r>
              <a:rPr lang="ru-RU" sz="2800" dirty="0"/>
              <a:t>для родителей </a:t>
            </a:r>
            <a:r>
              <a:rPr lang="ru-RU" sz="2800" dirty="0" smtClean="0"/>
              <a:t>«Логопедическое сопровождение»</a:t>
            </a:r>
          </a:p>
          <a:p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90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06504"/>
            <a:ext cx="2644924" cy="17145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Медиативные технологии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000" b="1" dirty="0"/>
              <a:t/>
            </a:r>
            <a:br>
              <a:rPr lang="ru-RU" sz="2000" b="1" dirty="0"/>
            </a:b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496" y="2194560"/>
            <a:ext cx="2880320" cy="2534343"/>
          </a:xfrm>
        </p:spPr>
        <p:txBody>
          <a:bodyPr/>
          <a:lstStyle/>
          <a:p>
            <a:pPr lvl="0" algn="r"/>
            <a:r>
              <a:rPr lang="ru-RU" sz="1600" dirty="0"/>
              <a:t>Повышение коммуникативной и </a:t>
            </a:r>
            <a:r>
              <a:rPr lang="ru-RU" sz="1600" dirty="0" err="1"/>
              <a:t>конфликтологической</a:t>
            </a:r>
            <a:r>
              <a:rPr lang="ru-RU" sz="1600" dirty="0"/>
              <a:t> компетентности участников образовательного </a:t>
            </a:r>
            <a:r>
              <a:rPr lang="ru-RU" sz="1600" dirty="0" smtClean="0"/>
              <a:t>процесса в области применения на практике медиативных технологий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94966" y="123478"/>
            <a:ext cx="58326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000" dirty="0" smtClean="0"/>
          </a:p>
          <a:p>
            <a:pPr lvl="0"/>
            <a:endParaRPr lang="ru-RU" sz="20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3176215" y="123478"/>
            <a:ext cx="583264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1600" b="1" dirty="0" smtClean="0"/>
          </a:p>
          <a:p>
            <a:pPr algn="r"/>
            <a:r>
              <a:rPr lang="ru-RU" b="1" dirty="0" smtClean="0"/>
              <a:t>Работа </a:t>
            </a:r>
            <a:r>
              <a:rPr lang="ru-RU" b="1" dirty="0"/>
              <a:t>с </a:t>
            </a:r>
            <a:r>
              <a:rPr lang="ru-RU" b="1" dirty="0" smtClean="0"/>
              <a:t>обучающимися</a:t>
            </a:r>
          </a:p>
          <a:p>
            <a:pPr algn="r"/>
            <a:r>
              <a:rPr lang="ru-RU" b="1" dirty="0" smtClean="0"/>
              <a:t> </a:t>
            </a:r>
            <a:endParaRPr lang="ru-RU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/>
              <a:t>Реализация программ «Основы медиации для школьников</a:t>
            </a:r>
            <a:r>
              <a:rPr lang="ru-RU" sz="1600" dirty="0" smtClean="0"/>
              <a:t>», «</a:t>
            </a:r>
            <a:r>
              <a:rPr lang="ru-RU" sz="1600" dirty="0"/>
              <a:t>Клуб медиаторов-ровесников», «Сопровождение трудного класса»</a:t>
            </a:r>
          </a:p>
          <a:p>
            <a:pPr algn="just"/>
            <a:endParaRPr lang="ru-RU" sz="16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Турнир </a:t>
            </a:r>
            <a:r>
              <a:rPr lang="ru-RU" sz="1600" dirty="0"/>
              <a:t>школьных команд медиаторов </a:t>
            </a:r>
            <a:r>
              <a:rPr lang="ru-RU" sz="1600" dirty="0" smtClean="0"/>
              <a:t>- 168 </a:t>
            </a:r>
            <a:r>
              <a:rPr lang="ru-RU" sz="1600" dirty="0"/>
              <a:t>обучающихся Красносельского </a:t>
            </a:r>
            <a:r>
              <a:rPr lang="ru-RU" sz="1600" dirty="0" smtClean="0"/>
              <a:t>района (11 школ - ОУ </a:t>
            </a:r>
            <a:r>
              <a:rPr lang="ru-RU" sz="1600" dirty="0"/>
              <a:t>№ </a:t>
            </a:r>
            <a:r>
              <a:rPr lang="ru-RU" sz="1600" dirty="0" smtClean="0"/>
              <a:t>217, 237, 252, 262, 270, 276, 290, 375, 505, 546, 547)</a:t>
            </a:r>
            <a:endParaRPr lang="ru-RU" sz="1600" dirty="0"/>
          </a:p>
          <a:p>
            <a:pPr marL="285750" indent="-285750" algn="just">
              <a:buFont typeface="Arial" pitchFamily="34" charset="0"/>
              <a:buChar char="•"/>
            </a:pPr>
            <a:endParaRPr lang="ru-RU" sz="16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/>
              <a:t>Городской конкурс </a:t>
            </a:r>
            <a:r>
              <a:rPr lang="ru-RU" sz="1600" dirty="0"/>
              <a:t>страниц школьной </a:t>
            </a:r>
            <a:r>
              <a:rPr lang="ru-RU" sz="1600" dirty="0" smtClean="0"/>
              <a:t>медиации – победитель ГБОУ </a:t>
            </a:r>
            <a:r>
              <a:rPr lang="ru-RU" sz="1600" dirty="0"/>
              <a:t>школа </a:t>
            </a:r>
            <a:r>
              <a:rPr lang="ru-RU" sz="1600" dirty="0" smtClean="0"/>
              <a:t>547; призовые места - ОУ №270 </a:t>
            </a:r>
            <a:r>
              <a:rPr lang="ru-RU" sz="1600" dirty="0"/>
              <a:t>и </a:t>
            </a:r>
            <a:r>
              <a:rPr lang="ru-RU" sz="1600" dirty="0" smtClean="0"/>
              <a:t>№291)</a:t>
            </a:r>
          </a:p>
          <a:p>
            <a:pPr algn="just"/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/>
          </a:p>
          <a:p>
            <a:pPr algn="r"/>
            <a:endParaRPr lang="ru-RU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99921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06504"/>
            <a:ext cx="2644924" cy="17145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Медиативные технологии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000" b="1" dirty="0"/>
              <a:t/>
            </a:r>
            <a:br>
              <a:rPr lang="ru-RU" sz="2000" b="1" dirty="0"/>
            </a:b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496" y="2194560"/>
            <a:ext cx="2880320" cy="2534343"/>
          </a:xfrm>
        </p:spPr>
        <p:txBody>
          <a:bodyPr/>
          <a:lstStyle/>
          <a:p>
            <a:pPr lvl="0" algn="r"/>
            <a:r>
              <a:rPr lang="ru-RU" sz="1600" dirty="0"/>
              <a:t>Повышение коммуникативной и </a:t>
            </a:r>
            <a:r>
              <a:rPr lang="ru-RU" sz="1600" dirty="0" err="1"/>
              <a:t>конфликтологической</a:t>
            </a:r>
            <a:r>
              <a:rPr lang="ru-RU" sz="1600" dirty="0"/>
              <a:t> компетентности участников образовательного </a:t>
            </a:r>
            <a:r>
              <a:rPr lang="ru-RU" sz="1600" dirty="0" smtClean="0"/>
              <a:t>процесса в области применения на практике медиативных технологий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94966" y="123478"/>
            <a:ext cx="58326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solidFill>
                <a:prstClr val="black"/>
              </a:solidFill>
            </a:endParaRPr>
          </a:p>
          <a:p>
            <a:endParaRPr lang="ru-RU" sz="2000" dirty="0" smtClean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94966" y="267494"/>
            <a:ext cx="58326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1400" b="1" dirty="0" smtClean="0">
              <a:solidFill>
                <a:prstClr val="black"/>
              </a:solidFill>
            </a:endParaRPr>
          </a:p>
          <a:p>
            <a:pPr algn="r"/>
            <a:endParaRPr lang="ru-RU" sz="1400" b="1" dirty="0" smtClean="0">
              <a:solidFill>
                <a:prstClr val="black"/>
              </a:solidFill>
            </a:endParaRPr>
          </a:p>
          <a:p>
            <a:pPr algn="r"/>
            <a:r>
              <a:rPr lang="ru-RU" sz="1400" b="1" dirty="0" smtClean="0">
                <a:solidFill>
                  <a:prstClr val="black"/>
                </a:solidFill>
              </a:rPr>
              <a:t>Работа </a:t>
            </a:r>
            <a:r>
              <a:rPr lang="ru-RU" sz="1400" b="1" dirty="0">
                <a:solidFill>
                  <a:prstClr val="black"/>
                </a:solidFill>
              </a:rPr>
              <a:t>с педагогами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Мониторинг служб школьной медиации образовательных организаций Красносельского </a:t>
            </a:r>
            <a:r>
              <a:rPr lang="ru-RU" sz="1400" dirty="0" smtClean="0">
                <a:solidFill>
                  <a:prstClr val="black"/>
                </a:solidFill>
              </a:rPr>
              <a:t>района (февраль 2020 г.)</a:t>
            </a:r>
            <a:endParaRPr lang="ru-RU" sz="1400" dirty="0">
              <a:solidFill>
                <a:prstClr val="black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prstClr val="black"/>
                </a:solidFill>
              </a:rPr>
              <a:t>Реализация </a:t>
            </a:r>
            <a:r>
              <a:rPr lang="ru-RU" sz="1400" dirty="0">
                <a:solidFill>
                  <a:prstClr val="black"/>
                </a:solidFill>
              </a:rPr>
              <a:t>программ «Медиативные технологии в формировании позитивной социализации личности», «Медиативный подход в работе педагога дошкольного образовательного учреждения</a:t>
            </a:r>
            <a:r>
              <a:rPr lang="ru-RU" sz="1400" dirty="0" smtClean="0">
                <a:solidFill>
                  <a:prstClr val="black"/>
                </a:solidFill>
              </a:rPr>
              <a:t>»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prstClr val="black"/>
                </a:solidFill>
              </a:rPr>
              <a:t>Методическое </a:t>
            </a:r>
            <a:r>
              <a:rPr lang="ru-RU" sz="1400" dirty="0">
                <a:solidFill>
                  <a:prstClr val="black"/>
                </a:solidFill>
              </a:rPr>
              <a:t>сопровождение деятельности СШМ в образовательных организациях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Семинары для </a:t>
            </a:r>
            <a:r>
              <a:rPr lang="ru-RU" sz="1400" dirty="0" smtClean="0">
                <a:solidFill>
                  <a:prstClr val="black"/>
                </a:solidFill>
              </a:rPr>
              <a:t>педагогов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 smtClean="0">
                <a:solidFill>
                  <a:prstClr val="black"/>
                </a:solidFill>
              </a:rPr>
              <a:t>Индивидуальное консультирование</a:t>
            </a:r>
          </a:p>
          <a:p>
            <a:pPr algn="r"/>
            <a:endParaRPr lang="ru-RU" sz="1400" b="1" dirty="0" smtClean="0">
              <a:solidFill>
                <a:prstClr val="black"/>
              </a:solidFill>
            </a:endParaRPr>
          </a:p>
          <a:p>
            <a:pPr algn="r"/>
            <a:r>
              <a:rPr lang="ru-RU" sz="1400" b="1" dirty="0" smtClean="0">
                <a:solidFill>
                  <a:prstClr val="black"/>
                </a:solidFill>
              </a:rPr>
              <a:t>Работа </a:t>
            </a:r>
            <a:r>
              <a:rPr lang="ru-RU" sz="1400" b="1" dirty="0">
                <a:solidFill>
                  <a:prstClr val="black"/>
                </a:solidFill>
              </a:rPr>
              <a:t>с родителями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Реализация программы для родителей и подростков «Погода в доме»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Выступления на родительских собраниях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Группа поддержки родителей  с использованием дистанционных технологий в социальной сети </a:t>
            </a:r>
            <a:r>
              <a:rPr lang="ru-RU" sz="1400" dirty="0" err="1">
                <a:solidFill>
                  <a:prstClr val="black"/>
                </a:solidFill>
              </a:rPr>
              <a:t>Вконтакте</a:t>
            </a:r>
            <a:r>
              <a:rPr lang="ru-RU" sz="1400" dirty="0">
                <a:solidFill>
                  <a:prstClr val="black"/>
                </a:solidFill>
              </a:rPr>
              <a:t> «Погода в доме»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</a:rPr>
              <a:t>Работа по индивидуальному обращению родителей (законных представителей), консультирование, проведение </a:t>
            </a:r>
            <a:r>
              <a:rPr lang="ru-RU" sz="1400" dirty="0" smtClean="0">
                <a:solidFill>
                  <a:prstClr val="black"/>
                </a:solidFill>
              </a:rPr>
              <a:t>медиации</a:t>
            </a:r>
            <a:endParaRPr lang="ru-RU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3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6" y="465516"/>
            <a:ext cx="2808311" cy="2557463"/>
          </a:xfrm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400" b="1" dirty="0"/>
              <a:t>Коррекционно-развивающая, компенсирующая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/>
              <a:t>и </a:t>
            </a:r>
            <a:r>
              <a:rPr lang="ru-RU" sz="2400" b="1" dirty="0"/>
              <a:t>логопедическая помощь обучающимся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71460" y="2857500"/>
            <a:ext cx="2786063" cy="1988187"/>
          </a:xfrm>
        </p:spPr>
        <p:txBody>
          <a:bodyPr>
            <a:normAutofit/>
          </a:bodyPr>
          <a:lstStyle/>
          <a:p>
            <a:pPr algn="r"/>
            <a:r>
              <a:rPr lang="ru-RU" sz="1600" dirty="0"/>
              <a:t>Р</a:t>
            </a:r>
            <a:r>
              <a:rPr lang="ru-RU" sz="1600" dirty="0" smtClean="0"/>
              <a:t>еализация </a:t>
            </a:r>
            <a:r>
              <a:rPr lang="ru-RU" sz="1600" b="1" dirty="0" smtClean="0"/>
              <a:t>индивидуально-ориентированных</a:t>
            </a:r>
            <a:r>
              <a:rPr lang="ru-RU" sz="1600" dirty="0" smtClean="0"/>
              <a:t> коррекционно-развивающих дополнительных общеобразовательных общеразвивающих программ</a:t>
            </a:r>
            <a:endParaRPr lang="ru-RU" sz="1600" dirty="0"/>
          </a:p>
          <a:p>
            <a:endParaRPr lang="ru-RU" sz="1600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21971" y="267494"/>
            <a:ext cx="59046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«Сопровождение «трудного» класса»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Коррекция проблемного поведения и развитие адаптационных возможностей ребенка к обучению в школе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«Адаптация к обучению»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Мой выбор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Развитие познавательных процессов учеников (7-11 лет)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"Клуб медиаторов-ровесников"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"Основы медиации для школьников"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"Погода в доме"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«Коррекция «смешанной» </a:t>
            </a:r>
            <a:r>
              <a:rPr lang="ru-RU" sz="1200" dirty="0" err="1"/>
              <a:t>дисграфии</a:t>
            </a:r>
            <a:r>
              <a:rPr lang="ru-RU" sz="1200" dirty="0"/>
              <a:t> у учащихся 3 классов»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«Лесная школа»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«Программа развития  познавательных и речевых процессов у учащихся» (2 классы)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«Программа развития  познавательных и речевых процессов у учащихся» (4 классы)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«Программа развития познавательных процессов у детей 7-11 лет»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«Профилактика и коррекция нарушений письменной речи у учащихся начальных классов» (1 классы)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«Путешествие в </a:t>
            </a:r>
            <a:r>
              <a:rPr lang="ru-RU" sz="1200" dirty="0" smtClean="0"/>
              <a:t>сказку»</a:t>
            </a:r>
            <a:endParaRPr lang="ru-RU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«Путешествие в </a:t>
            </a:r>
            <a:r>
              <a:rPr lang="ru-RU" sz="1200" dirty="0" smtClean="0"/>
              <a:t>сказку.2-й </a:t>
            </a:r>
            <a:r>
              <a:rPr lang="ru-RU" sz="1200" dirty="0"/>
              <a:t>год обучения</a:t>
            </a:r>
            <a:r>
              <a:rPr lang="ru-RU" sz="1200" dirty="0" smtClean="0"/>
              <a:t>»</a:t>
            </a:r>
            <a:endParaRPr lang="ru-RU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«Формирование нейропсихологического пространства детей»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Коррекция «смешанной» </a:t>
            </a:r>
            <a:r>
              <a:rPr lang="ru-RU" sz="1200" dirty="0" err="1"/>
              <a:t>дисграфии</a:t>
            </a:r>
            <a:r>
              <a:rPr lang="ru-RU" sz="1200" dirty="0"/>
              <a:t> у учащихся 2-х классов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Коррекция </a:t>
            </a:r>
            <a:r>
              <a:rPr lang="ru-RU" sz="1200" dirty="0" err="1"/>
              <a:t>дисграфии</a:t>
            </a:r>
            <a:r>
              <a:rPr lang="ru-RU" sz="1200" dirty="0"/>
              <a:t> у младших школьников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Преодоление трудностей в обучении чтению  младших школьников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Профилактика и коррекция школьных проблем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ru-RU" sz="1200" dirty="0"/>
              <a:t>Профилактика </a:t>
            </a:r>
            <a:r>
              <a:rPr lang="ru-RU" sz="1200" dirty="0" err="1"/>
              <a:t>дизорфографии</a:t>
            </a:r>
            <a:r>
              <a:rPr lang="ru-RU" sz="1200" dirty="0"/>
              <a:t> у младших школьников</a:t>
            </a:r>
          </a:p>
        </p:txBody>
      </p:sp>
    </p:spTree>
    <p:extLst>
      <p:ext uri="{BB962C8B-B14F-4D97-AF65-F5344CB8AC3E}">
        <p14:creationId xmlns:p14="http://schemas.microsoft.com/office/powerpoint/2010/main" val="109376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Ретроспектива">
  <a:themeElements>
    <a:clrScheme name="Ретроспектива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1_Ретроспектива">
  <a:themeElements>
    <a:clrScheme name="Ретроспектива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ppt/theme/theme4.xml><?xml version="1.0" encoding="utf-8"?>
<a:theme xmlns:a="http://schemas.openxmlformats.org/drawingml/2006/main" name="2_Ретроспектива">
  <a:themeElements>
    <a:clrScheme name="Ретроспектива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3_Ретроспектива">
  <a:themeElements>
    <a:clrScheme name="Ретроспектива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926</Words>
  <Application>Microsoft Office PowerPoint</Application>
  <PresentationFormat>Экран (16:9)</PresentationFormat>
  <Paragraphs>154</Paragraphs>
  <Slides>13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Тема Office</vt:lpstr>
      <vt:lpstr>Ретроспектива</vt:lpstr>
      <vt:lpstr>1_Ретроспектива</vt:lpstr>
      <vt:lpstr>2_Ретроспектива</vt:lpstr>
      <vt:lpstr>3_Ретроспектива</vt:lpstr>
      <vt:lpstr>     Приоритетные направления деятельности ЦПМСС Красносельского района  в 2020 – 2021 учебном году</vt:lpstr>
      <vt:lpstr>   ЦПМСС Красносельского района  </vt:lpstr>
      <vt:lpstr>Направления деятельности ЦПМСС Красносельского района </vt:lpstr>
      <vt:lpstr>Городское социально-психологическое  тестирование, направленное на раннее выявление незаконного потребления наркотических средств и психотропных веществ</vt:lpstr>
      <vt:lpstr>Профилактика дезадаптивного поведения детей и подростков </vt:lpstr>
      <vt:lpstr>Профилактика дезадаптивного поведения детей и подростков </vt:lpstr>
      <vt:lpstr>Медиативные технологии   </vt:lpstr>
      <vt:lpstr>Медиативные технологии   </vt:lpstr>
      <vt:lpstr>  Коррекционно-развивающая, компенсирующая и логопедическая помощь обучающимся  </vt:lpstr>
      <vt:lpstr>Территориальная психолого-медико-педагогическая комиссия   (ТПМПК)</vt:lpstr>
      <vt:lpstr>Методическая поддержка педагогов образовательных организаций Красносельского района</vt:lpstr>
      <vt:lpstr>Кризисная служба ЦПМСС </vt:lpstr>
      <vt:lpstr>Приоритетные направления деятельности ЦПМСС Красносельского района  в 2020 – 2021 учебном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Воспитательные задачи ЦПМСС Красносельского района в 2020 – 2021 учебном году</dc:title>
  <dc:creator>Ольга Васильевна</dc:creator>
  <cp:lastModifiedBy>Masha</cp:lastModifiedBy>
  <cp:revision>31</cp:revision>
  <dcterms:created xsi:type="dcterms:W3CDTF">2020-08-25T11:49:49Z</dcterms:created>
  <dcterms:modified xsi:type="dcterms:W3CDTF">2020-08-26T15:30:02Z</dcterms:modified>
</cp:coreProperties>
</file>