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</p:sldMasterIdLst>
  <p:notesMasterIdLst>
    <p:notesMasterId r:id="rId21"/>
  </p:notesMasterIdLst>
  <p:sldIdLst>
    <p:sldId id="309" r:id="rId2"/>
    <p:sldId id="467" r:id="rId3"/>
    <p:sldId id="759" r:id="rId4"/>
    <p:sldId id="765" r:id="rId5"/>
    <p:sldId id="766" r:id="rId6"/>
    <p:sldId id="768" r:id="rId7"/>
    <p:sldId id="769" r:id="rId8"/>
    <p:sldId id="770" r:id="rId9"/>
    <p:sldId id="771" r:id="rId10"/>
    <p:sldId id="773" r:id="rId11"/>
    <p:sldId id="772" r:id="rId12"/>
    <p:sldId id="774" r:id="rId13"/>
    <p:sldId id="775" r:id="rId14"/>
    <p:sldId id="777" r:id="rId15"/>
    <p:sldId id="779" r:id="rId16"/>
    <p:sldId id="780" r:id="rId17"/>
    <p:sldId id="781" r:id="rId18"/>
    <p:sldId id="782" r:id="rId19"/>
    <p:sldId id="778" r:id="rId20"/>
  </p:sldIdLst>
  <p:sldSz cx="12192000" cy="6858000"/>
  <p:notesSz cx="6797675" cy="987425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annikova" panose="020F0502050305090303" pitchFamily="34" charset="-52"/>
      <p:bold r:id="rId26"/>
      <p:italic r:id="rId27"/>
    </p:embeddedFont>
    <p:embeddedFont>
      <p:font typeface="Lobster" panose="02000506000000020003" pitchFamily="2" charset="0"/>
      <p:regular r:id="rId28"/>
    </p:embeddedFont>
    <p:embeddedFont>
      <p:font typeface="Lato Heavy" panose="020B0604020202020204" charset="0"/>
      <p:bold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Lato" panose="020B0604020202020204" charset="0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6788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orient="horz" pos="6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сим К" initials="МК" lastIdx="2" clrIdx="0">
    <p:extLst/>
  </p:cmAuthor>
  <p:cmAuthor id="2" name="В. А. Кирилова" initials="ВАК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4E0"/>
    <a:srgbClr val="ACCCEA"/>
    <a:srgbClr val="C03E4A"/>
    <a:srgbClr val="CB5D67"/>
    <a:srgbClr val="FF7171"/>
    <a:srgbClr val="FF5B5B"/>
    <a:srgbClr val="FFFF8B"/>
    <a:srgbClr val="A7CF8B"/>
    <a:srgbClr val="BC0709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80197" autoAdjust="0"/>
  </p:normalViewPr>
  <p:slideViewPr>
    <p:cSldViewPr snapToGrid="0" showGuides="1">
      <p:cViewPr varScale="1">
        <p:scale>
          <a:sx n="70" d="100"/>
          <a:sy n="70" d="100"/>
        </p:scale>
        <p:origin x="1122" y="0"/>
      </p:cViewPr>
      <p:guideLst>
        <p:guide orient="horz" pos="1049"/>
        <p:guide pos="6788"/>
        <p:guide pos="438"/>
        <p:guide orient="horz" pos="6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val>
            <c:numRef>
              <c:f>Лист1!$A$1:$A$2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C03E4A"/>
              </a:solidFill>
            </a:ln>
          </c:spPr>
          <c:marker>
            <c:spPr>
              <a:solidFill>
                <a:srgbClr val="C03E4A"/>
              </a:solidFill>
              <a:ln>
                <a:solidFill>
                  <a:srgbClr val="C03E4A"/>
                </a:solidFill>
              </a:ln>
            </c:spPr>
          </c:marker>
          <c:dLbls>
            <c:dLbl>
              <c:idx val="1"/>
              <c:layout>
                <c:manualLayout>
                  <c:x val="-1.4918412727872881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592063639364404E-3"/>
                  <c:y val="-3.7037037037037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Лист3!$A$3:$A$6</c:f>
              <c:strCache>
                <c:ptCount val="4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</c:strCache>
            </c:strRef>
          </c:cat>
          <c:val>
            <c:numRef>
              <c:f>Лист3!$B$3:$B$6</c:f>
              <c:numCache>
                <c:formatCode>General</c:formatCode>
                <c:ptCount val="4"/>
                <c:pt idx="0">
                  <c:v>62</c:v>
                </c:pt>
                <c:pt idx="1">
                  <c:v>80</c:v>
                </c:pt>
                <c:pt idx="2">
                  <c:v>88</c:v>
                </c:pt>
                <c:pt idx="3">
                  <c:v>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39101040"/>
        <c:axId val="-1039091792"/>
      </c:lineChart>
      <c:catAx>
        <c:axId val="-103910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1039091792"/>
        <c:crosses val="autoZero"/>
        <c:auto val="1"/>
        <c:lblAlgn val="ctr"/>
        <c:lblOffset val="100"/>
        <c:noMultiLvlLbl val="0"/>
      </c:catAx>
      <c:valAx>
        <c:axId val="-103909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03910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1"/>
              <c:layout>
                <c:manualLayout>
                  <c:x val="-3.7088543494932305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544271747466153E-2"/>
                  <c:y val="5.5555555555555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Лист3!$A$10:$A$13</c:f>
              <c:strCache>
                <c:ptCount val="4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</c:strCache>
            </c:strRef>
          </c:cat>
          <c:val>
            <c:numRef>
              <c:f>Лист3!$B$10:$B$13</c:f>
              <c:numCache>
                <c:formatCode>General</c:formatCode>
                <c:ptCount val="4"/>
                <c:pt idx="0">
                  <c:v>6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C03E4A"/>
              </a:solidFill>
            </a:ln>
          </c:spPr>
          <c:marker>
            <c:spPr>
              <a:solidFill>
                <a:srgbClr val="C03E4A"/>
              </a:solidFill>
              <a:ln>
                <a:solidFill>
                  <a:srgbClr val="C03E4A"/>
                </a:solidFill>
              </a:ln>
            </c:spPr>
          </c:marker>
          <c:dLbls>
            <c:dLbl>
              <c:idx val="0"/>
              <c:layout>
                <c:manualLayout>
                  <c:x val="-1.8544271747466153E-2"/>
                  <c:y val="-8.3333333333333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Лист3!$A$10:$A$13</c:f>
              <c:strCache>
                <c:ptCount val="4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</c:strCache>
            </c:strRef>
          </c:cat>
          <c:val>
            <c:numRef>
              <c:f>Лист3!$C$10:$C$13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39100496"/>
        <c:axId val="-1039099952"/>
      </c:lineChart>
      <c:catAx>
        <c:axId val="-103910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1039099952"/>
        <c:crosses val="autoZero"/>
        <c:auto val="1"/>
        <c:lblAlgn val="ctr"/>
        <c:lblOffset val="100"/>
        <c:noMultiLvlLbl val="0"/>
      </c:catAx>
      <c:valAx>
        <c:axId val="-103909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03910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67BCF-8908-48D9-99F7-DC873183860A}" type="doc">
      <dgm:prSet loTypeId="urn:microsoft.com/office/officeart/2005/8/layout/hierarchy2" loCatId="hierarchy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0332C47-D1A0-4055-A0F6-E32C09554012}">
      <dgm:prSet phldrT="[Текст]" custT="1"/>
      <dgm:spPr/>
      <dgm:t>
        <a:bodyPr/>
        <a:lstStyle/>
        <a:p>
          <a:r>
            <a:rPr lang="ru-RU" sz="1050" dirty="0" smtClean="0">
              <a:solidFill>
                <a:schemeClr val="tx2">
                  <a:lumMod val="50000"/>
                </a:schemeClr>
              </a:solidFill>
              <a:latin typeface="Bannikova" panose="020B0604020202020204" charset="0"/>
              <a:ea typeface="Lato" panose="020F0502020204030203" pitchFamily="34" charset="0"/>
              <a:cs typeface="Lato" panose="020F0502020204030203" pitchFamily="34" charset="0"/>
            </a:rPr>
            <a:t>Дополнительное образование</a:t>
          </a:r>
          <a:endParaRPr lang="ru-RU" sz="1050" dirty="0">
            <a:solidFill>
              <a:schemeClr val="tx2">
                <a:lumMod val="50000"/>
              </a:schemeClr>
            </a:solidFill>
            <a:latin typeface="Bannikova" panose="020B060402020202020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A1F02D9-217B-4966-BD18-0EDA1AE34DD4}" type="parTrans" cxnId="{F4F8032E-A284-43D7-BDB0-F273BC21521C}">
      <dgm:prSet/>
      <dgm:spPr/>
      <dgm:t>
        <a:bodyPr/>
        <a:lstStyle/>
        <a:p>
          <a:endParaRPr lang="ru-RU" sz="1000">
            <a:latin typeface="Bannikova" panose="020B0604020202020204" charset="0"/>
            <a:cs typeface="Times New Roman" panose="02020603050405020304" pitchFamily="18" charset="0"/>
          </a:endParaRPr>
        </a:p>
      </dgm:t>
    </dgm:pt>
    <dgm:pt modelId="{8E75239F-E7D3-4258-99C0-33878212ECE0}" type="sibTrans" cxnId="{F4F8032E-A284-43D7-BDB0-F273BC21521C}">
      <dgm:prSet/>
      <dgm:spPr/>
      <dgm:t>
        <a:bodyPr/>
        <a:lstStyle/>
        <a:p>
          <a:endParaRPr lang="ru-RU" sz="1000">
            <a:latin typeface="Bannikova" panose="020B0604020202020204" charset="0"/>
            <a:cs typeface="Times New Roman" panose="02020603050405020304" pitchFamily="18" charset="0"/>
          </a:endParaRPr>
        </a:p>
      </dgm:t>
    </dgm:pt>
    <dgm:pt modelId="{B5D35581-BD26-4BF0-8AD4-081937C0FF1C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Bannikova" panose="020B0604020202020204" charset="0"/>
              <a:ea typeface="Lato" panose="020F0502020204030203" pitchFamily="34" charset="0"/>
              <a:cs typeface="Lato" panose="020F0502020204030203" pitchFamily="34" charset="0"/>
            </a:rPr>
            <a:t>2 УДОД </a:t>
          </a:r>
        </a:p>
      </dgm:t>
    </dgm:pt>
    <dgm:pt modelId="{0350EC70-8C2E-47BF-9CC7-C826BE254FF8}" type="parTrans" cxnId="{D30728A9-7305-47E2-8CE4-B6FBBC40D85B}">
      <dgm:prSet custT="1"/>
      <dgm:spPr/>
      <dgm:t>
        <a:bodyPr/>
        <a:lstStyle/>
        <a:p>
          <a:endParaRPr lang="ru-RU" sz="1000">
            <a:latin typeface="Bannikova" panose="020B0604020202020204" charset="0"/>
            <a:cs typeface="Times New Roman" panose="02020603050405020304" pitchFamily="18" charset="0"/>
          </a:endParaRPr>
        </a:p>
      </dgm:t>
    </dgm:pt>
    <dgm:pt modelId="{9AA9DDF6-824F-4133-AC2B-29662111D010}" type="sibTrans" cxnId="{D30728A9-7305-47E2-8CE4-B6FBBC40D85B}">
      <dgm:prSet/>
      <dgm:spPr/>
      <dgm:t>
        <a:bodyPr/>
        <a:lstStyle/>
        <a:p>
          <a:endParaRPr lang="ru-RU" sz="1000">
            <a:latin typeface="Bannikova" panose="020B0604020202020204" charset="0"/>
            <a:cs typeface="Times New Roman" panose="02020603050405020304" pitchFamily="18" charset="0"/>
          </a:endParaRPr>
        </a:p>
      </dgm:t>
    </dgm:pt>
    <dgm:pt modelId="{955F95DC-E0A5-474A-BC5F-8B0A124B5AB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Bannikova" panose="020B0604020202020204" charset="0"/>
              <a:ea typeface="Lato" panose="020F0502020204030203" pitchFamily="34" charset="0"/>
              <a:cs typeface="Lato" panose="020F0502020204030203" pitchFamily="34" charset="0"/>
            </a:rPr>
            <a:t>ЦБЖ</a:t>
          </a:r>
          <a:endParaRPr lang="ru-RU" sz="1000" dirty="0">
            <a:solidFill>
              <a:schemeClr val="tx2">
                <a:lumMod val="50000"/>
              </a:schemeClr>
            </a:solidFill>
            <a:latin typeface="Bannikova" panose="020B060402020202020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AE767D6-2F73-4BBE-B8EC-4E8AD3FA52FC}" type="parTrans" cxnId="{3B813395-E0D4-4727-B903-1A61291B6EE8}">
      <dgm:prSet custT="1"/>
      <dgm:spPr/>
      <dgm:t>
        <a:bodyPr/>
        <a:lstStyle/>
        <a:p>
          <a:endParaRPr lang="ru-RU" sz="1000">
            <a:latin typeface="Bannikova" panose="020B0604020202020204" charset="0"/>
            <a:cs typeface="Times New Roman" panose="02020603050405020304" pitchFamily="18" charset="0"/>
          </a:endParaRPr>
        </a:p>
      </dgm:t>
    </dgm:pt>
    <dgm:pt modelId="{201D5157-B4F1-4A4E-8B35-8767BCF3D588}" type="sibTrans" cxnId="{3B813395-E0D4-4727-B903-1A61291B6EE8}">
      <dgm:prSet/>
      <dgm:spPr/>
      <dgm:t>
        <a:bodyPr/>
        <a:lstStyle/>
        <a:p>
          <a:endParaRPr lang="ru-RU" sz="1000">
            <a:latin typeface="Bannikova" panose="020B0604020202020204" charset="0"/>
            <a:cs typeface="Times New Roman" panose="02020603050405020304" pitchFamily="18" charset="0"/>
          </a:endParaRPr>
        </a:p>
      </dgm:t>
    </dgm:pt>
    <dgm:pt modelId="{61D083CA-CF19-4E7B-8ED2-F0AA9FE9801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Bannikova" panose="020B0604020202020204" charset="0"/>
              <a:ea typeface="Lato" panose="020F0502020204030203" pitchFamily="34" charset="0"/>
              <a:cs typeface="Lato" panose="020F0502020204030203" pitchFamily="34" charset="0"/>
            </a:rPr>
            <a:t>ДДТ</a:t>
          </a:r>
          <a:endParaRPr lang="ru-RU" sz="1000" dirty="0">
            <a:solidFill>
              <a:schemeClr val="tx2">
                <a:lumMod val="50000"/>
              </a:schemeClr>
            </a:solidFill>
            <a:latin typeface="Bannikova" panose="020B060402020202020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E26A239-D07D-404B-8209-4A3E8EFC03E3}" type="parTrans" cxnId="{E6DC2D9D-2A4D-4CAE-8A5F-C32BC7FDF084}">
      <dgm:prSet custT="1"/>
      <dgm:spPr/>
      <dgm:t>
        <a:bodyPr/>
        <a:lstStyle/>
        <a:p>
          <a:endParaRPr lang="ru-RU" sz="1000">
            <a:latin typeface="Bannikova" panose="020B0604020202020204" charset="0"/>
            <a:cs typeface="Times New Roman" panose="02020603050405020304" pitchFamily="18" charset="0"/>
          </a:endParaRPr>
        </a:p>
      </dgm:t>
    </dgm:pt>
    <dgm:pt modelId="{B0EACE33-7673-4771-B86F-880C302D6A60}" type="sibTrans" cxnId="{E6DC2D9D-2A4D-4CAE-8A5F-C32BC7FDF084}">
      <dgm:prSet/>
      <dgm:spPr/>
      <dgm:t>
        <a:bodyPr/>
        <a:lstStyle/>
        <a:p>
          <a:endParaRPr lang="ru-RU" sz="1000">
            <a:latin typeface="Bannikova" panose="020B0604020202020204" charset="0"/>
            <a:cs typeface="Times New Roman" panose="02020603050405020304" pitchFamily="18" charset="0"/>
          </a:endParaRPr>
        </a:p>
      </dgm:t>
    </dgm:pt>
    <dgm:pt modelId="{34A9356D-CAAB-40EE-972A-F56B6539B2F8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Bannikova" panose="020B0604020202020204" charset="0"/>
              <a:ea typeface="Lato" panose="020F0502020204030203" pitchFamily="34" charset="0"/>
              <a:cs typeface="Lato" panose="020F0502020204030203" pitchFamily="34" charset="0"/>
            </a:rPr>
            <a:t>22 ОДОД</a:t>
          </a:r>
        </a:p>
      </dgm:t>
    </dgm:pt>
    <dgm:pt modelId="{1EBE9B80-99B8-4DAE-B863-64AAB7102C2A}" type="parTrans" cxnId="{1E61C67E-CB9C-4B22-B0CA-2ECA39F824DA}">
      <dgm:prSet custT="1"/>
      <dgm:spPr/>
      <dgm:t>
        <a:bodyPr/>
        <a:lstStyle/>
        <a:p>
          <a:endParaRPr lang="ru-RU" sz="1000">
            <a:latin typeface="Bannikova" panose="020B0604020202020204" charset="0"/>
            <a:cs typeface="Times New Roman" panose="02020603050405020304" pitchFamily="18" charset="0"/>
          </a:endParaRPr>
        </a:p>
      </dgm:t>
    </dgm:pt>
    <dgm:pt modelId="{C590ED3C-F1DB-4E00-B935-2CE532BC34CF}" type="sibTrans" cxnId="{1E61C67E-CB9C-4B22-B0CA-2ECA39F824DA}">
      <dgm:prSet/>
      <dgm:spPr/>
      <dgm:t>
        <a:bodyPr/>
        <a:lstStyle/>
        <a:p>
          <a:endParaRPr lang="ru-RU" sz="1000">
            <a:latin typeface="Bannikova" panose="020B0604020202020204" charset="0"/>
            <a:cs typeface="Times New Roman" panose="02020603050405020304" pitchFamily="18" charset="0"/>
          </a:endParaRPr>
        </a:p>
      </dgm:t>
    </dgm:pt>
    <dgm:pt modelId="{3862DB8E-808F-4895-A2B4-3AE53F1FDD48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Bannikova" panose="020B0604020202020204" charset="0"/>
              <a:ea typeface="Lato" panose="020F0502020204030203" pitchFamily="34" charset="0"/>
              <a:cs typeface="Lato" panose="020F0502020204030203" pitchFamily="34" charset="0"/>
            </a:rPr>
            <a:t>ОУ №№ 217, 237, 247, 270, 271, 276, 285, 289, 290, 291, 293, 369, 380, 391, 394, 395, 509, 546, 547, 549, 568, 590</a:t>
          </a:r>
          <a:endParaRPr lang="ru-RU" sz="1000" dirty="0">
            <a:solidFill>
              <a:schemeClr val="tx2">
                <a:lumMod val="50000"/>
              </a:schemeClr>
            </a:solidFill>
            <a:latin typeface="Bannikova" panose="020B060402020202020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ECC555A-C79F-4DC0-8746-EC99E6504DE2}" type="parTrans" cxnId="{FFCAD1C9-CDF1-4450-A695-65F474FE5B4F}">
      <dgm:prSet custT="1"/>
      <dgm:spPr/>
      <dgm:t>
        <a:bodyPr/>
        <a:lstStyle/>
        <a:p>
          <a:endParaRPr lang="ru-RU" sz="1000">
            <a:latin typeface="Bannikova" panose="020B0604020202020204" charset="0"/>
            <a:cs typeface="Times New Roman" panose="02020603050405020304" pitchFamily="18" charset="0"/>
          </a:endParaRPr>
        </a:p>
      </dgm:t>
    </dgm:pt>
    <dgm:pt modelId="{148D7423-ACF8-4FEC-A8FD-2EDFA9316BFD}" type="sibTrans" cxnId="{FFCAD1C9-CDF1-4450-A695-65F474FE5B4F}">
      <dgm:prSet/>
      <dgm:spPr/>
      <dgm:t>
        <a:bodyPr/>
        <a:lstStyle/>
        <a:p>
          <a:endParaRPr lang="ru-RU" sz="1000">
            <a:latin typeface="Bannikova" panose="020B0604020202020204" charset="0"/>
            <a:cs typeface="Times New Roman" panose="02020603050405020304" pitchFamily="18" charset="0"/>
          </a:endParaRPr>
        </a:p>
      </dgm:t>
    </dgm:pt>
    <dgm:pt modelId="{AA720131-84E0-4F9B-9BF0-621461198D2A}" type="pres">
      <dgm:prSet presAssocID="{71067BCF-8908-48D9-99F7-DC873183860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C90449-24D7-46C7-B583-FF0EDC46AA25}" type="pres">
      <dgm:prSet presAssocID="{D0332C47-D1A0-4055-A0F6-E32C09554012}" presName="root1" presStyleCnt="0"/>
      <dgm:spPr/>
      <dgm:t>
        <a:bodyPr/>
        <a:lstStyle/>
        <a:p>
          <a:endParaRPr lang="ru-RU"/>
        </a:p>
      </dgm:t>
    </dgm:pt>
    <dgm:pt modelId="{B4A48ABA-E5DF-4151-BA77-51C8A6513EB4}" type="pres">
      <dgm:prSet presAssocID="{D0332C47-D1A0-4055-A0F6-E32C09554012}" presName="LevelOneTextNode" presStyleLbl="node0" presStyleIdx="0" presStyleCnt="1" custScaleX="306728" custScaleY="143604" custLinFactNeighborX="-23732" custLinFactNeighborY="1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D21D8C-499B-4827-963F-7F6EEE938DF5}" type="pres">
      <dgm:prSet presAssocID="{D0332C47-D1A0-4055-A0F6-E32C09554012}" presName="level2hierChild" presStyleCnt="0"/>
      <dgm:spPr/>
      <dgm:t>
        <a:bodyPr/>
        <a:lstStyle/>
        <a:p>
          <a:endParaRPr lang="ru-RU"/>
        </a:p>
      </dgm:t>
    </dgm:pt>
    <dgm:pt modelId="{FC72BEE8-467B-4708-9ABE-867F7738B0EC}" type="pres">
      <dgm:prSet presAssocID="{0350EC70-8C2E-47BF-9CC7-C826BE254FF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DAB71A5-6D47-4E45-BFDC-E66871424A98}" type="pres">
      <dgm:prSet presAssocID="{0350EC70-8C2E-47BF-9CC7-C826BE254FF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62B7ED5-D803-4400-9596-CF2D747EB633}" type="pres">
      <dgm:prSet presAssocID="{B5D35581-BD26-4BF0-8AD4-081937C0FF1C}" presName="root2" presStyleCnt="0"/>
      <dgm:spPr/>
      <dgm:t>
        <a:bodyPr/>
        <a:lstStyle/>
        <a:p>
          <a:endParaRPr lang="ru-RU"/>
        </a:p>
      </dgm:t>
    </dgm:pt>
    <dgm:pt modelId="{D6EFE799-329A-4A86-A1FA-0BA02E95AB8E}" type="pres">
      <dgm:prSet presAssocID="{B5D35581-BD26-4BF0-8AD4-081937C0FF1C}" presName="LevelTwoTextNode" presStyleLbl="node2" presStyleIdx="0" presStyleCnt="2" custScaleX="129951" custScaleY="135306" custLinFactNeighborX="-20168" custLinFactNeighborY="-16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A15884-5A7E-48A2-8F7A-226733C61E89}" type="pres">
      <dgm:prSet presAssocID="{B5D35581-BD26-4BF0-8AD4-081937C0FF1C}" presName="level3hierChild" presStyleCnt="0"/>
      <dgm:spPr/>
      <dgm:t>
        <a:bodyPr/>
        <a:lstStyle/>
        <a:p>
          <a:endParaRPr lang="ru-RU"/>
        </a:p>
      </dgm:t>
    </dgm:pt>
    <dgm:pt modelId="{A943A686-80F0-413C-A200-DED943A48C87}" type="pres">
      <dgm:prSet presAssocID="{DAE767D6-2F73-4BBE-B8EC-4E8AD3FA52FC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56E848D7-4C6E-4B1C-895E-65DB8F437D41}" type="pres">
      <dgm:prSet presAssocID="{DAE767D6-2F73-4BBE-B8EC-4E8AD3FA52FC}" presName="connTx" presStyleLbl="parChTrans1D3" presStyleIdx="0" presStyleCnt="3"/>
      <dgm:spPr/>
      <dgm:t>
        <a:bodyPr/>
        <a:lstStyle/>
        <a:p>
          <a:endParaRPr lang="ru-RU"/>
        </a:p>
      </dgm:t>
    </dgm:pt>
    <dgm:pt modelId="{37F9F390-6DC7-4090-84E0-7D149425747A}" type="pres">
      <dgm:prSet presAssocID="{955F95DC-E0A5-474A-BC5F-8B0A124B5AB6}" presName="root2" presStyleCnt="0"/>
      <dgm:spPr/>
      <dgm:t>
        <a:bodyPr/>
        <a:lstStyle/>
        <a:p>
          <a:endParaRPr lang="ru-RU"/>
        </a:p>
      </dgm:t>
    </dgm:pt>
    <dgm:pt modelId="{1D135BEC-9BB4-46C6-B319-911696750370}" type="pres">
      <dgm:prSet presAssocID="{955F95DC-E0A5-474A-BC5F-8B0A124B5AB6}" presName="LevelTwoTextNode" presStyleLbl="node3" presStyleIdx="0" presStyleCnt="3" custScaleX="252797" custScaleY="129879" custLinFactNeighborX="50600" custLinFactNeighborY="-20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52AE60-32BF-4368-8516-4557295A6DB0}" type="pres">
      <dgm:prSet presAssocID="{955F95DC-E0A5-474A-BC5F-8B0A124B5AB6}" presName="level3hierChild" presStyleCnt="0"/>
      <dgm:spPr/>
      <dgm:t>
        <a:bodyPr/>
        <a:lstStyle/>
        <a:p>
          <a:endParaRPr lang="ru-RU"/>
        </a:p>
      </dgm:t>
    </dgm:pt>
    <dgm:pt modelId="{41F6F5AF-90A7-40F7-BCEE-89EDFC21CBE9}" type="pres">
      <dgm:prSet presAssocID="{BE26A239-D07D-404B-8209-4A3E8EFC03E3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BD174569-E50B-4108-8EFB-C4C12EC832B6}" type="pres">
      <dgm:prSet presAssocID="{BE26A239-D07D-404B-8209-4A3E8EFC03E3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2D4C4CB-56E2-445C-9EB6-DA03A7B264A6}" type="pres">
      <dgm:prSet presAssocID="{61D083CA-CF19-4E7B-8ED2-F0AA9FE98016}" presName="root2" presStyleCnt="0"/>
      <dgm:spPr/>
      <dgm:t>
        <a:bodyPr/>
        <a:lstStyle/>
        <a:p>
          <a:endParaRPr lang="ru-RU"/>
        </a:p>
      </dgm:t>
    </dgm:pt>
    <dgm:pt modelId="{D2ACD125-8E24-4622-A061-CA3F4C243C7E}" type="pres">
      <dgm:prSet presAssocID="{61D083CA-CF19-4E7B-8ED2-F0AA9FE98016}" presName="LevelTwoTextNode" presStyleLbl="node3" presStyleIdx="1" presStyleCnt="3" custScaleX="255468" custScaleY="131384" custLinFactNeighborX="48922" custLinFactNeighborY="-1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B4BB59-04F6-4672-8BF5-8C64DA8EAC33}" type="pres">
      <dgm:prSet presAssocID="{61D083CA-CF19-4E7B-8ED2-F0AA9FE98016}" presName="level3hierChild" presStyleCnt="0"/>
      <dgm:spPr/>
      <dgm:t>
        <a:bodyPr/>
        <a:lstStyle/>
        <a:p>
          <a:endParaRPr lang="ru-RU"/>
        </a:p>
      </dgm:t>
    </dgm:pt>
    <dgm:pt modelId="{4B0511C9-ABD5-4822-B2D7-8FA63D62BA46}" type="pres">
      <dgm:prSet presAssocID="{1EBE9B80-99B8-4DAE-B863-64AAB7102C2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77AC2C1-13D9-4C88-86BF-D4D488C05227}" type="pres">
      <dgm:prSet presAssocID="{1EBE9B80-99B8-4DAE-B863-64AAB7102C2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FC2B73C-9C5A-40D6-ADE5-4A7380513F89}" type="pres">
      <dgm:prSet presAssocID="{34A9356D-CAAB-40EE-972A-F56B6539B2F8}" presName="root2" presStyleCnt="0"/>
      <dgm:spPr/>
      <dgm:t>
        <a:bodyPr/>
        <a:lstStyle/>
        <a:p>
          <a:endParaRPr lang="ru-RU"/>
        </a:p>
      </dgm:t>
    </dgm:pt>
    <dgm:pt modelId="{C49A330E-17F7-4B10-A1DF-D43967586749}" type="pres">
      <dgm:prSet presAssocID="{34A9356D-CAAB-40EE-972A-F56B6539B2F8}" presName="LevelTwoTextNode" presStyleLbl="node2" presStyleIdx="1" presStyleCnt="2" custScaleX="153837" custScaleY="143978" custLinFactNeighborX="-20168" custLinFactNeighborY="29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69ECD7-8504-4F06-B121-0D15B734D90C}" type="pres">
      <dgm:prSet presAssocID="{34A9356D-CAAB-40EE-972A-F56B6539B2F8}" presName="level3hierChild" presStyleCnt="0"/>
      <dgm:spPr/>
      <dgm:t>
        <a:bodyPr/>
        <a:lstStyle/>
        <a:p>
          <a:endParaRPr lang="ru-RU"/>
        </a:p>
      </dgm:t>
    </dgm:pt>
    <dgm:pt modelId="{FC5A4D3C-0A3F-4DB7-A006-5FE55659D987}" type="pres">
      <dgm:prSet presAssocID="{6ECC555A-C79F-4DC0-8746-EC99E6504DE2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30B34896-39E8-423D-8EEF-61B2841A5AFA}" type="pres">
      <dgm:prSet presAssocID="{6ECC555A-C79F-4DC0-8746-EC99E6504DE2}" presName="connTx" presStyleLbl="parChTrans1D3" presStyleIdx="2" presStyleCnt="3"/>
      <dgm:spPr/>
      <dgm:t>
        <a:bodyPr/>
        <a:lstStyle/>
        <a:p>
          <a:endParaRPr lang="ru-RU"/>
        </a:p>
      </dgm:t>
    </dgm:pt>
    <dgm:pt modelId="{0381738A-E22F-4842-AC60-3C8BFFBEE17C}" type="pres">
      <dgm:prSet presAssocID="{3862DB8E-808F-4895-A2B4-3AE53F1FDD48}" presName="root2" presStyleCnt="0"/>
      <dgm:spPr/>
      <dgm:t>
        <a:bodyPr/>
        <a:lstStyle/>
        <a:p>
          <a:endParaRPr lang="ru-RU"/>
        </a:p>
      </dgm:t>
    </dgm:pt>
    <dgm:pt modelId="{26ED4A18-4FA8-4B90-88EC-1456396BBBA7}" type="pres">
      <dgm:prSet presAssocID="{3862DB8E-808F-4895-A2B4-3AE53F1FDD48}" presName="LevelTwoTextNode" presStyleLbl="node3" presStyleIdx="2" presStyleCnt="3" custScaleX="522734" custScaleY="307085" custLinFactNeighborX="53809" custLinFactNeighborY="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422068-5502-4809-9F1D-9F765EA7DB39}" type="pres">
      <dgm:prSet presAssocID="{3862DB8E-808F-4895-A2B4-3AE53F1FDD48}" presName="level3hierChild" presStyleCnt="0"/>
      <dgm:spPr/>
      <dgm:t>
        <a:bodyPr/>
        <a:lstStyle/>
        <a:p>
          <a:endParaRPr lang="ru-RU"/>
        </a:p>
      </dgm:t>
    </dgm:pt>
  </dgm:ptLst>
  <dgm:cxnLst>
    <dgm:cxn modelId="{1A717318-6737-4A67-9A5F-CCE4A84B6DAD}" type="presOf" srcId="{6ECC555A-C79F-4DC0-8746-EC99E6504DE2}" destId="{30B34896-39E8-423D-8EEF-61B2841A5AFA}" srcOrd="1" destOrd="0" presId="urn:microsoft.com/office/officeart/2005/8/layout/hierarchy2"/>
    <dgm:cxn modelId="{ECFE44A8-74E3-4CEA-B352-2F535B851150}" type="presOf" srcId="{0350EC70-8C2E-47BF-9CC7-C826BE254FF8}" destId="{FC72BEE8-467B-4708-9ABE-867F7738B0EC}" srcOrd="0" destOrd="0" presId="urn:microsoft.com/office/officeart/2005/8/layout/hierarchy2"/>
    <dgm:cxn modelId="{7743A1B4-F575-44A8-BA55-A9F0265D7A27}" type="presOf" srcId="{61D083CA-CF19-4E7B-8ED2-F0AA9FE98016}" destId="{D2ACD125-8E24-4622-A061-CA3F4C243C7E}" srcOrd="0" destOrd="0" presId="urn:microsoft.com/office/officeart/2005/8/layout/hierarchy2"/>
    <dgm:cxn modelId="{B0A698A0-86A5-40E1-A4F8-A8769E18787D}" type="presOf" srcId="{34A9356D-CAAB-40EE-972A-F56B6539B2F8}" destId="{C49A330E-17F7-4B10-A1DF-D43967586749}" srcOrd="0" destOrd="0" presId="urn:microsoft.com/office/officeart/2005/8/layout/hierarchy2"/>
    <dgm:cxn modelId="{72BC48B3-E037-414C-B568-F73D0073921A}" type="presOf" srcId="{6ECC555A-C79F-4DC0-8746-EC99E6504DE2}" destId="{FC5A4D3C-0A3F-4DB7-A006-5FE55659D987}" srcOrd="0" destOrd="0" presId="urn:microsoft.com/office/officeart/2005/8/layout/hierarchy2"/>
    <dgm:cxn modelId="{FFCAD1C9-CDF1-4450-A695-65F474FE5B4F}" srcId="{34A9356D-CAAB-40EE-972A-F56B6539B2F8}" destId="{3862DB8E-808F-4895-A2B4-3AE53F1FDD48}" srcOrd="0" destOrd="0" parTransId="{6ECC555A-C79F-4DC0-8746-EC99E6504DE2}" sibTransId="{148D7423-ACF8-4FEC-A8FD-2EDFA9316BFD}"/>
    <dgm:cxn modelId="{D30728A9-7305-47E2-8CE4-B6FBBC40D85B}" srcId="{D0332C47-D1A0-4055-A0F6-E32C09554012}" destId="{B5D35581-BD26-4BF0-8AD4-081937C0FF1C}" srcOrd="0" destOrd="0" parTransId="{0350EC70-8C2E-47BF-9CC7-C826BE254FF8}" sibTransId="{9AA9DDF6-824F-4133-AC2B-29662111D010}"/>
    <dgm:cxn modelId="{F4F8032E-A284-43D7-BDB0-F273BC21521C}" srcId="{71067BCF-8908-48D9-99F7-DC873183860A}" destId="{D0332C47-D1A0-4055-A0F6-E32C09554012}" srcOrd="0" destOrd="0" parTransId="{7A1F02D9-217B-4966-BD18-0EDA1AE34DD4}" sibTransId="{8E75239F-E7D3-4258-99C0-33878212ECE0}"/>
    <dgm:cxn modelId="{1E61C67E-CB9C-4B22-B0CA-2ECA39F824DA}" srcId="{D0332C47-D1A0-4055-A0F6-E32C09554012}" destId="{34A9356D-CAAB-40EE-972A-F56B6539B2F8}" srcOrd="1" destOrd="0" parTransId="{1EBE9B80-99B8-4DAE-B863-64AAB7102C2A}" sibTransId="{C590ED3C-F1DB-4E00-B935-2CE532BC34CF}"/>
    <dgm:cxn modelId="{7BE9EED8-F29B-4D4C-88B1-5BCA6D30D9C5}" type="presOf" srcId="{0350EC70-8C2E-47BF-9CC7-C826BE254FF8}" destId="{6DAB71A5-6D47-4E45-BFDC-E66871424A98}" srcOrd="1" destOrd="0" presId="urn:microsoft.com/office/officeart/2005/8/layout/hierarchy2"/>
    <dgm:cxn modelId="{C44D2038-389A-448E-B685-5E4B11336787}" type="presOf" srcId="{D0332C47-D1A0-4055-A0F6-E32C09554012}" destId="{B4A48ABA-E5DF-4151-BA77-51C8A6513EB4}" srcOrd="0" destOrd="0" presId="urn:microsoft.com/office/officeart/2005/8/layout/hierarchy2"/>
    <dgm:cxn modelId="{BE003293-30F1-4501-9097-FFCF377276F2}" type="presOf" srcId="{955F95DC-E0A5-474A-BC5F-8B0A124B5AB6}" destId="{1D135BEC-9BB4-46C6-B319-911696750370}" srcOrd="0" destOrd="0" presId="urn:microsoft.com/office/officeart/2005/8/layout/hierarchy2"/>
    <dgm:cxn modelId="{C2EE3F86-1B40-4C95-AC5F-04E7A25328FC}" type="presOf" srcId="{B5D35581-BD26-4BF0-8AD4-081937C0FF1C}" destId="{D6EFE799-329A-4A86-A1FA-0BA02E95AB8E}" srcOrd="0" destOrd="0" presId="urn:microsoft.com/office/officeart/2005/8/layout/hierarchy2"/>
    <dgm:cxn modelId="{3B813395-E0D4-4727-B903-1A61291B6EE8}" srcId="{B5D35581-BD26-4BF0-8AD4-081937C0FF1C}" destId="{955F95DC-E0A5-474A-BC5F-8B0A124B5AB6}" srcOrd="0" destOrd="0" parTransId="{DAE767D6-2F73-4BBE-B8EC-4E8AD3FA52FC}" sibTransId="{201D5157-B4F1-4A4E-8B35-8767BCF3D588}"/>
    <dgm:cxn modelId="{E6DC2D9D-2A4D-4CAE-8A5F-C32BC7FDF084}" srcId="{B5D35581-BD26-4BF0-8AD4-081937C0FF1C}" destId="{61D083CA-CF19-4E7B-8ED2-F0AA9FE98016}" srcOrd="1" destOrd="0" parTransId="{BE26A239-D07D-404B-8209-4A3E8EFC03E3}" sibTransId="{B0EACE33-7673-4771-B86F-880C302D6A60}"/>
    <dgm:cxn modelId="{D8425F3E-2D96-445F-9FFE-47CF0F2A0599}" type="presOf" srcId="{71067BCF-8908-48D9-99F7-DC873183860A}" destId="{AA720131-84E0-4F9B-9BF0-621461198D2A}" srcOrd="0" destOrd="0" presId="urn:microsoft.com/office/officeart/2005/8/layout/hierarchy2"/>
    <dgm:cxn modelId="{58BFD57A-1B1B-4346-AC76-5405F072D9A8}" type="presOf" srcId="{3862DB8E-808F-4895-A2B4-3AE53F1FDD48}" destId="{26ED4A18-4FA8-4B90-88EC-1456396BBBA7}" srcOrd="0" destOrd="0" presId="urn:microsoft.com/office/officeart/2005/8/layout/hierarchy2"/>
    <dgm:cxn modelId="{85D97D9E-5B76-4B13-B078-53FA09F36FB2}" type="presOf" srcId="{DAE767D6-2F73-4BBE-B8EC-4E8AD3FA52FC}" destId="{56E848D7-4C6E-4B1C-895E-65DB8F437D41}" srcOrd="1" destOrd="0" presId="urn:microsoft.com/office/officeart/2005/8/layout/hierarchy2"/>
    <dgm:cxn modelId="{7005E9D2-F8C4-412B-83FB-164726B729A8}" type="presOf" srcId="{BE26A239-D07D-404B-8209-4A3E8EFC03E3}" destId="{41F6F5AF-90A7-40F7-BCEE-89EDFC21CBE9}" srcOrd="0" destOrd="0" presId="urn:microsoft.com/office/officeart/2005/8/layout/hierarchy2"/>
    <dgm:cxn modelId="{71F05307-35BF-4821-9490-970947F188CD}" type="presOf" srcId="{DAE767D6-2F73-4BBE-B8EC-4E8AD3FA52FC}" destId="{A943A686-80F0-413C-A200-DED943A48C87}" srcOrd="0" destOrd="0" presId="urn:microsoft.com/office/officeart/2005/8/layout/hierarchy2"/>
    <dgm:cxn modelId="{8A39B976-237E-4637-9255-B0748FF94070}" type="presOf" srcId="{BE26A239-D07D-404B-8209-4A3E8EFC03E3}" destId="{BD174569-E50B-4108-8EFB-C4C12EC832B6}" srcOrd="1" destOrd="0" presId="urn:microsoft.com/office/officeart/2005/8/layout/hierarchy2"/>
    <dgm:cxn modelId="{70995905-4D32-425A-BACF-10AA3BBB9444}" type="presOf" srcId="{1EBE9B80-99B8-4DAE-B863-64AAB7102C2A}" destId="{E77AC2C1-13D9-4C88-86BF-D4D488C05227}" srcOrd="1" destOrd="0" presId="urn:microsoft.com/office/officeart/2005/8/layout/hierarchy2"/>
    <dgm:cxn modelId="{48AB1860-E424-4D3B-8ACB-E43A6303EE35}" type="presOf" srcId="{1EBE9B80-99B8-4DAE-B863-64AAB7102C2A}" destId="{4B0511C9-ABD5-4822-B2D7-8FA63D62BA46}" srcOrd="0" destOrd="0" presId="urn:microsoft.com/office/officeart/2005/8/layout/hierarchy2"/>
    <dgm:cxn modelId="{133FAC7C-36ED-400D-80B1-16D0F981F301}" type="presParOf" srcId="{AA720131-84E0-4F9B-9BF0-621461198D2A}" destId="{0EC90449-24D7-46C7-B583-FF0EDC46AA25}" srcOrd="0" destOrd="0" presId="urn:microsoft.com/office/officeart/2005/8/layout/hierarchy2"/>
    <dgm:cxn modelId="{F4D6B2B7-2277-4C07-8C3D-FAD2B92B384E}" type="presParOf" srcId="{0EC90449-24D7-46C7-B583-FF0EDC46AA25}" destId="{B4A48ABA-E5DF-4151-BA77-51C8A6513EB4}" srcOrd="0" destOrd="0" presId="urn:microsoft.com/office/officeart/2005/8/layout/hierarchy2"/>
    <dgm:cxn modelId="{582B41BD-9C09-45E3-8562-F3176695409B}" type="presParOf" srcId="{0EC90449-24D7-46C7-B583-FF0EDC46AA25}" destId="{F5D21D8C-499B-4827-963F-7F6EEE938DF5}" srcOrd="1" destOrd="0" presId="urn:microsoft.com/office/officeart/2005/8/layout/hierarchy2"/>
    <dgm:cxn modelId="{6189B03C-A5B2-40EB-AA32-7C602AF284ED}" type="presParOf" srcId="{F5D21D8C-499B-4827-963F-7F6EEE938DF5}" destId="{FC72BEE8-467B-4708-9ABE-867F7738B0EC}" srcOrd="0" destOrd="0" presId="urn:microsoft.com/office/officeart/2005/8/layout/hierarchy2"/>
    <dgm:cxn modelId="{585329C3-E554-48BF-8685-63627622057A}" type="presParOf" srcId="{FC72BEE8-467B-4708-9ABE-867F7738B0EC}" destId="{6DAB71A5-6D47-4E45-BFDC-E66871424A98}" srcOrd="0" destOrd="0" presId="urn:microsoft.com/office/officeart/2005/8/layout/hierarchy2"/>
    <dgm:cxn modelId="{D1C201B4-271B-4ECA-9B03-595048446049}" type="presParOf" srcId="{F5D21D8C-499B-4827-963F-7F6EEE938DF5}" destId="{262B7ED5-D803-4400-9596-CF2D747EB633}" srcOrd="1" destOrd="0" presId="urn:microsoft.com/office/officeart/2005/8/layout/hierarchy2"/>
    <dgm:cxn modelId="{10756009-0D8B-44F1-A767-5241AF024E9B}" type="presParOf" srcId="{262B7ED5-D803-4400-9596-CF2D747EB633}" destId="{D6EFE799-329A-4A86-A1FA-0BA02E95AB8E}" srcOrd="0" destOrd="0" presId="urn:microsoft.com/office/officeart/2005/8/layout/hierarchy2"/>
    <dgm:cxn modelId="{BD66DE30-EB42-4CF5-AC88-2FFF76846CA0}" type="presParOf" srcId="{262B7ED5-D803-4400-9596-CF2D747EB633}" destId="{37A15884-5A7E-48A2-8F7A-226733C61E89}" srcOrd="1" destOrd="0" presId="urn:microsoft.com/office/officeart/2005/8/layout/hierarchy2"/>
    <dgm:cxn modelId="{5A27E6D3-2748-43B8-BF56-5EFCCCD9443D}" type="presParOf" srcId="{37A15884-5A7E-48A2-8F7A-226733C61E89}" destId="{A943A686-80F0-413C-A200-DED943A48C87}" srcOrd="0" destOrd="0" presId="urn:microsoft.com/office/officeart/2005/8/layout/hierarchy2"/>
    <dgm:cxn modelId="{27D4FA71-1DA2-4536-9452-FE86A2BC4B3A}" type="presParOf" srcId="{A943A686-80F0-413C-A200-DED943A48C87}" destId="{56E848D7-4C6E-4B1C-895E-65DB8F437D41}" srcOrd="0" destOrd="0" presId="urn:microsoft.com/office/officeart/2005/8/layout/hierarchy2"/>
    <dgm:cxn modelId="{7D41A41E-CA8A-45F9-AA24-2C0C78376151}" type="presParOf" srcId="{37A15884-5A7E-48A2-8F7A-226733C61E89}" destId="{37F9F390-6DC7-4090-84E0-7D149425747A}" srcOrd="1" destOrd="0" presId="urn:microsoft.com/office/officeart/2005/8/layout/hierarchy2"/>
    <dgm:cxn modelId="{1D669BC8-B44B-4437-9A18-6FA6221401C1}" type="presParOf" srcId="{37F9F390-6DC7-4090-84E0-7D149425747A}" destId="{1D135BEC-9BB4-46C6-B319-911696750370}" srcOrd="0" destOrd="0" presId="urn:microsoft.com/office/officeart/2005/8/layout/hierarchy2"/>
    <dgm:cxn modelId="{EF269DEA-FF2B-4501-B7B9-01BCB23118BA}" type="presParOf" srcId="{37F9F390-6DC7-4090-84E0-7D149425747A}" destId="{6E52AE60-32BF-4368-8516-4557295A6DB0}" srcOrd="1" destOrd="0" presId="urn:microsoft.com/office/officeart/2005/8/layout/hierarchy2"/>
    <dgm:cxn modelId="{CBC889F0-C33E-4665-B892-BDA8385E9D95}" type="presParOf" srcId="{37A15884-5A7E-48A2-8F7A-226733C61E89}" destId="{41F6F5AF-90A7-40F7-BCEE-89EDFC21CBE9}" srcOrd="2" destOrd="0" presId="urn:microsoft.com/office/officeart/2005/8/layout/hierarchy2"/>
    <dgm:cxn modelId="{F233BA30-9D56-4836-AE96-C8293B107D5D}" type="presParOf" srcId="{41F6F5AF-90A7-40F7-BCEE-89EDFC21CBE9}" destId="{BD174569-E50B-4108-8EFB-C4C12EC832B6}" srcOrd="0" destOrd="0" presId="urn:microsoft.com/office/officeart/2005/8/layout/hierarchy2"/>
    <dgm:cxn modelId="{0EDEBB56-B0DF-4F87-B7EC-77DF9E3572A7}" type="presParOf" srcId="{37A15884-5A7E-48A2-8F7A-226733C61E89}" destId="{C2D4C4CB-56E2-445C-9EB6-DA03A7B264A6}" srcOrd="3" destOrd="0" presId="urn:microsoft.com/office/officeart/2005/8/layout/hierarchy2"/>
    <dgm:cxn modelId="{26317B43-D5C3-4F16-9C18-2E568D269ED6}" type="presParOf" srcId="{C2D4C4CB-56E2-445C-9EB6-DA03A7B264A6}" destId="{D2ACD125-8E24-4622-A061-CA3F4C243C7E}" srcOrd="0" destOrd="0" presId="urn:microsoft.com/office/officeart/2005/8/layout/hierarchy2"/>
    <dgm:cxn modelId="{9BA8FB16-4F41-4A32-865A-16F3C9EC6F76}" type="presParOf" srcId="{C2D4C4CB-56E2-445C-9EB6-DA03A7B264A6}" destId="{09B4BB59-04F6-4672-8BF5-8C64DA8EAC33}" srcOrd="1" destOrd="0" presId="urn:microsoft.com/office/officeart/2005/8/layout/hierarchy2"/>
    <dgm:cxn modelId="{A28D1115-E18C-4E52-A039-65CB26160D23}" type="presParOf" srcId="{F5D21D8C-499B-4827-963F-7F6EEE938DF5}" destId="{4B0511C9-ABD5-4822-B2D7-8FA63D62BA46}" srcOrd="2" destOrd="0" presId="urn:microsoft.com/office/officeart/2005/8/layout/hierarchy2"/>
    <dgm:cxn modelId="{7A04D9E9-F3C6-48C4-9933-21896C9FFCD3}" type="presParOf" srcId="{4B0511C9-ABD5-4822-B2D7-8FA63D62BA46}" destId="{E77AC2C1-13D9-4C88-86BF-D4D488C05227}" srcOrd="0" destOrd="0" presId="urn:microsoft.com/office/officeart/2005/8/layout/hierarchy2"/>
    <dgm:cxn modelId="{917D02E3-A646-45D2-B1EB-A3971B2E3405}" type="presParOf" srcId="{F5D21D8C-499B-4827-963F-7F6EEE938DF5}" destId="{3FC2B73C-9C5A-40D6-ADE5-4A7380513F89}" srcOrd="3" destOrd="0" presId="urn:microsoft.com/office/officeart/2005/8/layout/hierarchy2"/>
    <dgm:cxn modelId="{31D57472-71FB-4E47-92D4-7510405FD402}" type="presParOf" srcId="{3FC2B73C-9C5A-40D6-ADE5-4A7380513F89}" destId="{C49A330E-17F7-4B10-A1DF-D43967586749}" srcOrd="0" destOrd="0" presId="urn:microsoft.com/office/officeart/2005/8/layout/hierarchy2"/>
    <dgm:cxn modelId="{5D2CF55E-7A42-47DF-B289-72AAE4169226}" type="presParOf" srcId="{3FC2B73C-9C5A-40D6-ADE5-4A7380513F89}" destId="{5369ECD7-8504-4F06-B121-0D15B734D90C}" srcOrd="1" destOrd="0" presId="urn:microsoft.com/office/officeart/2005/8/layout/hierarchy2"/>
    <dgm:cxn modelId="{ABBFB005-8775-401C-B8BF-8054E7FBAC55}" type="presParOf" srcId="{5369ECD7-8504-4F06-B121-0D15B734D90C}" destId="{FC5A4D3C-0A3F-4DB7-A006-5FE55659D987}" srcOrd="0" destOrd="0" presId="urn:microsoft.com/office/officeart/2005/8/layout/hierarchy2"/>
    <dgm:cxn modelId="{B0F75363-5DB9-453F-A33C-3C06C85B164F}" type="presParOf" srcId="{FC5A4D3C-0A3F-4DB7-A006-5FE55659D987}" destId="{30B34896-39E8-423D-8EEF-61B2841A5AFA}" srcOrd="0" destOrd="0" presId="urn:microsoft.com/office/officeart/2005/8/layout/hierarchy2"/>
    <dgm:cxn modelId="{597E3FD5-67F0-42AB-9E85-141B417F4E3C}" type="presParOf" srcId="{5369ECD7-8504-4F06-B121-0D15B734D90C}" destId="{0381738A-E22F-4842-AC60-3C8BFFBEE17C}" srcOrd="1" destOrd="0" presId="urn:microsoft.com/office/officeart/2005/8/layout/hierarchy2"/>
    <dgm:cxn modelId="{9CBF88BA-9049-466B-AF30-1708C99935F1}" type="presParOf" srcId="{0381738A-E22F-4842-AC60-3C8BFFBEE17C}" destId="{26ED4A18-4FA8-4B90-88EC-1456396BBBA7}" srcOrd="0" destOrd="0" presId="urn:microsoft.com/office/officeart/2005/8/layout/hierarchy2"/>
    <dgm:cxn modelId="{992FF109-6382-475C-A9D6-C65B336053DA}" type="presParOf" srcId="{0381738A-E22F-4842-AC60-3C8BFFBEE17C}" destId="{CB422068-5502-4809-9F1D-9F765EA7DB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48ABA-E5DF-4151-BA77-51C8A6513EB4}">
      <dsp:nvSpPr>
        <dsp:cNvPr id="0" name=""/>
        <dsp:cNvSpPr/>
      </dsp:nvSpPr>
      <dsp:spPr>
        <a:xfrm>
          <a:off x="96536" y="585524"/>
          <a:ext cx="1601051" cy="374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2">
                  <a:lumMod val="50000"/>
                </a:schemeClr>
              </a:solidFill>
              <a:latin typeface="Bannikova" panose="020B0604020202020204" charset="0"/>
              <a:ea typeface="Lato" panose="020F0502020204030203" pitchFamily="34" charset="0"/>
              <a:cs typeface="Lato" panose="020F0502020204030203" pitchFamily="34" charset="0"/>
            </a:rPr>
            <a:t>Дополнительное образование</a:t>
          </a:r>
          <a:endParaRPr lang="ru-RU" sz="1050" kern="1200" dirty="0">
            <a:solidFill>
              <a:schemeClr val="tx2">
                <a:lumMod val="50000"/>
              </a:schemeClr>
            </a:solidFill>
            <a:latin typeface="Bannikova" panose="020B060402020202020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107513" y="596501"/>
        <a:ext cx="1579097" cy="352836"/>
      </dsp:txXfrm>
    </dsp:sp>
    <dsp:sp modelId="{FC72BEE8-467B-4708-9ABE-867F7738B0EC}">
      <dsp:nvSpPr>
        <dsp:cNvPr id="0" name=""/>
        <dsp:cNvSpPr/>
      </dsp:nvSpPr>
      <dsp:spPr>
        <a:xfrm rot="17794179">
          <a:off x="1557090" y="530556"/>
          <a:ext cx="508387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508387" y="1501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Bannikova" panose="020B0604020202020204" charset="0"/>
            <a:cs typeface="Times New Roman" panose="02020603050405020304" pitchFamily="18" charset="0"/>
          </a:endParaRPr>
        </a:p>
      </dsp:txBody>
      <dsp:txXfrm>
        <a:off x="1798574" y="532860"/>
        <a:ext cx="25419" cy="25419"/>
      </dsp:txXfrm>
    </dsp:sp>
    <dsp:sp modelId="{D6EFE799-329A-4A86-A1FA-0BA02E95AB8E}">
      <dsp:nvSpPr>
        <dsp:cNvPr id="0" name=""/>
        <dsp:cNvSpPr/>
      </dsp:nvSpPr>
      <dsp:spPr>
        <a:xfrm>
          <a:off x="1924981" y="141655"/>
          <a:ext cx="678315" cy="353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50000"/>
                </a:schemeClr>
              </a:solidFill>
              <a:latin typeface="Bannikova" panose="020B0604020202020204" charset="0"/>
              <a:ea typeface="Lato" panose="020F0502020204030203" pitchFamily="34" charset="0"/>
              <a:cs typeface="Lato" panose="020F0502020204030203" pitchFamily="34" charset="0"/>
            </a:rPr>
            <a:t>2 УДОД </a:t>
          </a:r>
        </a:p>
      </dsp:txBody>
      <dsp:txXfrm>
        <a:off x="1935324" y="151998"/>
        <a:ext cx="657629" cy="332447"/>
      </dsp:txXfrm>
    </dsp:sp>
    <dsp:sp modelId="{A943A686-80F0-413C-A200-DED943A48C87}">
      <dsp:nvSpPr>
        <dsp:cNvPr id="0" name=""/>
        <dsp:cNvSpPr/>
      </dsp:nvSpPr>
      <dsp:spPr>
        <a:xfrm rot="20734412">
          <a:off x="2593884" y="228838"/>
          <a:ext cx="597008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597008" y="1501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Bannikova" panose="020B0604020202020204" charset="0"/>
            <a:cs typeface="Times New Roman" panose="02020603050405020304" pitchFamily="18" charset="0"/>
          </a:endParaRPr>
        </a:p>
      </dsp:txBody>
      <dsp:txXfrm>
        <a:off x="2877463" y="228928"/>
        <a:ext cx="29850" cy="29850"/>
      </dsp:txXfrm>
    </dsp:sp>
    <dsp:sp modelId="{1D135BEC-9BB4-46C6-B319-911696750370}">
      <dsp:nvSpPr>
        <dsp:cNvPr id="0" name=""/>
        <dsp:cNvSpPr/>
      </dsp:nvSpPr>
      <dsp:spPr>
        <a:xfrm>
          <a:off x="3181481" y="0"/>
          <a:ext cx="1319543" cy="338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50000"/>
                </a:schemeClr>
              </a:solidFill>
              <a:latin typeface="Bannikova" panose="020B0604020202020204" charset="0"/>
              <a:ea typeface="Lato" panose="020F0502020204030203" pitchFamily="34" charset="0"/>
              <a:cs typeface="Lato" panose="020F0502020204030203" pitchFamily="34" charset="0"/>
            </a:rPr>
            <a:t>ЦБЖ</a:t>
          </a:r>
          <a:endParaRPr lang="ru-RU" sz="1000" kern="1200" dirty="0">
            <a:solidFill>
              <a:schemeClr val="tx2">
                <a:lumMod val="50000"/>
              </a:schemeClr>
            </a:solidFill>
            <a:latin typeface="Bannikova" panose="020B060402020202020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191409" y="9928"/>
        <a:ext cx="1299687" cy="319113"/>
      </dsp:txXfrm>
    </dsp:sp>
    <dsp:sp modelId="{41F6F5AF-90A7-40F7-BCEE-89EDFC21CBE9}">
      <dsp:nvSpPr>
        <dsp:cNvPr id="0" name=""/>
        <dsp:cNvSpPr/>
      </dsp:nvSpPr>
      <dsp:spPr>
        <a:xfrm rot="1314864">
          <a:off x="2581121" y="417744"/>
          <a:ext cx="613775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613775" y="1501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Bannikova" panose="020B0604020202020204" charset="0"/>
            <a:cs typeface="Times New Roman" panose="02020603050405020304" pitchFamily="18" charset="0"/>
          </a:endParaRPr>
        </a:p>
      </dsp:txBody>
      <dsp:txXfrm>
        <a:off x="2872665" y="417414"/>
        <a:ext cx="30688" cy="30688"/>
      </dsp:txXfrm>
    </dsp:sp>
    <dsp:sp modelId="{D2ACD125-8E24-4622-A061-CA3F4C243C7E}">
      <dsp:nvSpPr>
        <dsp:cNvPr id="0" name=""/>
        <dsp:cNvSpPr/>
      </dsp:nvSpPr>
      <dsp:spPr>
        <a:xfrm>
          <a:off x="3172722" y="375847"/>
          <a:ext cx="1333485" cy="342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50000"/>
                </a:schemeClr>
              </a:solidFill>
              <a:latin typeface="Bannikova" panose="020B0604020202020204" charset="0"/>
              <a:ea typeface="Lato" panose="020F0502020204030203" pitchFamily="34" charset="0"/>
              <a:cs typeface="Lato" panose="020F0502020204030203" pitchFamily="34" charset="0"/>
            </a:rPr>
            <a:t>ДДТ</a:t>
          </a:r>
          <a:endParaRPr lang="ru-RU" sz="1000" kern="1200" dirty="0">
            <a:solidFill>
              <a:schemeClr val="tx2">
                <a:lumMod val="50000"/>
              </a:schemeClr>
            </a:solidFill>
            <a:latin typeface="Bannikova" panose="020B060402020202020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182765" y="385890"/>
        <a:ext cx="1313399" cy="322811"/>
      </dsp:txXfrm>
    </dsp:sp>
    <dsp:sp modelId="{4B0511C9-ABD5-4822-B2D7-8FA63D62BA46}">
      <dsp:nvSpPr>
        <dsp:cNvPr id="0" name=""/>
        <dsp:cNvSpPr/>
      </dsp:nvSpPr>
      <dsp:spPr>
        <a:xfrm rot="3843889">
          <a:off x="1551318" y="991689"/>
          <a:ext cx="519931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519931" y="1501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Bannikova" panose="020B0604020202020204" charset="0"/>
            <a:cs typeface="Times New Roman" panose="02020603050405020304" pitchFamily="18" charset="0"/>
          </a:endParaRPr>
        </a:p>
      </dsp:txBody>
      <dsp:txXfrm>
        <a:off x="1798286" y="993705"/>
        <a:ext cx="25996" cy="25996"/>
      </dsp:txXfrm>
    </dsp:sp>
    <dsp:sp modelId="{C49A330E-17F7-4B10-A1DF-D43967586749}">
      <dsp:nvSpPr>
        <dsp:cNvPr id="0" name=""/>
        <dsp:cNvSpPr/>
      </dsp:nvSpPr>
      <dsp:spPr>
        <a:xfrm>
          <a:off x="1924981" y="1052605"/>
          <a:ext cx="802994" cy="375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50000"/>
                </a:schemeClr>
              </a:solidFill>
              <a:latin typeface="Bannikova" panose="020B0604020202020204" charset="0"/>
              <a:ea typeface="Lato" panose="020F0502020204030203" pitchFamily="34" charset="0"/>
              <a:cs typeface="Lato" panose="020F0502020204030203" pitchFamily="34" charset="0"/>
            </a:rPr>
            <a:t>22 ОДОД</a:t>
          </a:r>
        </a:p>
      </dsp:txBody>
      <dsp:txXfrm>
        <a:off x="1935987" y="1063611"/>
        <a:ext cx="780982" cy="353754"/>
      </dsp:txXfrm>
    </dsp:sp>
    <dsp:sp modelId="{FC5A4D3C-0A3F-4DB7-A006-5FE55659D987}">
      <dsp:nvSpPr>
        <dsp:cNvPr id="0" name=""/>
        <dsp:cNvSpPr/>
      </dsp:nvSpPr>
      <dsp:spPr>
        <a:xfrm rot="21109322">
          <a:off x="2725230" y="1187069"/>
          <a:ext cx="539966" cy="30029"/>
        </a:xfrm>
        <a:custGeom>
          <a:avLst/>
          <a:gdLst/>
          <a:ahLst/>
          <a:cxnLst/>
          <a:rect l="0" t="0" r="0" b="0"/>
          <a:pathLst>
            <a:path>
              <a:moveTo>
                <a:pt x="0" y="15014"/>
              </a:moveTo>
              <a:lnTo>
                <a:pt x="539966" y="1501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Bannikova" panose="020B0604020202020204" charset="0"/>
            <a:cs typeface="Times New Roman" panose="02020603050405020304" pitchFamily="18" charset="0"/>
          </a:endParaRPr>
        </a:p>
      </dsp:txBody>
      <dsp:txXfrm>
        <a:off x="2981714" y="1188584"/>
        <a:ext cx="26998" cy="26998"/>
      </dsp:txXfrm>
    </dsp:sp>
    <dsp:sp modelId="{26ED4A18-4FA8-4B90-88EC-1456396BBBA7}">
      <dsp:nvSpPr>
        <dsp:cNvPr id="0" name=""/>
        <dsp:cNvSpPr/>
      </dsp:nvSpPr>
      <dsp:spPr>
        <a:xfrm>
          <a:off x="3262451" y="762950"/>
          <a:ext cx="2728554" cy="801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50000"/>
                </a:schemeClr>
              </a:solidFill>
              <a:latin typeface="Bannikova" panose="020B0604020202020204" charset="0"/>
              <a:ea typeface="Lato" panose="020F0502020204030203" pitchFamily="34" charset="0"/>
              <a:cs typeface="Lato" panose="020F0502020204030203" pitchFamily="34" charset="0"/>
            </a:rPr>
            <a:t>ОУ №№ 217, 237, 247, 270, 271, 276, 285, 289, 290, 291, 293, 369, 380, 391, 394, 395, 509, 546, 547, 549, 568, 590</a:t>
          </a:r>
          <a:endParaRPr lang="ru-RU" sz="1000" kern="1200" dirty="0">
            <a:solidFill>
              <a:schemeClr val="tx2">
                <a:lumMod val="50000"/>
              </a:schemeClr>
            </a:solidFill>
            <a:latin typeface="Bannikova" panose="020B060402020202020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285925" y="786424"/>
        <a:ext cx="2681606" cy="7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5CAE-25FF-463E-A2BD-DB3A3EF8782A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43742-8ED8-42FD-A883-FF1649B7A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6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97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43742-8ED8-42FD-A883-FF1649B7AC2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8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4975-B880-4516-91A2-610E589ED1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629-52B7-4D59-AAA8-F434D60B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4975-B880-4516-91A2-610E589ED1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629-52B7-4D59-AAA8-F434D60B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9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4975-B880-4516-91A2-610E589ED1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629-52B7-4D59-AAA8-F434D60B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4975-B880-4516-91A2-610E589ED1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629-52B7-4D59-AAA8-F434D60B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4975-B880-4516-91A2-610E589ED1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629-52B7-4D59-AAA8-F434D60B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1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4975-B880-4516-91A2-610E589ED1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629-52B7-4D59-AAA8-F434D60B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7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4975-B880-4516-91A2-610E589ED1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629-52B7-4D59-AAA8-F434D60B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4975-B880-4516-91A2-610E589ED1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629-52B7-4D59-AAA8-F434D60B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9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4975-B880-4516-91A2-610E589ED1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629-52B7-4D59-AAA8-F434D60B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4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4975-B880-4516-91A2-610E589ED1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629-52B7-4D59-AAA8-F434D60B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94975-B880-4516-91A2-610E589ED1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629-52B7-4D59-AAA8-F434D60B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94975-B880-4516-91A2-610E589ED1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5E629-52B7-4D59-AAA8-F434D60B9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9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oleObject" Target="../embeddings/oleObject1.bin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microsoft.com/office/2007/relationships/diagramDrawing" Target="../diagrams/drawing1.xml"/><Relationship Id="rId5" Type="http://schemas.openxmlformats.org/officeDocument/2006/relationships/image" Target="../media/image2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4.emf"/><Relationship Id="rId9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Равнобедренный треугольник 51"/>
          <p:cNvSpPr/>
          <p:nvPr/>
        </p:nvSpPr>
        <p:spPr>
          <a:xfrm>
            <a:off x="9177746" y="1551452"/>
            <a:ext cx="2025803" cy="1847887"/>
          </a:xfrm>
          <a:prstGeom prst="triangle">
            <a:avLst/>
          </a:prstGeom>
          <a:solidFill>
            <a:srgbClr val="2E75B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1065154" y="5221923"/>
            <a:ext cx="1913047" cy="1636077"/>
          </a:xfrm>
          <a:prstGeom prst="triangle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 rot="10800000">
            <a:off x="-6058" y="5216170"/>
            <a:ext cx="2040569" cy="180407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Равнобедренный треугольник 72"/>
          <p:cNvSpPr/>
          <p:nvPr/>
        </p:nvSpPr>
        <p:spPr>
          <a:xfrm>
            <a:off x="10156491" y="34954"/>
            <a:ext cx="2040569" cy="161869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ый треугольник 56"/>
          <p:cNvSpPr/>
          <p:nvPr/>
        </p:nvSpPr>
        <p:spPr>
          <a:xfrm flipH="1" flipV="1">
            <a:off x="11161745" y="3369326"/>
            <a:ext cx="1024128" cy="185585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ый треугольник 57"/>
          <p:cNvSpPr/>
          <p:nvPr/>
        </p:nvSpPr>
        <p:spPr>
          <a:xfrm flipH="1">
            <a:off x="11150949" y="1601568"/>
            <a:ext cx="1034967" cy="1777792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9191264" y="5176366"/>
            <a:ext cx="2040569" cy="169538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10172910" y="3431115"/>
            <a:ext cx="2040569" cy="1819038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8150525" y="3392979"/>
            <a:ext cx="2040569" cy="1855850"/>
          </a:xfrm>
          <a:prstGeom prst="triangle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10800000">
            <a:off x="10198152" y="5270216"/>
            <a:ext cx="2040569" cy="165925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>
            <a:off x="10188007" y="1614439"/>
            <a:ext cx="2040569" cy="180407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112186" y="17112"/>
            <a:ext cx="1913047" cy="1636077"/>
          </a:xfrm>
          <a:prstGeom prst="triangle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10800000">
            <a:off x="8112835" y="1603947"/>
            <a:ext cx="2040569" cy="1804072"/>
          </a:xfrm>
          <a:prstGeom prst="triangle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0" t="21531" r="38002" b="25784"/>
          <a:stretch/>
        </p:blipFill>
        <p:spPr>
          <a:xfrm>
            <a:off x="12192" y="1686296"/>
            <a:ext cx="4108704" cy="3532831"/>
          </a:xfrm>
          <a:prstGeom prst="rect">
            <a:avLst/>
          </a:prstGeom>
        </p:spPr>
      </p:pic>
      <p:sp>
        <p:nvSpPr>
          <p:cNvPr id="47" name="Равнобедренный треугольник 46"/>
          <p:cNvSpPr/>
          <p:nvPr/>
        </p:nvSpPr>
        <p:spPr>
          <a:xfrm>
            <a:off x="2047892" y="3422495"/>
            <a:ext cx="2040569" cy="185585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9176" y="1601705"/>
            <a:ext cx="7106171" cy="1780255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Педагогическая конференция</a:t>
            </a:r>
          </a:p>
        </p:txBody>
      </p:sp>
      <p:sp>
        <p:nvSpPr>
          <p:cNvPr id="65" name="Равнобедренный треугольник 64"/>
          <p:cNvSpPr/>
          <p:nvPr/>
        </p:nvSpPr>
        <p:spPr>
          <a:xfrm rot="10800000">
            <a:off x="2047892" y="1608578"/>
            <a:ext cx="2040569" cy="180407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дзаголовок 2"/>
          <p:cNvSpPr txBox="1">
            <a:spLocks/>
          </p:cNvSpPr>
          <p:nvPr/>
        </p:nvSpPr>
        <p:spPr>
          <a:xfrm>
            <a:off x="3116172" y="3438872"/>
            <a:ext cx="6075091" cy="17802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6138">
              <a:lnSpc>
                <a:spcPct val="11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«</a:t>
            </a:r>
            <a:r>
              <a:rPr lang="ru-RU" sz="4000" dirty="0">
                <a:solidFill>
                  <a:schemeClr val="bg1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Петербургская школа: </a:t>
            </a:r>
            <a:endParaRPr lang="ru-RU" sz="4000" dirty="0" smtClean="0">
              <a:solidFill>
                <a:schemeClr val="bg1"/>
              </a:solidFill>
              <a:latin typeface="Lobster" panose="02000506000000020003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defTabSz="846138">
              <a:lnSpc>
                <a:spcPct val="110000"/>
              </a:lnSpc>
              <a:spcBef>
                <a:spcPts val="0"/>
              </a:spcBef>
            </a:pPr>
            <a:r>
              <a:rPr lang="ru-RU" sz="4000" dirty="0" smtClean="0">
                <a:solidFill>
                  <a:schemeClr val="bg1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учим(</a:t>
            </a:r>
            <a:r>
              <a:rPr lang="ru-RU" sz="4000" dirty="0" err="1" smtClean="0">
                <a:solidFill>
                  <a:schemeClr val="bg1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ся</a:t>
            </a:r>
            <a:r>
              <a:rPr lang="ru-RU" sz="4000" dirty="0">
                <a:solidFill>
                  <a:schemeClr val="bg1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) вместе</a:t>
            </a:r>
            <a:r>
              <a:rPr lang="ru-RU" sz="3400" dirty="0">
                <a:solidFill>
                  <a:schemeClr val="bg1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918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Равнобедренный треугольник 53"/>
          <p:cNvSpPr/>
          <p:nvPr/>
        </p:nvSpPr>
        <p:spPr>
          <a:xfrm rot="10800000">
            <a:off x="9181036" y="3413601"/>
            <a:ext cx="2040569" cy="180407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431" y="5250292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1026135" y="1616917"/>
            <a:ext cx="3096196" cy="538816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658368" y="3400235"/>
            <a:ext cx="1285036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257462" y="1205969"/>
            <a:ext cx="3535108" cy="618256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-1011936" y="-154140"/>
            <a:ext cx="4105998" cy="714547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51111" y="-109990"/>
            <a:ext cx="1983347" cy="352264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9142525" y="1610043"/>
            <a:ext cx="3096196" cy="538816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9697005" y="4176110"/>
            <a:ext cx="3096196" cy="538816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" name="Прямоугольный треугольник 60"/>
          <p:cNvSpPr/>
          <p:nvPr/>
        </p:nvSpPr>
        <p:spPr>
          <a:xfrm flipH="1">
            <a:off x="11203548" y="5151684"/>
            <a:ext cx="1034967" cy="1706316"/>
          </a:xfrm>
          <a:prstGeom prst="rtTriangle">
            <a:avLst/>
          </a:prstGeom>
          <a:solidFill>
            <a:srgbClr val="2E75B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181036" y="3395402"/>
            <a:ext cx="2490787" cy="439247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000903" y="-532383"/>
            <a:ext cx="4757412" cy="832025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54" idx="4"/>
          </p:cNvCxnSpPr>
          <p:nvPr/>
        </p:nvCxnSpPr>
        <p:spPr>
          <a:xfrm flipH="1">
            <a:off x="9181036" y="-517009"/>
            <a:ext cx="2198573" cy="393061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096" y="1596296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58" idx="0"/>
          </p:cNvCxnSpPr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-2015846" y="-151845"/>
            <a:ext cx="3096196" cy="538816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10812919" y="-732223"/>
            <a:ext cx="4757412" cy="832025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emb_k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26" y="167144"/>
            <a:ext cx="1186737" cy="11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IMC_Logo2016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15" y="210356"/>
            <a:ext cx="1091490" cy="108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final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09" y="32715"/>
            <a:ext cx="1276837" cy="130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-1280160" y="2932876"/>
            <a:ext cx="3535108" cy="618256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338202" y="137786"/>
            <a:ext cx="11398685" cy="16177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Результаты участия во Всероссийской олимпиаде   школьников   в 2019-2020 учебном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82910" y="1956326"/>
            <a:ext cx="357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Рейтинг </a:t>
            </a:r>
            <a:r>
              <a:rPr lang="ru-RU" sz="20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ОУ по итогам </a:t>
            </a:r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/>
            </a:r>
            <a:b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районного </a:t>
            </a:r>
            <a:r>
              <a:rPr lang="ru-RU" sz="20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этапа </a:t>
            </a:r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ВОШ</a:t>
            </a:r>
            <a:b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за 2019-2020 учебный год</a:t>
            </a:r>
            <a:endParaRPr lang="ru-RU" sz="20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t="18132" r="54170" b="31710"/>
          <a:stretch/>
        </p:blipFill>
        <p:spPr bwMode="auto">
          <a:xfrm>
            <a:off x="4520488" y="2982297"/>
            <a:ext cx="3208070" cy="351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1" t="18132" r="19918" b="15915"/>
          <a:stretch/>
        </p:blipFill>
        <p:spPr bwMode="auto">
          <a:xfrm>
            <a:off x="8114777" y="2044009"/>
            <a:ext cx="3672212" cy="439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513" y="4801163"/>
            <a:ext cx="3577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Количество участий  </a:t>
            </a:r>
            <a:b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 районном этапе Всероссийской олимпиады школьников</a:t>
            </a:r>
            <a:b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 2019-2020 учебном году</a:t>
            </a:r>
            <a:endParaRPr lang="ru-RU" sz="20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399425" y="2050560"/>
            <a:ext cx="3858017" cy="2690829"/>
          </a:xfrm>
          <a:prstGeom prst="irregularSeal1">
            <a:avLst/>
          </a:prstGeom>
          <a:solidFill>
            <a:srgbClr val="ACCC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annikova" panose="020B0604020202020204" charset="0"/>
              </a:rPr>
              <a:t>3290</a:t>
            </a:r>
          </a:p>
        </p:txBody>
      </p:sp>
    </p:spTree>
    <p:extLst>
      <p:ext uri="{BB962C8B-B14F-4D97-AF65-F5344CB8AC3E}">
        <p14:creationId xmlns:p14="http://schemas.microsoft.com/office/powerpoint/2010/main" val="12720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1440492" y="50104"/>
            <a:ext cx="10359025" cy="18663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Результаты участия во Всероссийской олимпиаде   школьников   в 2019-2020 учебном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5075" y="2079872"/>
            <a:ext cx="585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Динамика результативности участия </a:t>
            </a:r>
            <a:b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 региональном этапе ВОШ</a:t>
            </a:r>
            <a:endParaRPr lang="ru-RU" sz="20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87754" y="2097461"/>
            <a:ext cx="544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Динамика результативности участия </a:t>
            </a:r>
            <a:b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 заключительном этапе ВОШ</a:t>
            </a:r>
            <a:endParaRPr lang="ru-RU" sz="20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538978"/>
              </p:ext>
            </p:extLst>
          </p:nvPr>
        </p:nvGraphicFramePr>
        <p:xfrm>
          <a:off x="869315" y="2893512"/>
          <a:ext cx="3852997" cy="300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7201326" y="5838532"/>
            <a:ext cx="4598192" cy="697834"/>
            <a:chOff x="5664514" y="5687091"/>
            <a:chExt cx="6135004" cy="697834"/>
          </a:xfrm>
        </p:grpSpPr>
        <p:pic>
          <p:nvPicPr>
            <p:cNvPr id="17" name="Рисунок 16"/>
            <p:cNvPicPr/>
            <p:nvPr/>
          </p:nvPicPr>
          <p:blipFill rotWithShape="1">
            <a:blip r:embed="rId4"/>
            <a:srcRect l="79864" t="55184" r="16881" b="39131"/>
            <a:stretch/>
          </p:blipFill>
          <p:spPr bwMode="auto">
            <a:xfrm>
              <a:off x="5664514" y="5687091"/>
              <a:ext cx="580390" cy="697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244904" y="5743621"/>
              <a:ext cx="5554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Bannikova" panose="020F0502050305090303" pitchFamily="34" charset="-52"/>
                  <a:ea typeface="Lato Heavy" panose="020F0502020204030203" pitchFamily="34" charset="0"/>
                  <a:cs typeface="Lato Heavy" panose="020F0502020204030203" pitchFamily="34" charset="0"/>
                </a:rPr>
                <a:t>Количество участников</a:t>
              </a:r>
            </a:p>
            <a:p>
              <a:r>
                <a:rPr lang="ru-RU" sz="1600" b="1" dirty="0" smtClean="0">
                  <a:latin typeface="Bannikova" panose="020F0502050305090303" pitchFamily="34" charset="-52"/>
                  <a:ea typeface="Lato Heavy" panose="020F0502020204030203" pitchFamily="34" charset="0"/>
                  <a:cs typeface="Lato Heavy" panose="020F0502020204030203" pitchFamily="34" charset="0"/>
                </a:rPr>
                <a:t>Количество </a:t>
              </a:r>
              <a:r>
                <a:rPr lang="ru-RU" sz="1600" b="1" dirty="0">
                  <a:latin typeface="Bannikova" panose="020F0502050305090303" pitchFamily="34" charset="-52"/>
                  <a:ea typeface="Lato Heavy" panose="020F0502020204030203" pitchFamily="34" charset="0"/>
                  <a:cs typeface="Lato Heavy" panose="020F0502020204030203" pitchFamily="34" charset="0"/>
                </a:rPr>
                <a:t>призёров и </a:t>
              </a:r>
              <a:r>
                <a:rPr lang="ru-RU" sz="1600" b="1" dirty="0" smtClean="0">
                  <a:latin typeface="Bannikova" panose="020F0502050305090303" pitchFamily="34" charset="-52"/>
                  <a:ea typeface="Lato Heavy" panose="020F0502020204030203" pitchFamily="34" charset="0"/>
                  <a:cs typeface="Lato Heavy" panose="020F0502020204030203" pitchFamily="34" charset="0"/>
                </a:rPr>
                <a:t>победителей</a:t>
              </a:r>
              <a:endParaRPr lang="ru-RU" sz="1600" b="1" dirty="0"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26846" y="6104766"/>
            <a:ext cx="4333668" cy="368970"/>
            <a:chOff x="1152731" y="5980400"/>
            <a:chExt cx="4333668" cy="368970"/>
          </a:xfrm>
        </p:grpSpPr>
        <p:sp>
          <p:nvSpPr>
            <p:cNvPr id="7" name="TextBox 6"/>
            <p:cNvSpPr txBox="1"/>
            <p:nvPr/>
          </p:nvSpPr>
          <p:spPr>
            <a:xfrm>
              <a:off x="1608184" y="5995608"/>
              <a:ext cx="3878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Bannikova" panose="020F0502050305090303" pitchFamily="34" charset="-52"/>
                  <a:ea typeface="Lato Heavy" panose="020F0502020204030203" pitchFamily="34" charset="0"/>
                  <a:cs typeface="Lato Heavy" panose="020F0502020204030203" pitchFamily="34" charset="0"/>
                </a:rPr>
                <a:t>Количество призёров </a:t>
              </a:r>
              <a:r>
                <a:rPr lang="ru-RU" sz="1600" b="1" dirty="0" smtClean="0">
                  <a:latin typeface="Bannikova" panose="020F0502050305090303" pitchFamily="34" charset="-52"/>
                  <a:ea typeface="Lato Heavy" panose="020F0502020204030203" pitchFamily="34" charset="0"/>
                  <a:cs typeface="Lato Heavy" panose="020F0502020204030203" pitchFamily="34" charset="0"/>
                </a:rPr>
                <a:t>и победителей</a:t>
              </a:r>
              <a:endParaRPr lang="ru-RU" sz="1600" b="1" dirty="0"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pic>
          <p:nvPicPr>
            <p:cNvPr id="23" name="Рисунок 22"/>
            <p:cNvPicPr/>
            <p:nvPr/>
          </p:nvPicPr>
          <p:blipFill rotWithShape="1">
            <a:blip r:embed="rId4"/>
            <a:srcRect l="80265" t="57580" r="16881" b="39131"/>
            <a:stretch/>
          </p:blipFill>
          <p:spPr bwMode="auto">
            <a:xfrm>
              <a:off x="1152731" y="5980400"/>
              <a:ext cx="455453" cy="3689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348081"/>
              </p:ext>
            </p:extLst>
          </p:nvPr>
        </p:nvGraphicFramePr>
        <p:xfrm>
          <a:off x="7201326" y="2968668"/>
          <a:ext cx="3723322" cy="286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6" name="Picture 2" descr="https://aleksandrov.city/files/data/48/87/9d07db5d09d39a3ce0edd3052dd3fdab_48_165463785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8" r="13583"/>
          <a:stretch/>
        </p:blipFill>
        <p:spPr bwMode="auto">
          <a:xfrm>
            <a:off x="50440" y="359066"/>
            <a:ext cx="1352811" cy="124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526093" y="0"/>
            <a:ext cx="11110586" cy="21259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Результаты </a:t>
            </a:r>
            <a: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региональной диагностической работы </a:t>
            </a:r>
            <a:b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по </a:t>
            </a: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выявлению уровня функциональной грамотности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6659" y="1972567"/>
            <a:ext cx="50779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Результаты пятиклассников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3968"/>
              </p:ext>
            </p:extLst>
          </p:nvPr>
        </p:nvGraphicFramePr>
        <p:xfrm>
          <a:off x="212576" y="2588178"/>
          <a:ext cx="10046240" cy="1359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3490"/>
                <a:gridCol w="1189972"/>
                <a:gridCol w="1415441"/>
                <a:gridCol w="1766170"/>
                <a:gridCol w="1615858"/>
                <a:gridCol w="1365337"/>
                <a:gridCol w="1189972"/>
              </a:tblGrid>
              <a:tr h="555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 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Количество участников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Читательская грамотность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Bannikova" panose="020B0604020202020204" charset="0"/>
                        </a:rPr>
                        <a:t>Естественнонауч-ная</a:t>
                      </a:r>
                      <a:r>
                        <a:rPr lang="ru-RU" sz="1400" dirty="0" smtClean="0">
                          <a:effectLst/>
                          <a:latin typeface="Bannikova" panose="020B060402020202020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грамотность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Математическая грамотность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Финансовая грамотность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Общий %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nnikova" panose="020B0604020202020204" charset="0"/>
                        </a:rPr>
                        <a:t>Красносельский район</a:t>
                      </a:r>
                      <a:endParaRPr lang="ru-RU" sz="11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annikova" panose="020B0604020202020204" charset="0"/>
                        </a:rPr>
                        <a:t>871</a:t>
                      </a:r>
                      <a:endParaRPr lang="ru-RU" sz="18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annikova" panose="020B0604020202020204" charset="0"/>
                        </a:rPr>
                        <a:t>70,3</a:t>
                      </a:r>
                      <a:endParaRPr lang="ru-RU" sz="18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Bannikova" panose="020B0604020202020204" charset="0"/>
                        </a:rPr>
                        <a:t>47,2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annikova" panose="020B0604020202020204" charset="0"/>
                        </a:rPr>
                        <a:t>32,4</a:t>
                      </a:r>
                      <a:endParaRPr lang="ru-RU" sz="18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annikova" panose="020B0604020202020204" charset="0"/>
                        </a:rPr>
                        <a:t>36,4</a:t>
                      </a:r>
                      <a:endParaRPr lang="ru-RU" sz="18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annikova" panose="020B0604020202020204" charset="0"/>
                        </a:rPr>
                        <a:t>49,9</a:t>
                      </a:r>
                      <a:endParaRPr lang="ru-RU" sz="18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2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nnikova" panose="020B0604020202020204" charset="0"/>
                        </a:rPr>
                        <a:t>Санкт-Петербург</a:t>
                      </a:r>
                      <a:endParaRPr lang="ru-RU" sz="11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annikova" panose="020B0604020202020204" charset="0"/>
                        </a:rPr>
                        <a:t>13 154</a:t>
                      </a:r>
                      <a:endParaRPr lang="ru-RU" sz="18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annikova" panose="020B0604020202020204" charset="0"/>
                        </a:rPr>
                        <a:t>71,2</a:t>
                      </a:r>
                      <a:endParaRPr lang="ru-RU" sz="18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annikova" panose="020B0604020202020204" charset="0"/>
                        </a:rPr>
                        <a:t>46,3</a:t>
                      </a:r>
                      <a:endParaRPr lang="ru-RU" sz="18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Bannikova" panose="020B0604020202020204" charset="0"/>
                        </a:rPr>
                        <a:t>34,5</a:t>
                      </a:r>
                      <a:endParaRPr lang="ru-RU" sz="18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annikova" panose="020B0604020202020204" charset="0"/>
                        </a:rPr>
                        <a:t>38,8</a:t>
                      </a:r>
                      <a:endParaRPr lang="ru-RU" sz="18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annikova" panose="020B0604020202020204" charset="0"/>
                        </a:rPr>
                        <a:t>50,8</a:t>
                      </a:r>
                      <a:endParaRPr lang="ru-RU" sz="18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17869"/>
              </p:ext>
            </p:extLst>
          </p:nvPr>
        </p:nvGraphicFramePr>
        <p:xfrm>
          <a:off x="200415" y="5025247"/>
          <a:ext cx="10095980" cy="1282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5651"/>
                <a:gridCol w="1202498"/>
                <a:gridCol w="1381190"/>
                <a:gridCol w="1758508"/>
                <a:gridCol w="1657300"/>
                <a:gridCol w="1328370"/>
                <a:gridCol w="1252463"/>
              </a:tblGrid>
              <a:tr h="511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Количество участников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Читательская грамотность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Естественнонауч-ная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грамотность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Математическая грамотность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Финансовая грамотность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Общий %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Красносельский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728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80,0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48,5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dk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37,1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dk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20,6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dk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51,8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Санкт-Петербург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12 480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78,7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46,7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37,0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Bannikova" panose="020B0604020202020204" charset="0"/>
                          <a:ea typeface="+mn-ea"/>
                          <a:cs typeface="+mn-cs"/>
                        </a:rPr>
                        <a:t>50,8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6659" y="4339528"/>
            <a:ext cx="50779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Результаты семиклассников</a:t>
            </a:r>
            <a:endParaRPr lang="ru-RU" sz="26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94470" y="2461663"/>
            <a:ext cx="105103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Bannikova" panose="020B0604020202020204" charset="0"/>
              </a:rPr>
              <a:t>№ 200 № 369 № 395 № 399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Bannikova" panose="020B0604020202020204" charset="0"/>
              </a:rPr>
              <a:t>№</a:t>
            </a:r>
            <a:r>
              <a:rPr lang="ru-RU" sz="1600" b="1" i="1" dirty="0" smtClean="0">
                <a:solidFill>
                  <a:srgbClr val="C00000"/>
                </a:solidFill>
                <a:latin typeface="Bannikova" panose="020B0604020202020204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latin typeface="Bannikova" panose="020B0604020202020204" charset="0"/>
              </a:rPr>
              <a:t>548</a:t>
            </a:r>
            <a:endParaRPr lang="ru-RU" sz="1600" b="1" dirty="0">
              <a:solidFill>
                <a:srgbClr val="C00000"/>
              </a:solidFill>
              <a:latin typeface="Bannikova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2983" y="1828933"/>
            <a:ext cx="22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Высокие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результаты</a:t>
            </a:r>
            <a:endParaRPr lang="ru-RU" b="1" dirty="0">
              <a:solidFill>
                <a:srgbClr val="C00000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24182" y="4831260"/>
            <a:ext cx="10510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Bannikova" panose="020B0604020202020204" charset="0"/>
              </a:rPr>
              <a:t>№ 200 № 369 № 382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Bannikova" panose="020B0604020202020204" charset="0"/>
              </a:rPr>
              <a:t>№ 391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Bannikova" panose="020B0604020202020204" charset="0"/>
              </a:rPr>
              <a:t>№</a:t>
            </a:r>
            <a:r>
              <a:rPr lang="ru-RU" sz="1600" b="1" i="1" dirty="0" smtClean="0">
                <a:solidFill>
                  <a:srgbClr val="C00000"/>
                </a:solidFill>
                <a:latin typeface="Bannikova" panose="020B0604020202020204" charset="0"/>
              </a:rPr>
              <a:t> 505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Bannikova" panose="020B0604020202020204" charset="0"/>
              </a:rPr>
              <a:t>№ 509</a:t>
            </a:r>
          </a:p>
          <a:p>
            <a:r>
              <a:rPr lang="ru-RU" sz="1600" b="1" i="1" dirty="0" smtClean="0">
                <a:solidFill>
                  <a:srgbClr val="C00000"/>
                </a:solidFill>
                <a:latin typeface="Bannikova" panose="020B0604020202020204" charset="0"/>
              </a:rPr>
              <a:t>№ 547</a:t>
            </a:r>
            <a:endParaRPr lang="ru-RU" sz="1600" b="1" dirty="0">
              <a:solidFill>
                <a:srgbClr val="C00000"/>
              </a:solidFill>
              <a:latin typeface="Bannikova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33478" y="4223582"/>
            <a:ext cx="22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Высокие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результаты</a:t>
            </a:r>
            <a:endParaRPr lang="ru-RU" b="1" dirty="0">
              <a:solidFill>
                <a:srgbClr val="C00000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137786" y="0"/>
            <a:ext cx="11937304" cy="13400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Рейтинг </a:t>
            </a: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образовательных </a:t>
            </a:r>
            <a: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организаций Санкт-Петербурга  </a:t>
            </a:r>
            <a:endParaRPr lang="ru-RU" sz="3600" dirty="0">
              <a:solidFill>
                <a:srgbClr val="C00000"/>
              </a:solidFill>
              <a:latin typeface="Lobster" panose="02000506000000020003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5828" y="1340069"/>
            <a:ext cx="351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1. Результаты </a:t>
            </a:r>
            <a:r>
              <a:rPr lang="ru-RU" sz="20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массового образования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9555"/>
              </p:ext>
            </p:extLst>
          </p:nvPr>
        </p:nvGraphicFramePr>
        <p:xfrm>
          <a:off x="744506" y="2063303"/>
          <a:ext cx="2802514" cy="1241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847"/>
                <a:gridCol w="924745"/>
                <a:gridCol w="1291922"/>
              </a:tblGrid>
              <a:tr h="496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№ п/п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№ ОУ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Место </a:t>
                      </a:r>
                      <a:r>
                        <a:rPr lang="ru-RU" sz="1400" dirty="0" smtClean="0">
                          <a:effectLst/>
                          <a:latin typeface="Bannikova" panose="020B0604020202020204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Bannikova" panose="020B0604020202020204" charset="0"/>
                        </a:rPr>
                      </a:br>
                      <a:r>
                        <a:rPr lang="ru-RU" sz="1400" dirty="0" smtClean="0">
                          <a:effectLst/>
                          <a:latin typeface="Bannikova" panose="020B0604020202020204" charset="0"/>
                        </a:rPr>
                        <a:t>в </a:t>
                      </a: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рейтинге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1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369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5–8 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2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annikova" panose="020B0604020202020204" charset="0"/>
                        </a:rPr>
                        <a:t>548</a:t>
                      </a:r>
                      <a:endParaRPr lang="ru-RU" sz="12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13–15 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3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annikova" panose="020B0604020202020204" charset="0"/>
                        </a:rPr>
                        <a:t>395</a:t>
                      </a:r>
                      <a:endParaRPr lang="ru-RU" sz="12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73–103 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98296" y="4172574"/>
            <a:ext cx="4151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5. Управление </a:t>
            </a:r>
            <a:r>
              <a:rPr lang="ru-RU" sz="20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образовательной организацией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6263" y="1199333"/>
            <a:ext cx="377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4. Кадровое </a:t>
            </a:r>
            <a:r>
              <a:rPr lang="ru-RU" sz="20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обеспечение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0916" y="2336141"/>
            <a:ext cx="2726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3. Условия </a:t>
            </a:r>
            <a:r>
              <a:rPr lang="ru-RU" sz="20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ведения образовательной </a:t>
            </a:r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деятельности</a:t>
            </a:r>
            <a:endParaRPr lang="ru-RU" sz="20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061" y="3903340"/>
            <a:ext cx="3984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2. Высокие </a:t>
            </a:r>
            <a:r>
              <a:rPr lang="ru-RU" sz="20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образовательные результаты и </a:t>
            </a:r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достижения</a:t>
            </a:r>
            <a:endParaRPr lang="ru-RU" sz="20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23968"/>
              </p:ext>
            </p:extLst>
          </p:nvPr>
        </p:nvGraphicFramePr>
        <p:xfrm>
          <a:off x="717298" y="4677799"/>
          <a:ext cx="2856931" cy="1954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564"/>
                <a:gridCol w="1002082"/>
                <a:gridCol w="13402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№ п/п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№ ОУ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Место в рейтинге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1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369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annikova" panose="020B0604020202020204" charset="0"/>
                        </a:rPr>
                        <a:t>2 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2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annikova" panose="020B0604020202020204" charset="0"/>
                        </a:rPr>
                        <a:t>271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annikova" panose="020B0604020202020204" charset="0"/>
                        </a:rPr>
                        <a:t>18-20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3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annikova" panose="020B0604020202020204" charset="0"/>
                        </a:rPr>
                        <a:t>548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annikova" panose="020B0604020202020204" charset="0"/>
                        </a:rPr>
                        <a:t>21-22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4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annikova" panose="020B0604020202020204" charset="0"/>
                        </a:rPr>
                        <a:t>395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annikova" panose="020B0604020202020204" charset="0"/>
                        </a:rPr>
                        <a:t>56-62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5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annikova" panose="020B0604020202020204" charset="0"/>
                        </a:rPr>
                        <a:t>399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annikova" panose="020B0604020202020204" charset="0"/>
                        </a:rPr>
                        <a:t>83-105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annikova" panose="020B060402020202020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annikova" panose="020B0604020202020204" charset="0"/>
                          <a:ea typeface="Calibri"/>
                          <a:cs typeface="Times New Roman"/>
                        </a:rPr>
                        <a:t>293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Bannikova" panose="020B0604020202020204" charset="0"/>
                          <a:ea typeface="Calibri"/>
                          <a:cs typeface="Times New Roman"/>
                        </a:rPr>
                        <a:t>83-105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126232"/>
              </p:ext>
            </p:extLst>
          </p:nvPr>
        </p:nvGraphicFramePr>
        <p:xfrm>
          <a:off x="4385881" y="3507088"/>
          <a:ext cx="2856931" cy="2144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270"/>
                <a:gridCol w="1054954"/>
                <a:gridCol w="130270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№ п/п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№ ОУ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Место </a:t>
                      </a:r>
                      <a:r>
                        <a:rPr lang="ru-RU" sz="1400" dirty="0" smtClean="0">
                          <a:effectLst/>
                          <a:latin typeface="Bannikova" panose="020B0604020202020204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Bannikova" panose="020B0604020202020204" charset="0"/>
                        </a:rPr>
                      </a:br>
                      <a:r>
                        <a:rPr lang="ru-RU" sz="1400" dirty="0" smtClean="0">
                          <a:effectLst/>
                          <a:latin typeface="Bannikova" panose="020B0604020202020204" charset="0"/>
                        </a:rPr>
                        <a:t>в </a:t>
                      </a: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рейтинге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1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385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1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2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509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11–15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3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271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19–28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4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590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44–61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5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547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62–83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6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annikova" panose="020B0604020202020204" charset="0"/>
                        </a:rPr>
                        <a:t>291</a:t>
                      </a:r>
                      <a:endParaRPr lang="ru-RU" sz="12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105–138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7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annikova" panose="020B0604020202020204" charset="0"/>
                        </a:rPr>
                        <a:t>270</a:t>
                      </a:r>
                      <a:endParaRPr lang="ru-RU" sz="12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105–138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665211"/>
              </p:ext>
            </p:extLst>
          </p:nvPr>
        </p:nvGraphicFramePr>
        <p:xfrm>
          <a:off x="8313970" y="1624693"/>
          <a:ext cx="3197449" cy="2381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666"/>
                <a:gridCol w="1152394"/>
                <a:gridCol w="139038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№ п/п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№ ОУ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Место </a:t>
                      </a:r>
                      <a:r>
                        <a:rPr lang="ru-RU" sz="1400" dirty="0" smtClean="0">
                          <a:effectLst/>
                          <a:latin typeface="Bannikova" panose="020B0604020202020204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Bannikova" panose="020B0604020202020204" charset="0"/>
                        </a:rPr>
                      </a:br>
                      <a:r>
                        <a:rPr lang="ru-RU" sz="1400" dirty="0" smtClean="0">
                          <a:effectLst/>
                          <a:latin typeface="Bannikova" panose="020B0604020202020204" charset="0"/>
                        </a:rPr>
                        <a:t>в </a:t>
                      </a: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рейтинге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1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271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annikova" panose="020B0604020202020204" charset="0"/>
                        </a:rPr>
                        <a:t>10–11</a:t>
                      </a:r>
                      <a:endParaRPr lang="ru-RU" sz="12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2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369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16–21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3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395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46–61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4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annikova" panose="020B0604020202020204" charset="0"/>
                        </a:rPr>
                        <a:t>548</a:t>
                      </a:r>
                      <a:endParaRPr lang="ru-RU" sz="12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62–82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5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annikova" panose="020B0604020202020204" charset="0"/>
                        </a:rPr>
                        <a:t>291</a:t>
                      </a:r>
                      <a:endParaRPr lang="ru-RU" sz="12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83–111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6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annikova" panose="020B0604020202020204" charset="0"/>
                        </a:rPr>
                        <a:t>293</a:t>
                      </a:r>
                      <a:endParaRPr lang="ru-RU" sz="12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83–111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7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annikova" panose="020B0604020202020204" charset="0"/>
                        </a:rPr>
                        <a:t>399</a:t>
                      </a:r>
                      <a:endParaRPr lang="ru-RU" sz="12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83–111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8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505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83–111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11805"/>
              </p:ext>
            </p:extLst>
          </p:nvPr>
        </p:nvGraphicFramePr>
        <p:xfrm>
          <a:off x="8307525" y="4892986"/>
          <a:ext cx="3191368" cy="1906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454"/>
                <a:gridCol w="1111051"/>
                <a:gridCol w="1377863"/>
              </a:tblGrid>
              <a:tr h="16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№ п/п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№ ОУ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nnikova" panose="020B0604020202020204" charset="0"/>
                        </a:rPr>
                        <a:t>Место в рейтинге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1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369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13–14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2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271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15–21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3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annikova" panose="020B0604020202020204" charset="0"/>
                        </a:rPr>
                        <a:t>548</a:t>
                      </a:r>
                      <a:endParaRPr lang="ru-RU" sz="12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22–27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4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annikova" panose="020B0604020202020204" charset="0"/>
                        </a:rPr>
                        <a:t>549</a:t>
                      </a:r>
                      <a:endParaRPr lang="ru-RU" sz="12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76–97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5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annikova" panose="020B0604020202020204" charset="0"/>
                        </a:rPr>
                        <a:t>293</a:t>
                      </a:r>
                      <a:endParaRPr lang="ru-RU" sz="12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98–127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Bannikova" panose="020B0604020202020204" charset="0"/>
                        </a:rPr>
                        <a:t>6</a:t>
                      </a:r>
                      <a:endParaRPr lang="ru-RU" sz="12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Bannikova" panose="020B0604020202020204" charset="0"/>
                        </a:rPr>
                        <a:t>242</a:t>
                      </a:r>
                      <a:endParaRPr lang="ru-RU" sz="1200" b="1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Bannikova" panose="020B0604020202020204" charset="0"/>
                        </a:rPr>
                        <a:t>98–127</a:t>
                      </a:r>
                      <a:endParaRPr lang="ru-RU" sz="12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3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624797" y="354226"/>
            <a:ext cx="10942402" cy="9985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Качество  </a:t>
            </a: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дошкольного образования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8308" y="1356008"/>
            <a:ext cx="1161162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Результаты </a:t>
            </a:r>
            <a:r>
              <a:rPr lang="ru-RU" sz="24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мониторинга ДОО </a:t>
            </a:r>
            <a: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/>
            </a:r>
            <a:b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Красносельского </a:t>
            </a:r>
            <a:r>
              <a:rPr lang="ru-RU" sz="24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района </a:t>
            </a:r>
            <a: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Санкт-Петербурга (2020 </a:t>
            </a:r>
            <a:r>
              <a:rPr lang="ru-RU" sz="24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г.)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50694"/>
              </p:ext>
            </p:extLst>
          </p:nvPr>
        </p:nvGraphicFramePr>
        <p:xfrm>
          <a:off x="325678" y="2434921"/>
          <a:ext cx="11611626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9845"/>
                <a:gridCol w="40117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Bannikova" panose="020B0604020202020204" charset="0"/>
                        </a:rPr>
                        <a:t>Н</a:t>
                      </a:r>
                      <a:r>
                        <a:rPr lang="ru-RU" sz="1800" dirty="0" smtClean="0">
                          <a:latin typeface="Bannikova" panose="020B0604020202020204" charset="0"/>
                        </a:rPr>
                        <a:t>аименование </a:t>
                      </a:r>
                      <a:r>
                        <a:rPr lang="ru-RU" sz="1800" dirty="0">
                          <a:latin typeface="Bannikova" panose="020B0604020202020204" charset="0"/>
                        </a:rPr>
                        <a:t>программы дошкольного образования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Bannikova" panose="020B0604020202020204" charset="0"/>
                        </a:rPr>
                        <a:t>Процент ДОУ</a:t>
                      </a:r>
                      <a:r>
                        <a:rPr lang="ru-RU" sz="1800" dirty="0">
                          <a:latin typeface="Bannikova" panose="020B0604020202020204" charset="0"/>
                        </a:rPr>
                        <a:t>, 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Bannikova" panose="020B0604020202020204" charset="0"/>
                        </a:rPr>
                        <a:t>использующих программу для </a:t>
                      </a: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Bannikova" panose="020B0604020202020204" charset="0"/>
                        </a:rPr>
                        <a:t>составления ООП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Bannikova" panose="020B06040202020202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Bannikova" panose="020B0604020202020204" charset="0"/>
                        </a:rPr>
                        <a:t>Программа «От рождения до школы» 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Bannikova" panose="020B0604020202020204" charset="0"/>
                        </a:rPr>
                        <a:t>под </a:t>
                      </a:r>
                      <a:r>
                        <a:rPr lang="ru-RU" sz="1800" dirty="0">
                          <a:effectLst/>
                          <a:latin typeface="Bannikova" panose="020B0604020202020204" charset="0"/>
                        </a:rPr>
                        <a:t>ред. Н.Е.Вераксы, Т.С.Комаровой, </a:t>
                      </a:r>
                      <a:r>
                        <a:rPr lang="ru-RU" sz="1800" dirty="0" err="1">
                          <a:effectLst/>
                          <a:latin typeface="Bannikova" panose="020B0604020202020204" charset="0"/>
                        </a:rPr>
                        <a:t>М.А.Васильевой</a:t>
                      </a:r>
                      <a:r>
                        <a:rPr lang="ru-RU" sz="1800" dirty="0">
                          <a:effectLst/>
                          <a:latin typeface="Bannikova" panose="020B0604020202020204" charset="0"/>
                        </a:rPr>
                        <a:t>)</a:t>
                      </a:r>
                      <a:endParaRPr lang="ru-RU" sz="1800" b="1" dirty="0">
                        <a:latin typeface="Bannik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Bannikova" panose="020B0604020202020204" charset="0"/>
                        </a:rPr>
                        <a:t>81 %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Bannikova" panose="020B0604020202020204" charset="0"/>
                        </a:rPr>
                        <a:t>Программа «Детство» </a:t>
                      </a:r>
                    </a:p>
                    <a:p>
                      <a:r>
                        <a:rPr lang="ru-RU" sz="1800" dirty="0" smtClean="0">
                          <a:latin typeface="Bannikova" panose="020B0604020202020204" charset="0"/>
                        </a:rPr>
                        <a:t>(под </a:t>
                      </a:r>
                      <a:r>
                        <a:rPr lang="ru-RU" sz="1800" dirty="0">
                          <a:latin typeface="Bannikova" panose="020B0604020202020204" charset="0"/>
                        </a:rPr>
                        <a:t>ред. </a:t>
                      </a:r>
                      <a:r>
                        <a:rPr lang="ru-RU" sz="1800" dirty="0" err="1">
                          <a:latin typeface="Bannikova" panose="020B0604020202020204" charset="0"/>
                        </a:rPr>
                        <a:t>Т.И.Бабаевой</a:t>
                      </a:r>
                      <a:r>
                        <a:rPr lang="ru-RU" sz="1800" dirty="0">
                          <a:latin typeface="Bannikova" panose="020B0604020202020204" charset="0"/>
                        </a:rPr>
                        <a:t>, </a:t>
                      </a:r>
                      <a:r>
                        <a:rPr lang="ru-RU" sz="1800" dirty="0" err="1">
                          <a:latin typeface="Bannikova" panose="020B0604020202020204" charset="0"/>
                        </a:rPr>
                        <a:t>А.Г.Гогоберидзе</a:t>
                      </a:r>
                      <a:r>
                        <a:rPr lang="ru-RU" sz="1800" dirty="0">
                          <a:latin typeface="Bannikova" panose="020B0604020202020204" charset="0"/>
                        </a:rPr>
                        <a:t>, </a:t>
                      </a:r>
                      <a:r>
                        <a:rPr lang="ru-RU" sz="1800" dirty="0" err="1">
                          <a:latin typeface="Bannikova" panose="020B0604020202020204" charset="0"/>
                        </a:rPr>
                        <a:t>О.В.Солнцевой</a:t>
                      </a:r>
                      <a:r>
                        <a:rPr lang="ru-RU" sz="1800" dirty="0">
                          <a:latin typeface="Bannikova" panose="020B0604020202020204" charset="0"/>
                        </a:rPr>
                        <a:t>) </a:t>
                      </a:r>
                      <a:endParaRPr lang="ru-RU" sz="1800" b="1" dirty="0">
                        <a:latin typeface="Bannik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Bannikova" panose="020B0604020202020204" charset="0"/>
                        </a:rPr>
                        <a:t>9 %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Bannikova" panose="020B0604020202020204" charset="0"/>
                        </a:rPr>
                        <a:t>Программа «Детский сад – дом радости»  </a:t>
                      </a:r>
                    </a:p>
                    <a:p>
                      <a:pPr marL="0" indent="0">
                        <a:tabLst>
                          <a:tab pos="85725" algn="l"/>
                        </a:tabLst>
                      </a:pPr>
                      <a:r>
                        <a:rPr lang="ru-RU" sz="1800" smtClean="0">
                          <a:latin typeface="Bannikova" panose="020B0604020202020204" charset="0"/>
                        </a:rPr>
                        <a:t>(</a:t>
                      </a:r>
                      <a:r>
                        <a:rPr lang="ru-RU" sz="1800" dirty="0" smtClean="0">
                          <a:latin typeface="Bannikova" panose="020B0604020202020204" charset="0"/>
                        </a:rPr>
                        <a:t>автор</a:t>
                      </a:r>
                      <a:r>
                        <a:rPr lang="ru-RU" sz="1800" dirty="0">
                          <a:latin typeface="Bannikova" panose="020B0604020202020204" charset="0"/>
                        </a:rPr>
                        <a:t>: </a:t>
                      </a:r>
                      <a:r>
                        <a:rPr lang="ru-RU" sz="1800" dirty="0" err="1">
                          <a:latin typeface="Bannikova" panose="020B0604020202020204" charset="0"/>
                        </a:rPr>
                        <a:t>Н.М.Крылова</a:t>
                      </a:r>
                      <a:r>
                        <a:rPr lang="ru-RU" sz="1800" dirty="0">
                          <a:latin typeface="Bannikova" panose="020B0604020202020204" charset="0"/>
                        </a:rPr>
                        <a:t>)</a:t>
                      </a:r>
                      <a:endParaRPr lang="ru-RU" sz="1800" b="1" dirty="0">
                        <a:latin typeface="Bannik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Bannikova" panose="020B0604020202020204" charset="0"/>
                        </a:rPr>
                        <a:t>4 %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Bannikova" panose="020B0604020202020204" charset="0"/>
                        </a:rPr>
                        <a:t>Программа «Радуга» </a:t>
                      </a:r>
                      <a:r>
                        <a:rPr lang="ru-RU" sz="1800" dirty="0">
                          <a:latin typeface="Bannikova" panose="020B0604020202020204" charset="0"/>
                        </a:rPr>
                        <a:t>(под ред. </a:t>
                      </a:r>
                      <a:r>
                        <a:rPr lang="ru-RU" sz="1800" dirty="0" err="1">
                          <a:latin typeface="Bannikova" panose="020B0604020202020204" charset="0"/>
                        </a:rPr>
                        <a:t>Е.В.Соловьевой</a:t>
                      </a:r>
                      <a:r>
                        <a:rPr lang="ru-RU" sz="1800" dirty="0">
                          <a:latin typeface="Bannikova" panose="020B0604020202020204" charset="0"/>
                        </a:rPr>
                        <a:t>) </a:t>
                      </a:r>
                      <a:endParaRPr lang="ru-RU" sz="1800" b="1" dirty="0">
                        <a:latin typeface="Bannik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Bannikova" panose="020B0604020202020204" charset="0"/>
                        </a:rPr>
                        <a:t>2 %</a:t>
                      </a:r>
                      <a:endParaRPr lang="ru-RU" sz="2200" b="1" dirty="0">
                        <a:latin typeface="Bannikova" panose="020B060402020202020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Bannikova" panose="020B0604020202020204" charset="0"/>
                        </a:rPr>
                        <a:t>Программа «Тропинки» </a:t>
                      </a:r>
                      <a:r>
                        <a:rPr lang="ru-RU" sz="1800" dirty="0">
                          <a:latin typeface="Bannikova" panose="020B0604020202020204" charset="0"/>
                        </a:rPr>
                        <a:t>(под ред. В.Т. Кудрявцева)</a:t>
                      </a:r>
                      <a:endParaRPr lang="ru-RU" sz="1800" b="1" dirty="0">
                        <a:latin typeface="Bannik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Bannikova" panose="020B0604020202020204" charset="0"/>
                        </a:rPr>
                        <a:t>2 %</a:t>
                      </a:r>
                    </a:p>
                  </a:txBody>
                  <a:tcPr anchor="ctr"/>
                </a:tc>
              </a:tr>
              <a:tr h="598021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Bannikova" panose="020B0604020202020204" charset="0"/>
                        </a:rPr>
                        <a:t>Программа «Мозаика» </a:t>
                      </a:r>
                      <a:r>
                        <a:rPr lang="ru-RU" sz="1800" dirty="0" smtClean="0">
                          <a:latin typeface="Bannikova" panose="020B0604020202020204" charset="0"/>
                        </a:rPr>
                        <a:t>авт</a:t>
                      </a:r>
                      <a:r>
                        <a:rPr lang="ru-RU" sz="1800" dirty="0">
                          <a:latin typeface="Bannikova" panose="020B0604020202020204" charset="0"/>
                        </a:rPr>
                        <a:t>.-сост. В.Ю. Белькович, Н.В. Гребёнкина, И.А. Кильдышев)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Bannikova" panose="020B0604020202020204" charset="0"/>
                        </a:rPr>
                        <a:t>2 %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4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624797" y="354226"/>
            <a:ext cx="10942402" cy="9985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Ц</a:t>
            </a:r>
            <a: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ифровая </a:t>
            </a: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трансформация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758" y="1559541"/>
            <a:ext cx="5319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Целевая </a:t>
            </a: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модель цифровой </a:t>
            </a: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образовательной </a:t>
            </a: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среды </a:t>
            </a:r>
            <a: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/>
            </a:r>
            <a:b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(Приказ </a:t>
            </a:r>
            <a:r>
              <a:rPr lang="ru-RU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Министерства просвещения РФ </a:t>
            </a:r>
            <a:r>
              <a:rPr lang="ru-RU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/>
            </a:r>
            <a:br>
              <a:rPr lang="ru-RU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от </a:t>
            </a:r>
            <a:r>
              <a:rPr lang="ru-RU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2.12.2019 № </a:t>
            </a:r>
            <a:r>
              <a:rPr lang="ru-RU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649)</a:t>
            </a:r>
            <a:endParaRPr lang="ru-RU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908701" y="2696053"/>
            <a:ext cx="1555783" cy="788725"/>
            <a:chOff x="5777011" y="1574950"/>
            <a:chExt cx="5947351" cy="281147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2" t="5528" r="1542" b="38757"/>
            <a:stretch/>
          </p:blipFill>
          <p:spPr bwMode="auto">
            <a:xfrm>
              <a:off x="5777011" y="1574950"/>
              <a:ext cx="5947351" cy="281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8473270" y="3939025"/>
              <a:ext cx="3093929" cy="44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607998" y="1457210"/>
            <a:ext cx="37129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Обучение административных команд</a:t>
            </a:r>
            <a:endParaRPr lang="ru-RU" sz="22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8198" name="Picture 6" descr="https://rffi.1sept.ru/images/logo_name_new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8" y="367670"/>
            <a:ext cx="2443702" cy="8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061396" y="3422022"/>
            <a:ext cx="3712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Успешные практики</a:t>
            </a:r>
            <a:endParaRPr lang="ru-RU" sz="2400" b="1" dirty="0">
              <a:solidFill>
                <a:srgbClr val="C00000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-2" y="4098540"/>
            <a:ext cx="2442579" cy="1313604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nnikova" panose="020B0604020202020204" charset="0"/>
              </a:rPr>
              <a:t>Школа № 375</a:t>
            </a:r>
            <a:endParaRPr lang="ru-RU" b="1" dirty="0">
              <a:latin typeface="Bannikova" panose="020B060402020202020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74578" y="1520616"/>
            <a:ext cx="280575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Поставка оборудования</a:t>
            </a:r>
          </a:p>
          <a:p>
            <a:pPr algn="ctr">
              <a:spcBef>
                <a:spcPts val="6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2020 год – 9 школ;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2021 год – 29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школ;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2022 год – 8 школ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9" name="Пятно 2 18"/>
          <p:cNvSpPr/>
          <p:nvPr/>
        </p:nvSpPr>
        <p:spPr>
          <a:xfrm>
            <a:off x="7966465" y="3926637"/>
            <a:ext cx="2294779" cy="1148467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nnikova" panose="020B0604020202020204" charset="0"/>
              </a:rPr>
              <a:t>Лицей </a:t>
            </a:r>
          </a:p>
          <a:p>
            <a:pPr algn="ctr"/>
            <a:r>
              <a:rPr lang="ru-RU" b="1" dirty="0" smtClean="0">
                <a:latin typeface="Bannikova" panose="020B0604020202020204" charset="0"/>
              </a:rPr>
              <a:t>№ 590</a:t>
            </a:r>
            <a:endParaRPr lang="ru-RU" b="1" dirty="0">
              <a:latin typeface="Bannikova" panose="020B0604020202020204" charset="0"/>
            </a:endParaRPr>
          </a:p>
        </p:txBody>
      </p:sp>
      <p:sp>
        <p:nvSpPr>
          <p:cNvPr id="20" name="Пятно 2 19"/>
          <p:cNvSpPr/>
          <p:nvPr/>
        </p:nvSpPr>
        <p:spPr>
          <a:xfrm>
            <a:off x="5041532" y="4037364"/>
            <a:ext cx="2324142" cy="1234278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nnikova" panose="020B0604020202020204" charset="0"/>
              </a:rPr>
              <a:t>Лицей </a:t>
            </a:r>
          </a:p>
          <a:p>
            <a:pPr algn="ctr"/>
            <a:r>
              <a:rPr lang="ru-RU" b="1" dirty="0" smtClean="0">
                <a:latin typeface="Bannikova" panose="020B0604020202020204" charset="0"/>
              </a:rPr>
              <a:t>№ 369</a:t>
            </a:r>
            <a:endParaRPr lang="ru-RU" b="1" dirty="0">
              <a:latin typeface="Bannikova" panose="020B0604020202020204" charset="0"/>
            </a:endParaRPr>
          </a:p>
        </p:txBody>
      </p:sp>
      <p:sp>
        <p:nvSpPr>
          <p:cNvPr id="21" name="Пятно 2 20"/>
          <p:cNvSpPr/>
          <p:nvPr/>
        </p:nvSpPr>
        <p:spPr>
          <a:xfrm>
            <a:off x="2430050" y="3883687"/>
            <a:ext cx="2392471" cy="1168786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nnikova" panose="020B0604020202020204" charset="0"/>
              </a:rPr>
              <a:t>Школа № 509</a:t>
            </a:r>
          </a:p>
        </p:txBody>
      </p:sp>
      <p:sp>
        <p:nvSpPr>
          <p:cNvPr id="26" name="Пятно 2 25"/>
          <p:cNvSpPr/>
          <p:nvPr/>
        </p:nvSpPr>
        <p:spPr>
          <a:xfrm>
            <a:off x="9684045" y="4535631"/>
            <a:ext cx="2386453" cy="1119584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nnikova" panose="020B0604020202020204" charset="0"/>
              </a:rPr>
              <a:t>Школа № 291</a:t>
            </a:r>
            <a:endParaRPr lang="ru-RU" b="1" dirty="0">
              <a:latin typeface="Bannikova" panose="020B0604020202020204" charset="0"/>
            </a:endParaRPr>
          </a:p>
        </p:txBody>
      </p:sp>
      <p:pic>
        <p:nvPicPr>
          <p:cNvPr id="8200" name="Picture 8" descr="https://gbou578.ru/wordpress/wp-content/uploads/6c2455df1f8a5ebd1a26c7ec8e92b1afaa886a5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456" y="2777279"/>
            <a:ext cx="1046269" cy="5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un9-64.userapi.com/c850124/v850124520/148e5/O3gnJG2zjS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r="14714"/>
          <a:stretch/>
        </p:blipFill>
        <p:spPr bwMode="auto">
          <a:xfrm>
            <a:off x="7966464" y="5990429"/>
            <a:ext cx="1199511" cy="4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ятно 2 28"/>
          <p:cNvSpPr/>
          <p:nvPr/>
        </p:nvSpPr>
        <p:spPr>
          <a:xfrm>
            <a:off x="6772210" y="4941398"/>
            <a:ext cx="2004164" cy="1094260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nnikova" panose="020B0604020202020204" charset="0"/>
              </a:rPr>
              <a:t>ДДТ</a:t>
            </a:r>
            <a:endParaRPr lang="ru-RU" b="1" dirty="0">
              <a:latin typeface="Bannikova" panose="020B0604020202020204" charset="0"/>
            </a:endParaRPr>
          </a:p>
        </p:txBody>
      </p:sp>
      <p:sp>
        <p:nvSpPr>
          <p:cNvPr id="30" name="Пятно 2 29"/>
          <p:cNvSpPr/>
          <p:nvPr/>
        </p:nvSpPr>
        <p:spPr>
          <a:xfrm>
            <a:off x="2514563" y="5075104"/>
            <a:ext cx="2307960" cy="1231980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nnikova" panose="020B0604020202020204" charset="0"/>
              </a:rPr>
              <a:t>ИМЦ</a:t>
            </a:r>
            <a:endParaRPr lang="ru-RU" b="1" dirty="0">
              <a:latin typeface="Bannikova" panose="020B060402020202020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113855" y="5780393"/>
            <a:ext cx="3011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Районный проект «Телешкола» (ИМЦ)</a:t>
            </a:r>
            <a:endParaRPr lang="ru-RU" sz="20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2" name="Пятно 2 31"/>
          <p:cNvSpPr/>
          <p:nvPr/>
        </p:nvSpPr>
        <p:spPr>
          <a:xfrm>
            <a:off x="198989" y="5319493"/>
            <a:ext cx="2392471" cy="1168786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nnikova" panose="020B0604020202020204" charset="0"/>
              </a:rPr>
              <a:t>Школа № </a:t>
            </a:r>
            <a:r>
              <a:rPr lang="ru-RU" b="1" dirty="0" smtClean="0">
                <a:latin typeface="Bannikova" panose="020B0604020202020204" charset="0"/>
              </a:rPr>
              <a:t>546</a:t>
            </a:r>
            <a:endParaRPr lang="ru-RU" b="1" dirty="0">
              <a:latin typeface="Bannikova" panose="020B0604020202020204" charset="0"/>
            </a:endParaRPr>
          </a:p>
        </p:txBody>
      </p:sp>
      <p:sp>
        <p:nvSpPr>
          <p:cNvPr id="33" name="Пятно 2 32"/>
          <p:cNvSpPr/>
          <p:nvPr/>
        </p:nvSpPr>
        <p:spPr>
          <a:xfrm>
            <a:off x="4578341" y="5319493"/>
            <a:ext cx="2392471" cy="1168786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nnikova" panose="020B0604020202020204" charset="0"/>
              </a:rPr>
              <a:t>Школа № </a:t>
            </a:r>
            <a:r>
              <a:rPr lang="ru-RU" b="1" dirty="0" smtClean="0">
                <a:latin typeface="Bannikova" panose="020B0604020202020204" charset="0"/>
              </a:rPr>
              <a:t>547</a:t>
            </a:r>
            <a:endParaRPr lang="ru-RU" b="1" dirty="0">
              <a:latin typeface="Bannik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634284" y="220801"/>
            <a:ext cx="10365288" cy="11711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Воспитание детей - стратегический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национальный приоритет</a:t>
            </a:r>
            <a:endParaRPr lang="ru-RU" sz="3600" dirty="0">
              <a:solidFill>
                <a:srgbClr val="C00000"/>
              </a:solidFill>
              <a:latin typeface="Lobster" panose="02000506000000020003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99393" y="1327168"/>
            <a:ext cx="6098258" cy="2687006"/>
            <a:chOff x="450938" y="741346"/>
            <a:chExt cx="7540666" cy="3515937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6" t="18847" r="6013" b="42014"/>
            <a:stretch/>
          </p:blipFill>
          <p:spPr bwMode="auto">
            <a:xfrm>
              <a:off x="450938" y="741346"/>
              <a:ext cx="7440460" cy="3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713967" y="826099"/>
              <a:ext cx="427763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297651" y="1391939"/>
            <a:ext cx="6011907" cy="3480078"/>
            <a:chOff x="5097110" y="964628"/>
            <a:chExt cx="7327945" cy="408240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7618381" y="1984586"/>
              <a:ext cx="4806674" cy="3062446"/>
              <a:chOff x="7012667" y="922791"/>
              <a:chExt cx="5173249" cy="3099926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7012667" y="922791"/>
                <a:ext cx="5173249" cy="3099926"/>
                <a:chOff x="6701424" y="1048926"/>
                <a:chExt cx="5173249" cy="3099926"/>
              </a:xfrm>
            </p:grpSpPr>
            <p:pic>
              <p:nvPicPr>
                <p:cNvPr id="9223" name="Picture 7" descr="https://steemitimages.com/DQmRRzamv3aeY4mt9sXU5Hc7Mzf7HWCw5siDHLXQ9MwZRgE/image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768" r="2054"/>
                <a:stretch/>
              </p:blipFill>
              <p:spPr bwMode="auto">
                <a:xfrm>
                  <a:off x="6701424" y="1048926"/>
                  <a:ext cx="5173249" cy="30999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TextBox 5"/>
                <p:cNvSpPr txBox="1"/>
                <p:nvPr/>
              </p:nvSpPr>
              <p:spPr>
                <a:xfrm rot="20359862">
                  <a:off x="7240380" y="1734493"/>
                  <a:ext cx="2450653" cy="562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300" dirty="0" smtClean="0"/>
                    <a:t>Примерная </a:t>
                  </a:r>
                </a:p>
                <a:p>
                  <a:pPr algn="ctr"/>
                  <a:r>
                    <a:rPr lang="ru-RU" sz="1300" dirty="0" smtClean="0"/>
                    <a:t>программа воспитания</a:t>
                  </a:r>
                  <a:endParaRPr lang="ru-RU" sz="1300" dirty="0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 rot="20359862">
                <a:off x="8328500" y="2903954"/>
                <a:ext cx="22474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 smtClean="0"/>
                  <a:t>Москва, 2020</a:t>
                </a:r>
                <a:endParaRPr lang="ru-RU" sz="1200" dirty="0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5097110" y="964628"/>
              <a:ext cx="3415057" cy="3016252"/>
              <a:chOff x="2704331" y="2858327"/>
              <a:chExt cx="3415057" cy="3016252"/>
            </a:xfrm>
          </p:grpSpPr>
          <p:pic>
            <p:nvPicPr>
              <p:cNvPr id="9227" name="Picture 11" descr="https://satori.lv/storage/app/uploads/public/592/202/96e/thumb_21056_1430x530_0_0_auto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348"/>
              <a:stretch/>
            </p:blipFill>
            <p:spPr bwMode="auto">
              <a:xfrm>
                <a:off x="2704331" y="2858327"/>
                <a:ext cx="2594179" cy="3016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 12"/>
              <p:cNvSpPr/>
              <p:nvPr/>
            </p:nvSpPr>
            <p:spPr>
              <a:xfrm rot="20453566">
                <a:off x="3650991" y="3632929"/>
                <a:ext cx="2468397" cy="988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Bannikova" panose="020B0604020202020204" charset="0"/>
                  </a:rPr>
                  <a:t>Концепция </a:t>
                </a:r>
                <a:r>
                  <a:rPr lang="ru-RU" sz="1200" b="1" dirty="0">
                    <a:latin typeface="Bannikova" panose="020B0604020202020204" charset="0"/>
                  </a:rPr>
                  <a:t>воспитания </a:t>
                </a:r>
                <a:endParaRPr lang="ru-RU" sz="1200" b="1" dirty="0" smtClean="0">
                  <a:latin typeface="Bannikova" panose="020B0604020202020204" charset="0"/>
                </a:endParaRPr>
              </a:p>
              <a:p>
                <a:pPr algn="ctr"/>
                <a:r>
                  <a:rPr lang="ru-RU" sz="1200" b="1" dirty="0" smtClean="0">
                    <a:latin typeface="Bannikova" panose="020B0604020202020204" charset="0"/>
                  </a:rPr>
                  <a:t>юных </a:t>
                </a:r>
                <a:r>
                  <a:rPr lang="ru-RU" sz="1200" b="1" dirty="0">
                    <a:latin typeface="Bannikova" panose="020B0604020202020204" charset="0"/>
                  </a:rPr>
                  <a:t>петербуржцев </a:t>
                </a:r>
                <a:endParaRPr lang="ru-RU" sz="1200" b="1" dirty="0" smtClean="0">
                  <a:latin typeface="Bannikova" panose="020B0604020202020204" charset="0"/>
                </a:endParaRPr>
              </a:p>
              <a:p>
                <a:pPr algn="ctr"/>
                <a:r>
                  <a:rPr lang="ru-RU" sz="1200" b="1" dirty="0" smtClean="0">
                    <a:latin typeface="Bannikova" panose="020B0604020202020204" charset="0"/>
                  </a:rPr>
                  <a:t>«</a:t>
                </a:r>
                <a:r>
                  <a:rPr lang="ru-RU" sz="1200" b="1" dirty="0">
                    <a:latin typeface="Bannikova" panose="020B0604020202020204" charset="0"/>
                  </a:rPr>
                  <a:t>Петербургские </a:t>
                </a:r>
                <a:endParaRPr lang="ru-RU" sz="1200" b="1" dirty="0" smtClean="0">
                  <a:latin typeface="Bannikova" panose="020B0604020202020204" charset="0"/>
                </a:endParaRPr>
              </a:p>
              <a:p>
                <a:pPr algn="ctr"/>
                <a:r>
                  <a:rPr lang="ru-RU" sz="1200" b="1" dirty="0" smtClean="0">
                    <a:latin typeface="Bannikova" panose="020B0604020202020204" charset="0"/>
                  </a:rPr>
                  <a:t>     перспективы</a:t>
                </a:r>
                <a:r>
                  <a:rPr lang="ru-RU" sz="1200" b="1" dirty="0">
                    <a:latin typeface="Bannikova" panose="020B0604020202020204" charset="0"/>
                  </a:rPr>
                  <a:t>»</a:t>
                </a:r>
                <a:r>
                  <a:rPr lang="ru-RU" sz="1400" dirty="0">
                    <a:latin typeface="Bannikova" panose="020B0604020202020204" charset="0"/>
                  </a:rPr>
                  <a:t> </a:t>
                </a: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149289" y="4527536"/>
            <a:ext cx="12011280" cy="1913150"/>
            <a:chOff x="96912" y="4628221"/>
            <a:chExt cx="12138519" cy="1785104"/>
          </a:xfrm>
        </p:grpSpPr>
        <p:sp>
          <p:nvSpPr>
            <p:cNvPr id="4" name="TextBox 3"/>
            <p:cNvSpPr txBox="1"/>
            <p:nvPr/>
          </p:nvSpPr>
          <p:spPr>
            <a:xfrm>
              <a:off x="1523252" y="4628221"/>
              <a:ext cx="3670126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276399"/>
                  </a:solidFill>
                  <a:latin typeface="Bannikova" panose="020F0502050305090303" pitchFamily="34" charset="-52"/>
                  <a:ea typeface="Lato Heavy" panose="020F0502020204030203" pitchFamily="34" charset="0"/>
                  <a:cs typeface="Lato Heavy" panose="020F0502020204030203" pitchFamily="34" charset="0"/>
                </a:rPr>
                <a:t>Программа </a:t>
              </a:r>
              <a:r>
                <a:rPr lang="ru-RU" sz="2200" b="1" dirty="0">
                  <a:solidFill>
                    <a:srgbClr val="276399"/>
                  </a:solidFill>
                  <a:latin typeface="Bannikova" panose="020F0502050305090303" pitchFamily="34" charset="-52"/>
                  <a:ea typeface="Lato Heavy" panose="020F0502020204030203" pitchFamily="34" charset="0"/>
                  <a:cs typeface="Lato Heavy" panose="020F0502020204030203" pitchFamily="34" charset="0"/>
                </a:rPr>
                <a:t>воспитания, социализации и самореализации обучающихся «Поколение.RU» </a:t>
              </a:r>
            </a:p>
          </p:txBody>
        </p:sp>
        <p:pic>
          <p:nvPicPr>
            <p:cNvPr id="9229" name="Picture 13" descr="https://sun9-4.userapi.com/miiyGlQOCK-_8mR1LdO5Ub4Ktceos_sHq2yIjw/9aE5QgbvhGk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12" y="4640687"/>
              <a:ext cx="1619154" cy="161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1" name="Picture 15" descr="https://sun9-11.userapi.com/E06QyyWGzII_qx3Cw2ObzCwVExbjGQxXvPkkww/v3PdCr2trh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590" y="4682591"/>
              <a:ext cx="1676361" cy="1676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453713" y="5190423"/>
              <a:ext cx="37817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rgbClr val="276399"/>
                  </a:solidFill>
                  <a:latin typeface="Bannikova" panose="020F0502050305090303" pitchFamily="34" charset="-52"/>
                  <a:ea typeface="Lato Heavy" panose="020F0502020204030203" pitchFamily="34" charset="0"/>
                  <a:cs typeface="Lato Heavy" panose="020F0502020204030203" pitchFamily="34" charset="0"/>
                </a:rPr>
                <a:t>Разработка </a:t>
              </a:r>
              <a:r>
                <a:rPr lang="en-US" sz="2200" b="1" dirty="0" smtClean="0">
                  <a:solidFill>
                    <a:srgbClr val="276399"/>
                  </a:solidFill>
                  <a:latin typeface="Bannikova" panose="020F0502050305090303" pitchFamily="34" charset="-52"/>
                  <a:ea typeface="Lato Heavy" panose="020F0502020204030203" pitchFamily="34" charset="0"/>
                  <a:cs typeface="Lato Heavy" panose="020F0502020204030203" pitchFamily="34" charset="0"/>
                </a:rPr>
                <a:t>II</a:t>
              </a:r>
              <a:r>
                <a:rPr lang="ru-RU" sz="2200" b="1" dirty="0" smtClean="0">
                  <a:solidFill>
                    <a:srgbClr val="276399"/>
                  </a:solidFill>
                  <a:latin typeface="Bannikova" panose="020F0502050305090303" pitchFamily="34" charset="-52"/>
                  <a:ea typeface="Lato Heavy" panose="020F0502020204030203" pitchFamily="34" charset="0"/>
                  <a:cs typeface="Lato Heavy" panose="020F0502020204030203" pitchFamily="34" charset="0"/>
                </a:rPr>
                <a:t> районной Программы воспитания</a:t>
              </a:r>
              <a:endPara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7" name="Стрелка вправо с вырезом 16"/>
            <p:cNvSpPr/>
            <p:nvPr/>
          </p:nvSpPr>
          <p:spPr>
            <a:xfrm>
              <a:off x="4748704" y="5332828"/>
              <a:ext cx="750222" cy="484632"/>
            </a:xfrm>
            <a:prstGeom prst="notchedRightArrow">
              <a:avLst/>
            </a:prstGeom>
            <a:solidFill>
              <a:srgbClr val="84B4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с вырезом 30"/>
            <p:cNvSpPr/>
            <p:nvPr/>
          </p:nvSpPr>
          <p:spPr>
            <a:xfrm>
              <a:off x="7759231" y="5332828"/>
              <a:ext cx="733416" cy="484632"/>
            </a:xfrm>
            <a:prstGeom prst="notchedRightArrow">
              <a:avLst/>
            </a:prstGeom>
            <a:solidFill>
              <a:srgbClr val="84B4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34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08" y="214814"/>
            <a:ext cx="10515600" cy="93758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Совершенствование  </a:t>
            </a: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дополнительного </a:t>
            </a:r>
            <a: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 образования</a:t>
            </a:r>
            <a:endParaRPr lang="ru-RU" sz="3600" dirty="0">
              <a:solidFill>
                <a:srgbClr val="C00000"/>
              </a:solidFill>
              <a:latin typeface="Lobster" panose="02000506000000020003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293284"/>
              </p:ext>
            </p:extLst>
          </p:nvPr>
        </p:nvGraphicFramePr>
        <p:xfrm>
          <a:off x="7503092" y="1807296"/>
          <a:ext cx="4434214" cy="160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r:id="rId3" imgW="4562602" imgH="1590490" progId="MSGraph.Chart.8">
                  <p:embed/>
                </p:oleObj>
              </mc:Choice>
              <mc:Fallback>
                <p:oleObj r:id="rId3" imgW="4562602" imgH="1590490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092" y="1807296"/>
                        <a:ext cx="4434214" cy="1606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39628" y="1407186"/>
            <a:ext cx="4897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Реализуемые направления</a:t>
            </a:r>
            <a:endParaRPr lang="ru-RU" sz="20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43829" r="34102" b="28086"/>
          <a:stretch/>
        </p:blipFill>
        <p:spPr bwMode="auto">
          <a:xfrm>
            <a:off x="6187856" y="3877747"/>
            <a:ext cx="5486401" cy="203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36454" r="34130" b="21772"/>
          <a:stretch/>
        </p:blipFill>
        <p:spPr bwMode="auto">
          <a:xfrm>
            <a:off x="751561" y="3772176"/>
            <a:ext cx="5098094" cy="27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151067"/>
              </p:ext>
            </p:extLst>
          </p:nvPr>
        </p:nvGraphicFramePr>
        <p:xfrm>
          <a:off x="196850" y="2005509"/>
          <a:ext cx="5991006" cy="15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86219" y="1093197"/>
            <a:ext cx="6096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Система дополнительного образования детей Красносельского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8746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747" y="289969"/>
            <a:ext cx="10515600" cy="8499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Развитие кадрового потенциала</a:t>
            </a:r>
          </a:p>
        </p:txBody>
      </p:sp>
      <p:pic>
        <p:nvPicPr>
          <p:cNvPr id="11266" name="Picture 2" descr="https://www.amnacademy.com/wp-content/uploads/2020/05/kindpng_17565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8" y="5130346"/>
            <a:ext cx="1113470" cy="11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www.2-999-999.ru/files/image/news/img13100815570674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s://yt3.ggpht.com/a/AATXAJzvC92iqW1pLbux65fr8rF8P7Emq1MvAEzbbg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71" y="4927239"/>
            <a:ext cx="1549452" cy="15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www.certvalue.com/wp-content/uploads/2018/01/bioauscnpepywnyytpb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r="14855"/>
          <a:stretch/>
        </p:blipFill>
        <p:spPr bwMode="auto">
          <a:xfrm>
            <a:off x="1762774" y="5695055"/>
            <a:ext cx="1343679" cy="109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signevichi.bereza.edu.by/ru/sm_full.aspx?guid=138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5" y="300852"/>
            <a:ext cx="1161400" cy="11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expertiza-rb.ru/img/feature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50" y="5425247"/>
            <a:ext cx="1095113" cy="109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14384" r="1534" b="19452"/>
          <a:stretch/>
        </p:blipFill>
        <p:spPr bwMode="auto">
          <a:xfrm>
            <a:off x="6857185" y="1359559"/>
            <a:ext cx="4889326" cy="27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1680196"/>
            <a:ext cx="592998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	2019-2020 </a:t>
            </a:r>
            <a:r>
              <a:rPr lang="ru-RU" sz="20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учебный год: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Bannikova" panose="020B0604020202020204" charset="0"/>
              </a:rPr>
              <a:t>16%</a:t>
            </a:r>
            <a:r>
              <a:rPr lang="ru-RU" sz="2000" dirty="0" smtClean="0">
                <a:latin typeface="Bannikova" panose="020B0604020202020204" charset="0"/>
              </a:rPr>
              <a:t> педагогов района прошли обучение на базе Информационно-методического центра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Bannikova" panose="020B0604020202020204" charset="0"/>
              </a:rPr>
              <a:t>70 %</a:t>
            </a:r>
            <a:r>
              <a:rPr lang="ru-RU" sz="2000" dirty="0" smtClean="0">
                <a:latin typeface="Bannikova" panose="020B0604020202020204" charset="0"/>
              </a:rPr>
              <a:t> педагогов вовлечены в систему методического сопровождения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Bannikova" panose="020B0604020202020204" charset="0"/>
              </a:rPr>
              <a:t>20,8 %</a:t>
            </a:r>
            <a:r>
              <a:rPr lang="ru-RU" sz="2000" dirty="0" smtClean="0">
                <a:latin typeface="Bannikova" panose="020B0604020202020204" charset="0"/>
              </a:rPr>
              <a:t> учреждений включены </a:t>
            </a:r>
            <a:br>
              <a:rPr lang="ru-RU" sz="2000" dirty="0" smtClean="0">
                <a:latin typeface="Bannikova" panose="020B0604020202020204" charset="0"/>
              </a:rPr>
            </a:br>
            <a:r>
              <a:rPr lang="ru-RU" sz="2000" dirty="0" smtClean="0">
                <a:latin typeface="Bannikova" panose="020B0604020202020204" charset="0"/>
              </a:rPr>
              <a:t>в инновационную инфраструктуру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Bannikova" panose="020B0604020202020204" charset="0"/>
              </a:rPr>
              <a:t>20%</a:t>
            </a:r>
            <a:r>
              <a:rPr lang="ru-RU" sz="2000" dirty="0" smtClean="0">
                <a:latin typeface="Bannikova" panose="020B0604020202020204" charset="0"/>
              </a:rPr>
              <a:t> </a:t>
            </a:r>
            <a:r>
              <a:rPr lang="ru-RU" sz="2000" dirty="0">
                <a:latin typeface="Bannikova" panose="020B0604020202020204" charset="0"/>
              </a:rPr>
              <a:t>– степень </a:t>
            </a:r>
            <a:r>
              <a:rPr lang="ru-RU" sz="2000" dirty="0" smtClean="0">
                <a:latin typeface="Bannikova" panose="020B0604020202020204" charset="0"/>
              </a:rPr>
              <a:t>конкурсной активности</a:t>
            </a:r>
            <a:endParaRPr lang="ru-RU" sz="2000" dirty="0">
              <a:latin typeface="Bannikova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Bannikova" panose="020B0604020202020204" charset="0"/>
              </a:rPr>
              <a:t>27%</a:t>
            </a:r>
            <a:r>
              <a:rPr lang="ru-RU" sz="2000" dirty="0" smtClean="0">
                <a:latin typeface="Bannikova" panose="020B0604020202020204" charset="0"/>
              </a:rPr>
              <a:t> – степень публикационной активности</a:t>
            </a:r>
            <a:endParaRPr lang="ru-RU" sz="2000" dirty="0">
              <a:latin typeface="Bannikova" panose="020B0604020202020204" charset="0"/>
            </a:endParaRPr>
          </a:p>
        </p:txBody>
      </p:sp>
      <p:pic>
        <p:nvPicPr>
          <p:cNvPr id="11280" name="Picture 1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4" t="24817" r="13316" b="16772"/>
          <a:stretch/>
        </p:blipFill>
        <p:spPr bwMode="auto">
          <a:xfrm>
            <a:off x="7679727" y="4097797"/>
            <a:ext cx="3276753" cy="269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7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7" name="Picture 3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99" y="308997"/>
            <a:ext cx="898782" cy="89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 descr="emb_k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19" y="325433"/>
            <a:ext cx="892606" cy="89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final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871" y="222460"/>
            <a:ext cx="970928" cy="99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5" name="Подзаголовок 2"/>
          <p:cNvSpPr txBox="1">
            <a:spLocks/>
          </p:cNvSpPr>
          <p:nvPr/>
        </p:nvSpPr>
        <p:spPr>
          <a:xfrm>
            <a:off x="989555" y="382892"/>
            <a:ext cx="7628351" cy="9549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Задачи на 2020-2021 учебный год</a:t>
            </a:r>
            <a:endParaRPr lang="ru-RU" sz="3600" dirty="0">
              <a:solidFill>
                <a:srgbClr val="C00000"/>
              </a:solidFill>
              <a:latin typeface="Lobster" panose="02000506000000020003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7995" y="1616018"/>
            <a:ext cx="1178699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П</a:t>
            </a: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ривести </a:t>
            </a: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 соответствие с современными требованиями внутренние системы управления качеством образования на основе результатов оценочных </a:t>
            </a: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процедур</a:t>
            </a: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О</a:t>
            </a: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рганизовать </a:t>
            </a: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работу по обновлению основных образовательных программ </a:t>
            </a: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/>
            </a:r>
            <a:b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 </a:t>
            </a: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соответствии с новыми требованиями к образовательным </a:t>
            </a: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результатам</a:t>
            </a: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Обеспечить </a:t>
            </a: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развитие цифровой образовательной среды учреждений в соответствии с общероссийской и региональной </a:t>
            </a: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моделями.</a:t>
            </a:r>
            <a:endParaRPr lang="ru-RU" sz="22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Включить </a:t>
            </a: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рабочую программу воспитания в образовательную программу учреждения и реализовать систему мер по воспитанию и гармоничному развитию </a:t>
            </a: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обучающихся.</a:t>
            </a:r>
            <a:endParaRPr lang="ru-RU" sz="22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С</a:t>
            </a: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пособствовать </a:t>
            </a: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непрерывному профессиональному развитию педагогов </a:t>
            </a: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/>
            </a:r>
            <a:b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с учётом </a:t>
            </a: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новых требований к уровню профессиональной компетентности </a:t>
            </a: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/>
            </a:r>
            <a:b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и </a:t>
            </a:r>
            <a:r>
              <a:rPr lang="ru-RU" sz="22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задач модернизации образования</a:t>
            </a:r>
            <a:r>
              <a:rPr lang="ru-RU" sz="22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ru-RU" sz="22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275573" y="1570583"/>
            <a:ext cx="11761939" cy="4199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Основные </a:t>
            </a:r>
            <a:r>
              <a:rPr lang="ru-RU" sz="38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задачи развития системы образования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Красносельского района Санкт-Петербурга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на 2020-2021 учебный год </a:t>
            </a:r>
            <a:endParaRPr lang="ru-RU" sz="3800" dirty="0" smtClean="0">
              <a:solidFill>
                <a:srgbClr val="C00000"/>
              </a:solidFill>
              <a:latin typeface="Lobster" panose="02000506000000020003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endParaRPr lang="ru-RU" sz="3600" b="1" dirty="0">
              <a:solidFill>
                <a:srgbClr val="C00000"/>
              </a:solidFill>
              <a:latin typeface="Lobster" panose="02000506000000020003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659313" algn="l">
              <a:lnSpc>
                <a:spcPct val="110000"/>
              </a:lnSpc>
              <a:spcBef>
                <a:spcPts val="0"/>
              </a:spcBef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659313" algn="l"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Гавриленко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Елена Николаевна,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заместитель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главы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администрации</a:t>
            </a:r>
          </a:p>
          <a:p>
            <a:pPr marL="4659313" algn="l"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Красносельского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района Санкт-Петербурга</a:t>
            </a:r>
          </a:p>
          <a:p>
            <a:pPr marL="3586163" lvl="4" algn="l">
              <a:lnSpc>
                <a:spcPct val="100000"/>
              </a:lnSpc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2558758" y="202694"/>
            <a:ext cx="7298041" cy="18503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Национальный проект </a:t>
            </a:r>
            <a:b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«Образование»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4295" y="2456790"/>
            <a:ext cx="10973523" cy="3911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Цели: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обеспечение </a:t>
            </a:r>
            <a:r>
              <a:rPr lang="ru-RU" sz="26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глобальной конкурентоспособности российского образования и вхождение Российской Федерации в число </a:t>
            </a:r>
            <a:r>
              <a:rPr 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/>
            </a:r>
            <a:br>
              <a:rPr 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10 </a:t>
            </a:r>
            <a:r>
              <a:rPr lang="ru-RU" sz="26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ведущих стран мира по качеству общего </a:t>
            </a:r>
            <a:r>
              <a:rPr 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образования;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воспитание </a:t>
            </a:r>
            <a:r>
              <a:rPr lang="ru-RU" sz="26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3" t="45678" r="39461" b="24709"/>
          <a:stretch/>
        </p:blipFill>
        <p:spPr bwMode="auto">
          <a:xfrm>
            <a:off x="354176" y="177642"/>
            <a:ext cx="2204582" cy="196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1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719329" y="354226"/>
            <a:ext cx="10942402" cy="21885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Государственная программа Санкт-Петербурга «Развитие образования в Санкт-Петербурге»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9329" y="3075544"/>
            <a:ext cx="11084502" cy="181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6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Цель – </a:t>
            </a:r>
            <a:r>
              <a:rPr 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обеспечение высокого качества и доступности образования </a:t>
            </a:r>
            <a:r>
              <a:rPr lang="ru-RU" sz="26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для </a:t>
            </a:r>
            <a:r>
              <a:rPr 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всех слоёв населения в интересах </a:t>
            </a:r>
            <a:br>
              <a:rPr 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социально-экономического развития Санкт-Петербурга.</a:t>
            </a:r>
          </a:p>
          <a:p>
            <a:endParaRPr lang="ru-RU" sz="2600" b="1" dirty="0" smtClean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7" name="Picture 3" descr="IMC_Logo201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99" y="509413"/>
            <a:ext cx="898782" cy="89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 descr="emb_k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19" y="575953"/>
            <a:ext cx="892606" cy="89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final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871" y="460454"/>
            <a:ext cx="970928" cy="99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5" name="Подзаголовок 2"/>
          <p:cNvSpPr txBox="1">
            <a:spLocks/>
          </p:cNvSpPr>
          <p:nvPr/>
        </p:nvSpPr>
        <p:spPr>
          <a:xfrm>
            <a:off x="1311" y="66127"/>
            <a:ext cx="8917221" cy="23138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4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Программа  развития системы образования </a:t>
            </a:r>
            <a:br>
              <a:rPr lang="ru-RU" sz="34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34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Красносельского района Санкт-Петербурга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4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на 2020-2024 годы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8913" y="2717674"/>
            <a:ext cx="11415668" cy="316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6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Цель – создание в районной системе образования развивающей образовательной среды для достижения высокого качества образования в соответствии с перспективами социально-экономического развития Санкт-Петербурга и обеспечения гармоничного развития всех и каждого участника образовательных отношений с учётом индивидуальных запросов и возможностей, познавательных интересов, особенностей в развитии и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35160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719329" y="228966"/>
            <a:ext cx="10942402" cy="9860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Результаты Единого государственного экзамена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6063" y="1309292"/>
            <a:ext cx="114156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Выпускники, </a:t>
            </a:r>
            <a:r>
              <a:rPr lang="ru-RU" altLang="ru-RU" sz="26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получившие 100 баллов по результатам ЕГЭ</a:t>
            </a:r>
          </a:p>
          <a:p>
            <a:endParaRPr lang="ru-RU" sz="2600" b="1" dirty="0" smtClean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72020"/>
              </p:ext>
            </p:extLst>
          </p:nvPr>
        </p:nvGraphicFramePr>
        <p:xfrm>
          <a:off x="308693" y="2021447"/>
          <a:ext cx="5741378" cy="42988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2604"/>
                <a:gridCol w="1924325"/>
                <a:gridCol w="1215024"/>
                <a:gridCol w="2129425"/>
              </a:tblGrid>
              <a:tr h="41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Фамилия, имя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 ОУ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</a:tr>
              <a:tr h="315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Тютикова</a:t>
                      </a:r>
                      <a:r>
                        <a:rPr lang="ru-RU" sz="1400" b="1" dirty="0">
                          <a:effectLst/>
                        </a:rPr>
                        <a:t> Александра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399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Русский язык, история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09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Дударева</a:t>
                      </a:r>
                      <a:r>
                        <a:rPr lang="ru-RU" sz="1400" dirty="0">
                          <a:effectLst/>
                        </a:rPr>
                        <a:t> Екатерина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395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09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Токарева Екатерина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395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310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Лепяхова</a:t>
                      </a:r>
                      <a:r>
                        <a:rPr lang="ru-RU" sz="1400" b="1" dirty="0">
                          <a:effectLst/>
                        </a:rPr>
                        <a:t> Анна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590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Русский язык, история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09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Калганов Артём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276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09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Мишенина Дарья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548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09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Васильева Софья</a:t>
                      </a:r>
                      <a:endParaRPr lang="ru-RU" sz="14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549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Михайлова Владислава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ЧОУ «ЧШ ЦОДИВ»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Русский язык, история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09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Васильева Марина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369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554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Загорская</a:t>
                      </a:r>
                      <a:r>
                        <a:rPr lang="ru-RU" sz="1400" b="1" dirty="0">
                          <a:effectLst/>
                        </a:rPr>
                        <a:t> Галина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369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Русский язык, </a:t>
                      </a:r>
                      <a:r>
                        <a:rPr lang="ru-RU" sz="1400" b="1" dirty="0" smtClean="0">
                          <a:effectLst/>
                        </a:rPr>
                        <a:t/>
                      </a:r>
                      <a:br>
                        <a:rPr lang="ru-RU" sz="1400" b="1" dirty="0" smtClean="0">
                          <a:effectLst/>
                        </a:rPr>
                      </a:br>
                      <a:r>
                        <a:rPr lang="ru-RU" sz="1400" b="1" dirty="0" smtClean="0">
                          <a:effectLst/>
                        </a:rPr>
                        <a:t>математика </a:t>
                      </a:r>
                      <a:r>
                        <a:rPr lang="ru-RU" sz="1400" b="1" dirty="0">
                          <a:effectLst/>
                        </a:rPr>
                        <a:t>(профиль)</a:t>
                      </a:r>
                      <a:endParaRPr lang="ru-RU" sz="1400" b="1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09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Ковру Екатерина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369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09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Колыхалина</a:t>
                      </a:r>
                      <a:r>
                        <a:rPr lang="ru-RU" sz="1400" dirty="0">
                          <a:effectLst/>
                        </a:rPr>
                        <a:t> Мария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369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09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Морозова Елена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369</a:t>
                      </a:r>
                      <a:endParaRPr lang="ru-RU" sz="140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79768"/>
              </p:ext>
            </p:extLst>
          </p:nvPr>
        </p:nvGraphicFramePr>
        <p:xfrm>
          <a:off x="6523690" y="1989262"/>
          <a:ext cx="5426140" cy="398453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85051"/>
                <a:gridCol w="1872213"/>
                <a:gridCol w="1427967"/>
                <a:gridCol w="1640909"/>
              </a:tblGrid>
              <a:tr h="461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Фамилия, имя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 ОУ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</a:t>
                      </a:r>
                      <a:endParaRPr lang="ru-RU" sz="120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 anchor="ctr"/>
                </a:tc>
              </a:tr>
              <a:tr h="22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Фёдоров Денис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369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2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Яковлева Анна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369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461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Воеводский Дмитрий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369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Информатика и ИКТ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2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Удальцова Анастасия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509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Литература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2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Чуднова Мария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548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Литература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314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Андреева Екатерина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Лицей искусств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Литература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2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Санина Ульяна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271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2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Смелая Елизавета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271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2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Ким Александр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217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2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Сидоров Дмитрий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289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2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Паршина Елизавета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369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Химия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23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Шумков Александр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546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Химия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293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Югай Анна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ЧОУ ШЭиП</a:t>
                      </a:r>
                      <a:endParaRPr lang="ru-RU" sz="1400" b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400" b="0" dirty="0">
                        <a:effectLst/>
                        <a:latin typeface="Bannikova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719329" y="228966"/>
            <a:ext cx="10942402" cy="10737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Результаты Единого государственного экзамена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8468" y="1388949"/>
            <a:ext cx="580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solidFill>
                  <a:srgbClr val="BC070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Динамика среднего балла с 2017 по 2020 годы</a:t>
            </a:r>
            <a:endParaRPr lang="ru-RU" sz="2000" b="1" dirty="0">
              <a:solidFill>
                <a:srgbClr val="BC070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6096" y="1401513"/>
            <a:ext cx="580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Динамика </a:t>
            </a:r>
            <a:r>
              <a:rPr lang="ru-RU" altLang="ru-RU" sz="20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среднего балла с 2017 по 2020 </a:t>
            </a:r>
            <a:r>
              <a:rPr lang="ru-RU" altLang="ru-RU" sz="20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годы</a:t>
            </a:r>
            <a:endParaRPr lang="ru-RU" sz="20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t="21565" r="50000" b="43769"/>
          <a:stretch/>
        </p:blipFill>
        <p:spPr bwMode="auto">
          <a:xfrm>
            <a:off x="278624" y="1825561"/>
            <a:ext cx="4726075" cy="307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7" t="42534" r="9982" b="31136"/>
          <a:stretch/>
        </p:blipFill>
        <p:spPr bwMode="auto">
          <a:xfrm>
            <a:off x="3907925" y="4152430"/>
            <a:ext cx="2282605" cy="237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21234" r="50000" b="46679"/>
          <a:stretch/>
        </p:blipFill>
        <p:spPr bwMode="auto">
          <a:xfrm>
            <a:off x="6190530" y="2555310"/>
            <a:ext cx="4792102" cy="261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4" t="43598" r="8100" b="39328"/>
          <a:stretch/>
        </p:blipFill>
        <p:spPr bwMode="auto">
          <a:xfrm>
            <a:off x="9569885" y="4294861"/>
            <a:ext cx="2442576" cy="228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5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719329" y="228966"/>
            <a:ext cx="10942402" cy="12473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Результаты Единого государственного экзамена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6063" y="1532023"/>
            <a:ext cx="11415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Участники ЕГЭ, не преодолевшие минимальный порог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467966"/>
              </p:ext>
            </p:extLst>
          </p:nvPr>
        </p:nvGraphicFramePr>
        <p:xfrm>
          <a:off x="137789" y="2269181"/>
          <a:ext cx="11786989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173"/>
                <a:gridCol w="1014608"/>
                <a:gridCol w="1013612"/>
                <a:gridCol w="1039162"/>
                <a:gridCol w="903368"/>
                <a:gridCol w="1052187"/>
                <a:gridCol w="1161931"/>
                <a:gridCol w="1293170"/>
                <a:gridCol w="989556"/>
                <a:gridCol w="901874"/>
                <a:gridCol w="8893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Bannikova" panose="020B0604020202020204" charset="0"/>
                        </a:rPr>
                        <a:t>Предмет</a:t>
                      </a:r>
                      <a:endParaRPr lang="ru-RU" sz="1500" dirty="0">
                        <a:solidFill>
                          <a:schemeClr val="bg1"/>
                        </a:solidFill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Bannikova" panose="020B0604020202020204" charset="0"/>
                        </a:rPr>
                        <a:t>Русский язык</a:t>
                      </a:r>
                      <a:endParaRPr lang="ru-RU" sz="1500" dirty="0">
                        <a:solidFill>
                          <a:schemeClr val="bg1"/>
                        </a:solidFill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Bannikova" panose="020B0604020202020204" charset="0"/>
                        </a:rPr>
                        <a:t>Литера-тура</a:t>
                      </a:r>
                      <a:endParaRPr lang="ru-RU" sz="1500" dirty="0">
                        <a:solidFill>
                          <a:schemeClr val="bg1"/>
                        </a:solidFill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 smtClean="0">
                          <a:solidFill>
                            <a:schemeClr val="bg1"/>
                          </a:solidFill>
                          <a:latin typeface="Bannikova" panose="020B0604020202020204" charset="0"/>
                        </a:rPr>
                        <a:t>Геогра-фия</a:t>
                      </a:r>
                      <a:endParaRPr lang="ru-RU" sz="1500" dirty="0">
                        <a:solidFill>
                          <a:schemeClr val="bg1"/>
                        </a:solidFill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Bannikova" panose="020B0604020202020204" charset="0"/>
                        </a:rPr>
                        <a:t>Физика</a:t>
                      </a:r>
                      <a:endParaRPr lang="ru-RU" sz="1500" dirty="0">
                        <a:solidFill>
                          <a:schemeClr val="bg1"/>
                        </a:solidFill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Bannikova" panose="020B0604020202020204" charset="0"/>
                        </a:rPr>
                        <a:t>История</a:t>
                      </a:r>
                      <a:endParaRPr lang="ru-RU" sz="1500" dirty="0">
                        <a:solidFill>
                          <a:schemeClr val="bg1"/>
                        </a:solidFill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 smtClean="0">
                          <a:solidFill>
                            <a:schemeClr val="bg1"/>
                          </a:solidFill>
                          <a:latin typeface="Bannikova" panose="020B0604020202020204" charset="0"/>
                        </a:rPr>
                        <a:t>Матема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Bannikova" panose="020B0604020202020204" charset="0"/>
                        </a:rPr>
                        <a:t>-тика</a:t>
                      </a:r>
                      <a:endParaRPr lang="ru-RU" sz="1500" dirty="0">
                        <a:solidFill>
                          <a:schemeClr val="bg1"/>
                        </a:solidFill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Bannikova" panose="020B0604020202020204" charset="0"/>
                        </a:rPr>
                        <a:t>Общество-знание</a:t>
                      </a:r>
                      <a:endParaRPr lang="ru-RU" sz="1500" dirty="0">
                        <a:solidFill>
                          <a:schemeClr val="bg1"/>
                        </a:solidFill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 smtClean="0">
                          <a:solidFill>
                            <a:schemeClr val="bg1"/>
                          </a:solidFill>
                          <a:latin typeface="Bannikova" panose="020B0604020202020204" charset="0"/>
                        </a:rPr>
                        <a:t>Инфор-матика</a:t>
                      </a:r>
                      <a:endParaRPr lang="ru-RU" sz="1500" dirty="0">
                        <a:solidFill>
                          <a:schemeClr val="bg1"/>
                        </a:solidFill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 smtClean="0">
                          <a:solidFill>
                            <a:schemeClr val="bg1"/>
                          </a:solidFill>
                          <a:latin typeface="Bannikova" panose="020B0604020202020204" charset="0"/>
                        </a:rPr>
                        <a:t>Биоло-гия</a:t>
                      </a:r>
                      <a:endParaRPr lang="ru-RU" sz="1500" dirty="0">
                        <a:solidFill>
                          <a:schemeClr val="bg1"/>
                        </a:solidFill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Bannikova" panose="020B0604020202020204" charset="0"/>
                        </a:rPr>
                        <a:t>Химия</a:t>
                      </a:r>
                      <a:endParaRPr lang="ru-RU" sz="1500" dirty="0">
                        <a:solidFill>
                          <a:schemeClr val="bg1"/>
                        </a:solidFill>
                        <a:latin typeface="Bannikova" panose="020B060402020202020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Bannikova" panose="020B0604020202020204" charset="0"/>
                        </a:rPr>
                        <a:t>Доля выпускников</a:t>
                      </a:r>
                      <a:endParaRPr lang="ru-RU" sz="1600" b="1" dirty="0">
                        <a:latin typeface="Bannikova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nnikova" panose="020B0604020202020204" charset="0"/>
                        </a:rPr>
                        <a:t>0,4 %</a:t>
                      </a:r>
                      <a:endParaRPr lang="ru-RU" sz="2000" b="1" dirty="0"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nnikova" panose="020B0604020202020204" charset="0"/>
                        </a:rPr>
                        <a:t>1 %</a:t>
                      </a:r>
                      <a:endParaRPr lang="ru-RU" sz="2000" b="1" dirty="0"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nnikova" panose="020B0604020202020204" charset="0"/>
                        </a:rPr>
                        <a:t>2 %</a:t>
                      </a:r>
                      <a:endParaRPr lang="ru-RU" sz="2000" b="1" dirty="0"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nnikova" panose="020B0604020202020204" charset="0"/>
                        </a:rPr>
                        <a:t>3 %</a:t>
                      </a:r>
                      <a:endParaRPr lang="ru-RU" sz="2000" b="1" dirty="0"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nnikova" panose="020B0604020202020204" charset="0"/>
                        </a:rPr>
                        <a:t>5 %</a:t>
                      </a:r>
                      <a:endParaRPr lang="ru-RU" sz="2000" b="1" dirty="0"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nnikova" panose="020B0604020202020204" charset="0"/>
                        </a:rPr>
                        <a:t>6,47 % </a:t>
                      </a:r>
                      <a:endParaRPr lang="ru-RU" sz="2000" b="1" dirty="0"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nnikova" panose="020B0604020202020204" charset="0"/>
                        </a:rPr>
                        <a:t>12 % </a:t>
                      </a:r>
                      <a:endParaRPr lang="ru-RU" sz="2000" b="1" dirty="0"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nnikova" panose="020B0604020202020204" charset="0"/>
                        </a:rPr>
                        <a:t>12 %</a:t>
                      </a:r>
                      <a:endParaRPr lang="ru-RU" sz="2000" b="1" dirty="0"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nnikova" panose="020B0604020202020204" charset="0"/>
                        </a:rPr>
                        <a:t>13 %</a:t>
                      </a:r>
                      <a:endParaRPr lang="ru-RU" sz="2000" b="1" dirty="0">
                        <a:latin typeface="Bannikova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annikova" panose="020B0604020202020204" charset="0"/>
                        </a:rPr>
                        <a:t>21% </a:t>
                      </a:r>
                      <a:endParaRPr lang="ru-RU" sz="2000" b="1" dirty="0">
                        <a:latin typeface="Bannikova" panose="020B060402020202020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695130"/>
              </p:ext>
            </p:extLst>
          </p:nvPr>
        </p:nvGraphicFramePr>
        <p:xfrm>
          <a:off x="3964795" y="4165387"/>
          <a:ext cx="4262405" cy="231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4057" y="4422125"/>
            <a:ext cx="398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C070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Лицей </a:t>
            </a:r>
            <a:r>
              <a:rPr lang="ru-RU" sz="2400" b="1" dirty="0">
                <a:solidFill>
                  <a:srgbClr val="BC070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№ </a:t>
            </a:r>
            <a:r>
              <a:rPr lang="ru-RU" sz="2400" b="1" dirty="0" smtClean="0">
                <a:solidFill>
                  <a:srgbClr val="BC070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369</a:t>
            </a:r>
          </a:p>
          <a:p>
            <a:pPr algn="ctr"/>
            <a:r>
              <a:rPr lang="ru-RU" sz="2400" b="1" dirty="0" smtClean="0">
                <a:solidFill>
                  <a:srgbClr val="BC070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Школа </a:t>
            </a:r>
            <a:r>
              <a:rPr lang="ru-RU" sz="2400" b="1" dirty="0">
                <a:solidFill>
                  <a:srgbClr val="BC070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№ </a:t>
            </a:r>
            <a:r>
              <a:rPr lang="ru-RU" sz="2400" b="1" dirty="0" smtClean="0">
                <a:solidFill>
                  <a:srgbClr val="BC070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242</a:t>
            </a:r>
          </a:p>
          <a:p>
            <a:pPr algn="ctr"/>
            <a:r>
              <a:rPr lang="ru-RU" sz="2400" b="1" dirty="0" smtClean="0">
                <a:solidFill>
                  <a:srgbClr val="BC070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Школа </a:t>
            </a:r>
            <a:r>
              <a:rPr lang="ru-RU" sz="2400" b="1" dirty="0">
                <a:solidFill>
                  <a:srgbClr val="BC070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№ </a:t>
            </a:r>
            <a:r>
              <a:rPr lang="ru-RU" sz="2400" b="1" dirty="0" smtClean="0">
                <a:solidFill>
                  <a:srgbClr val="BC070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548</a:t>
            </a:r>
          </a:p>
          <a:p>
            <a:pPr algn="ctr"/>
            <a:r>
              <a:rPr lang="ru-RU" sz="2400" b="1" dirty="0" smtClean="0">
                <a:solidFill>
                  <a:srgbClr val="BC070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Международная школа</a:t>
            </a:r>
            <a:endParaRPr lang="ru-RU" sz="2400" b="1" dirty="0">
              <a:solidFill>
                <a:srgbClr val="BC070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8766" y="4579971"/>
            <a:ext cx="4523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91 % школ </a:t>
            </a:r>
          </a:p>
          <a:p>
            <a:pPr algn="ctr"/>
            <a: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Красносельского района имеют выпускников, </a:t>
            </a:r>
            <a:b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не преодолевших минимальный порог</a:t>
            </a:r>
          </a:p>
        </p:txBody>
      </p:sp>
    </p:spTree>
    <p:extLst>
      <p:ext uri="{BB962C8B-B14F-4D97-AF65-F5344CB8AC3E}">
        <p14:creationId xmlns:p14="http://schemas.microsoft.com/office/powerpoint/2010/main" val="33965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12185916" y="1601568"/>
            <a:ext cx="49515" cy="53114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2365926" y="1755568"/>
            <a:ext cx="5863" cy="52617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Подзаголовок 2"/>
          <p:cNvSpPr txBox="1">
            <a:spLocks/>
          </p:cNvSpPr>
          <p:nvPr/>
        </p:nvSpPr>
        <p:spPr>
          <a:xfrm>
            <a:off x="1267212" y="268708"/>
            <a:ext cx="9657567" cy="1164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Тенденции изменения качества </a:t>
            </a:r>
            <a: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образования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в</a:t>
            </a:r>
            <a:r>
              <a:rPr lang="ru-RU" sz="3600" dirty="0" smtClean="0">
                <a:solidFill>
                  <a:srgbClr val="C00000"/>
                </a:solidFill>
                <a:latin typeface="Lobster" panose="02000506000000020003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 образовательных организациях района  </a:t>
            </a:r>
            <a:endParaRPr lang="ru-RU" sz="3600" dirty="0">
              <a:solidFill>
                <a:srgbClr val="C00000"/>
              </a:solidFill>
              <a:latin typeface="Lobster" panose="02000506000000020003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" y="6574536"/>
            <a:ext cx="12192001" cy="2834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100000"/>
                </a:schemeClr>
              </a:gs>
              <a:gs pos="100000">
                <a:srgbClr val="C00000"/>
              </a:gs>
            </a:gsLst>
            <a:lin ang="21594000" scaled="0"/>
            <a:tileRect/>
          </a:gradFill>
          <a:ln w="95250" cap="rnd" cmpd="sng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0522" y="5274415"/>
            <a:ext cx="11749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Тенденции изменения качества образования в образовательных организациях района определены по</a:t>
            </a:r>
            <a:r>
              <a:rPr lang="ru-RU" sz="24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 результатам </a:t>
            </a:r>
            <a:endParaRPr lang="ru-RU" sz="2400" b="1" dirty="0" smtClean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государственной </a:t>
            </a:r>
            <a:r>
              <a:rPr lang="ru-RU" sz="24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итоговой аттестации </a:t>
            </a:r>
            <a: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за </a:t>
            </a:r>
            <a:r>
              <a:rPr lang="ru-RU" sz="2400" b="1" dirty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2016–2019 </a:t>
            </a:r>
            <a:r>
              <a:rPr lang="ru-RU" sz="2400" b="1" dirty="0" smtClean="0">
                <a:solidFill>
                  <a:srgbClr val="276399"/>
                </a:solidFill>
                <a:latin typeface="Bannikova" panose="020F0502050305090303" pitchFamily="34" charset="-52"/>
                <a:ea typeface="Lato Heavy" panose="020F0502020204030203" pitchFamily="34" charset="0"/>
                <a:cs typeface="Lato Heavy" panose="020F0502020204030203" pitchFamily="34" charset="0"/>
              </a:rPr>
              <a:t>годы </a:t>
            </a:r>
            <a:endParaRPr lang="ru-RU" sz="2400" b="1" dirty="0">
              <a:solidFill>
                <a:srgbClr val="276399"/>
              </a:solidFill>
              <a:latin typeface="Bannikova" panose="020F0502050305090303" pitchFamily="34" charset="-52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72048">
            <a:off x="144246" y="2053430"/>
            <a:ext cx="4512160" cy="2830453"/>
          </a:xfrm>
          <a:prstGeom prst="rightArrow">
            <a:avLst/>
          </a:prstGeom>
          <a:solidFill>
            <a:srgbClr val="FF717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annikova" panose="020B0604020202020204" charset="0"/>
              </a:rPr>
              <a:t>Понизилось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Bannikova" panose="020B0604020202020204" charset="0"/>
              </a:rPr>
              <a:t>237</a:t>
            </a:r>
            <a:r>
              <a:rPr lang="ru-RU" sz="2400" dirty="0">
                <a:solidFill>
                  <a:schemeClr val="tx1"/>
                </a:solidFill>
                <a:latin typeface="Bannikova" panose="020B0604020202020204" charset="0"/>
              </a:rPr>
              <a:t>, 271, 275, </a:t>
            </a:r>
            <a:r>
              <a:rPr lang="ru-RU" sz="2400" dirty="0" smtClean="0">
                <a:solidFill>
                  <a:schemeClr val="tx1"/>
                </a:solidFill>
                <a:latin typeface="Bannikova" panose="020B060402020202020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annikova" panose="020B060402020202020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annikova" panose="020B0604020202020204" charset="0"/>
              </a:rPr>
              <a:t>380</a:t>
            </a:r>
            <a:r>
              <a:rPr lang="ru-RU" sz="2400" dirty="0">
                <a:solidFill>
                  <a:schemeClr val="tx1"/>
                </a:solidFill>
                <a:latin typeface="Bannikova" panose="020B0604020202020204" charset="0"/>
              </a:rPr>
              <a:t>, 385, 394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340572" y="2242158"/>
            <a:ext cx="3569312" cy="2553473"/>
          </a:xfrm>
          <a:prstGeom prst="rightArrow">
            <a:avLst/>
          </a:prstGeom>
          <a:solidFill>
            <a:srgbClr val="FFFF8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annikova" panose="020B0604020202020204" charset="0"/>
              </a:rPr>
              <a:t>Стабильно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Bannikova" panose="020B0604020202020204" charset="0"/>
              </a:rPr>
              <a:t>291, 390</a:t>
            </a:r>
          </a:p>
        </p:txBody>
      </p:sp>
      <p:sp>
        <p:nvSpPr>
          <p:cNvPr id="5" name="Стрелка вправо 4"/>
          <p:cNvSpPr/>
          <p:nvPr/>
        </p:nvSpPr>
        <p:spPr>
          <a:xfrm rot="19428536">
            <a:off x="7600967" y="1798171"/>
            <a:ext cx="4646093" cy="295887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7C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annikova" panose="020B0604020202020204" charset="0"/>
              </a:rPr>
              <a:t>Повысилось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Bannikova" panose="020B0604020202020204" charset="0"/>
              </a:rPr>
              <a:t>217, 262, 270, 290, </a:t>
            </a:r>
            <a:r>
              <a:rPr lang="ru-RU" sz="2400" dirty="0" smtClean="0">
                <a:solidFill>
                  <a:schemeClr val="tx1"/>
                </a:solidFill>
                <a:latin typeface="Bannikova" panose="020B060402020202020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annikova" panose="020B060402020202020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Bannikova" panose="020B0604020202020204" charset="0"/>
              </a:rPr>
              <a:t>369</a:t>
            </a:r>
            <a:r>
              <a:rPr lang="ru-RU" sz="2400" dirty="0">
                <a:solidFill>
                  <a:schemeClr val="tx1"/>
                </a:solidFill>
                <a:latin typeface="Bannikova" panose="020B0604020202020204" charset="0"/>
              </a:rPr>
              <a:t>, 509, 547, </a:t>
            </a:r>
            <a:r>
              <a:rPr lang="ru-RU" sz="2400" dirty="0" smtClean="0">
                <a:solidFill>
                  <a:schemeClr val="tx1"/>
                </a:solidFill>
                <a:latin typeface="Bannikova" panose="020B0604020202020204" charset="0"/>
              </a:rPr>
              <a:t>548</a:t>
            </a:r>
          </a:p>
        </p:txBody>
      </p:sp>
    </p:spTree>
    <p:extLst>
      <p:ext uri="{BB962C8B-B14F-4D97-AF65-F5344CB8AC3E}">
        <p14:creationId xmlns:p14="http://schemas.microsoft.com/office/powerpoint/2010/main" val="27959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3699</TotalTime>
  <Words>963</Words>
  <Application>Microsoft Office PowerPoint</Application>
  <PresentationFormat>Широкоэкранный</PresentationFormat>
  <Paragraphs>448</Paragraphs>
  <Slides>19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Calibri</vt:lpstr>
      <vt:lpstr>Bannikova</vt:lpstr>
      <vt:lpstr>Times New Roman</vt:lpstr>
      <vt:lpstr>Lobster</vt:lpstr>
      <vt:lpstr>Lato Heavy</vt:lpstr>
      <vt:lpstr>Arial</vt:lpstr>
      <vt:lpstr>Calibri Light</vt:lpstr>
      <vt:lpstr>Lato</vt:lpstr>
      <vt:lpstr>Тема Office</vt:lpstr>
      <vt:lpstr>Диаграмма Microsoft 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Совершенствование  дополнительного  образования</vt:lpstr>
      <vt:lpstr>Развитие кадрового потенциала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Серженко</dc:creator>
  <cp:lastModifiedBy>user</cp:lastModifiedBy>
  <cp:revision>381</cp:revision>
  <cp:lastPrinted>2020-08-27T07:02:18Z</cp:lastPrinted>
  <dcterms:created xsi:type="dcterms:W3CDTF">2017-08-23T13:50:23Z</dcterms:created>
  <dcterms:modified xsi:type="dcterms:W3CDTF">2020-08-27T08:19:41Z</dcterms:modified>
</cp:coreProperties>
</file>