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8" r:id="rId4"/>
    <p:sldId id="260" r:id="rId5"/>
    <p:sldId id="261" r:id="rId6"/>
    <p:sldId id="281" r:id="rId7"/>
    <p:sldId id="282" r:id="rId8"/>
    <p:sldId id="283" r:id="rId9"/>
    <p:sldId id="284" r:id="rId10"/>
    <p:sldId id="265" r:id="rId11"/>
    <p:sldId id="266" r:id="rId12"/>
    <p:sldId id="269" r:id="rId13"/>
    <p:sldId id="270" r:id="rId14"/>
    <p:sldId id="280" r:id="rId15"/>
    <p:sldId id="271" r:id="rId16"/>
    <p:sldId id="276" r:id="rId17"/>
    <p:sldId id="273" r:id="rId18"/>
    <p:sldId id="274" r:id="rId19"/>
    <p:sldId id="275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89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D8CD-849D-445B-9604-138987BBDA0E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33580-4081-438C-A1E5-DEF1581D73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D8CD-849D-445B-9604-138987BBDA0E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33580-4081-438C-A1E5-DEF1581D73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D8CD-849D-445B-9604-138987BBDA0E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33580-4081-438C-A1E5-DEF1581D735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D8CD-849D-445B-9604-138987BBDA0E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33580-4081-438C-A1E5-DEF1581D735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D8CD-849D-445B-9604-138987BBDA0E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33580-4081-438C-A1E5-DEF1581D73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D8CD-849D-445B-9604-138987BBDA0E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33580-4081-438C-A1E5-DEF1581D735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D8CD-849D-445B-9604-138987BBDA0E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33580-4081-438C-A1E5-DEF1581D73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D8CD-849D-445B-9604-138987BBDA0E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33580-4081-438C-A1E5-DEF1581D73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D8CD-849D-445B-9604-138987BBDA0E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33580-4081-438C-A1E5-DEF1581D73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D8CD-849D-445B-9604-138987BBDA0E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33580-4081-438C-A1E5-DEF1581D735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D8CD-849D-445B-9604-138987BBDA0E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33580-4081-438C-A1E5-DEF1581D735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C3AD8CD-849D-445B-9604-138987BBDA0E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9D33580-4081-438C-A1E5-DEF1581D735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772816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Мастер-класс для </a:t>
            </a:r>
            <a:endParaRPr lang="ru-RU" sz="36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учителей </a:t>
            </a:r>
            <a:r>
              <a:rPr lang="ru-RU" sz="3600" b="1" dirty="0">
                <a:solidFill>
                  <a:srgbClr val="0070C0"/>
                </a:solidFill>
              </a:rPr>
              <a:t>начальных классов </a:t>
            </a:r>
            <a:endParaRPr lang="ru-RU" sz="36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«Интегрированный  урок как средство формирования у школьников целостного представления о мире. «Невидимые нити» на примере интегрированного урока «Математика – Литературное чтение – Окружающий мир» </a:t>
            </a:r>
          </a:p>
        </p:txBody>
      </p:sp>
      <p:pic>
        <p:nvPicPr>
          <p:cNvPr id="7" name="Picture 3" descr="D:\Documents\Yakovleva\Desktop\527cd2ce2e38d034a54320404ec788f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91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" r="833" b="13266"/>
          <a:stretch/>
        </p:blipFill>
        <p:spPr bwMode="auto">
          <a:xfrm>
            <a:off x="179512" y="476672"/>
            <a:ext cx="8640960" cy="63813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33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02496"/>
            <a:ext cx="842493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D:\Documents\Yakovleva\Pictures\da04a41e86a97c40ad14fffe71df1f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32200"/>
            <a:ext cx="5184576" cy="545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91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83592"/>
            <a:ext cx="849694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99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D:\Documents\Yakovleva\Pictures\iGP6FUZY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424847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3140968"/>
            <a:ext cx="10801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b="1" dirty="0" smtClean="0"/>
              <a:t>6</a:t>
            </a:r>
            <a:endParaRPr lang="ru-RU" sz="11500" b="1" dirty="0"/>
          </a:p>
        </p:txBody>
      </p:sp>
      <p:pic>
        <p:nvPicPr>
          <p:cNvPr id="11270" name="Picture 6" descr="D:\Documents\Yakovleva\Pictures\iGP6FUZYO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61360"/>
            <a:ext cx="411128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72200" y="3212976"/>
            <a:ext cx="136815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b="1" dirty="0" smtClean="0"/>
              <a:t>3</a:t>
            </a:r>
            <a:endParaRPr lang="ru-RU" sz="11500" b="1" dirty="0"/>
          </a:p>
        </p:txBody>
      </p:sp>
    </p:spTree>
    <p:extLst>
      <p:ext uri="{BB962C8B-B14F-4D97-AF65-F5344CB8AC3E}">
        <p14:creationId xmlns:p14="http://schemas.microsoft.com/office/powerpoint/2010/main" val="283462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7992887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466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38933"/>
            <a:ext cx="8928992" cy="564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13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488" y="3140968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67944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159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8" y="738408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128" y="3429000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84504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29000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39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76" y="1196752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92896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12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 стрелкой 3"/>
          <p:cNvCxnSpPr>
            <a:stCxn id="11" idx="3"/>
          </p:cNvCxnSpPr>
          <p:nvPr/>
        </p:nvCxnSpPr>
        <p:spPr>
          <a:xfrm flipV="1">
            <a:off x="3541527" y="1561152"/>
            <a:ext cx="2902681" cy="386906"/>
          </a:xfrm>
          <a:prstGeom prst="straightConnector1">
            <a:avLst/>
          </a:prstGeom>
          <a:ln w="635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3603279" y="2245610"/>
            <a:ext cx="2859036" cy="54722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779912" y="3836079"/>
            <a:ext cx="2736304" cy="77669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492599" y="2865139"/>
            <a:ext cx="2880320" cy="88074"/>
          </a:xfrm>
          <a:prstGeom prst="straightConnector1">
            <a:avLst/>
          </a:prstGeom>
          <a:ln>
            <a:solidFill>
              <a:schemeClr val="tx1">
                <a:alpha val="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Прямая со стрелкой 2047"/>
          <p:cNvCxnSpPr>
            <a:endCxn id="2068" idx="1"/>
          </p:cNvCxnSpPr>
          <p:nvPr/>
        </p:nvCxnSpPr>
        <p:spPr>
          <a:xfrm>
            <a:off x="3707904" y="3836109"/>
            <a:ext cx="2941834" cy="791509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8" name="TextBox 2057"/>
          <p:cNvSpPr txBox="1"/>
          <p:nvPr/>
        </p:nvSpPr>
        <p:spPr>
          <a:xfrm>
            <a:off x="6516216" y="2420961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учитель</a:t>
            </a:r>
            <a:endParaRPr lang="ru-RU" sz="3200" b="1" dirty="0">
              <a:solidFill>
                <a:srgbClr val="0070C0"/>
              </a:solidFill>
            </a:endParaRPr>
          </a:p>
        </p:txBody>
      </p:sp>
      <p:cxnSp>
        <p:nvCxnSpPr>
          <p:cNvPr id="2060" name="Прямая со стрелкой 2059"/>
          <p:cNvCxnSpPr/>
          <p:nvPr/>
        </p:nvCxnSpPr>
        <p:spPr>
          <a:xfrm>
            <a:off x="3603279" y="2792834"/>
            <a:ext cx="2859036" cy="508269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5" name="TextBox 2064"/>
          <p:cNvSpPr txBox="1"/>
          <p:nvPr/>
        </p:nvSpPr>
        <p:spPr>
          <a:xfrm>
            <a:off x="6532045" y="3050565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ученик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2066" name="TextBox 2065"/>
          <p:cNvSpPr txBox="1"/>
          <p:nvPr/>
        </p:nvSpPr>
        <p:spPr>
          <a:xfrm>
            <a:off x="6444208" y="3574201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методики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2068" name="TextBox 2067"/>
          <p:cNvSpPr txBox="1"/>
          <p:nvPr/>
        </p:nvSpPr>
        <p:spPr>
          <a:xfrm>
            <a:off x="6649738" y="4335230"/>
            <a:ext cx="2386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технологии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2082" name="Прямоугольник 2081"/>
          <p:cNvSpPr/>
          <p:nvPr/>
        </p:nvSpPr>
        <p:spPr>
          <a:xfrm>
            <a:off x="107505" y="2067430"/>
            <a:ext cx="453650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              </a:t>
            </a:r>
            <a:endParaRPr lang="ru-RU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10" name="TextBox 2109"/>
          <p:cNvSpPr txBox="1"/>
          <p:nvPr/>
        </p:nvSpPr>
        <p:spPr>
          <a:xfrm>
            <a:off x="6516216" y="1196752"/>
            <a:ext cx="2267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общество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2111" name="TextBox 2110"/>
          <p:cNvSpPr txBox="1"/>
          <p:nvPr/>
        </p:nvSpPr>
        <p:spPr>
          <a:xfrm>
            <a:off x="6516216" y="1948058"/>
            <a:ext cx="1656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урок</a:t>
            </a:r>
            <a:endParaRPr lang="ru-RU" sz="3200" b="1" dirty="0">
              <a:solidFill>
                <a:srgbClr val="0070C0"/>
              </a:solidFill>
            </a:endParaRPr>
          </a:p>
        </p:txBody>
      </p:sp>
      <p:cxnSp>
        <p:nvCxnSpPr>
          <p:cNvPr id="2122" name="Прямая со стрелкой 2121"/>
          <p:cNvCxnSpPr/>
          <p:nvPr/>
        </p:nvCxnSpPr>
        <p:spPr>
          <a:xfrm flipV="1">
            <a:off x="3707904" y="2713348"/>
            <a:ext cx="2736304" cy="7309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9512" y="2462118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Современный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                                                             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594115"/>
            <a:ext cx="3362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Современное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6169" y="3482166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Современные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51" y="3920112"/>
            <a:ext cx="4290861" cy="27285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63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384" y="2636912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38152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41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17032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405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636912"/>
            <a:ext cx="83014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70C0"/>
                </a:solidFill>
              </a:rPr>
              <a:t>Спасибо за внимание!</a:t>
            </a:r>
            <a:endParaRPr lang="ru-RU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478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548" y="944722"/>
            <a:ext cx="81369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    Главная </a:t>
            </a:r>
            <a:r>
              <a:rPr lang="ru-RU" sz="3600" b="1" i="1" dirty="0">
                <a:solidFill>
                  <a:srgbClr val="FF0000"/>
                </a:solidFill>
              </a:rPr>
              <a:t>цель </a:t>
            </a:r>
            <a:r>
              <a:rPr lang="ru-RU" sz="3600" b="1" i="1" dirty="0" smtClean="0">
                <a:solidFill>
                  <a:srgbClr val="FF0000"/>
                </a:solidFill>
              </a:rPr>
              <a:t>интеграции - </a:t>
            </a:r>
            <a:endParaRPr lang="ru-RU" sz="3600" b="1" i="1" dirty="0">
              <a:solidFill>
                <a:srgbClr val="FF0000"/>
              </a:solidFill>
            </a:endParaRPr>
          </a:p>
          <a:p>
            <a:pPr algn="ctr"/>
            <a:r>
              <a:rPr lang="ru-RU" dirty="0" smtClean="0"/>
              <a:t> </a:t>
            </a:r>
            <a:r>
              <a:rPr lang="ru-RU" sz="3200" b="1" dirty="0">
                <a:solidFill>
                  <a:srgbClr val="0070C0"/>
                </a:solidFill>
              </a:rPr>
              <a:t>создание у школьников </a:t>
            </a:r>
            <a:r>
              <a:rPr lang="ru-RU" sz="3200" b="1" dirty="0" smtClean="0">
                <a:solidFill>
                  <a:srgbClr val="0070C0"/>
                </a:solidFill>
              </a:rPr>
              <a:t>целостного </a:t>
            </a:r>
            <a:r>
              <a:rPr lang="ru-RU" sz="3200" b="1" dirty="0">
                <a:solidFill>
                  <a:srgbClr val="0070C0"/>
                </a:solidFill>
              </a:rPr>
              <a:t>представления </a:t>
            </a:r>
          </a:p>
          <a:p>
            <a:pPr algn="ctr"/>
            <a:r>
              <a:rPr lang="ru-RU" sz="3200" b="1" dirty="0">
                <a:solidFill>
                  <a:srgbClr val="0070C0"/>
                </a:solidFill>
              </a:rPr>
              <a:t>об окружающем мире: понимание связей</a:t>
            </a:r>
          </a:p>
          <a:p>
            <a:pPr algn="ctr"/>
            <a:r>
              <a:rPr lang="ru-RU" sz="3200" b="1" dirty="0">
                <a:solidFill>
                  <a:srgbClr val="0070C0"/>
                </a:solidFill>
              </a:rPr>
              <a:t> между явлениями в природе, в обществе и мире в </a:t>
            </a:r>
            <a:r>
              <a:rPr lang="ru-RU" sz="3200" b="1" dirty="0" smtClean="0">
                <a:solidFill>
                  <a:srgbClr val="0070C0"/>
                </a:solidFill>
              </a:rPr>
              <a:t>целом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(</a:t>
            </a:r>
            <a:r>
              <a:rPr lang="ru-RU" sz="3200" b="1" dirty="0" smtClean="0">
                <a:solidFill>
                  <a:srgbClr val="FF0000"/>
                </a:solidFill>
              </a:rPr>
              <a:t>формирование мировоззрения</a:t>
            </a:r>
            <a:r>
              <a:rPr lang="ru-RU" sz="3200" b="1" dirty="0" smtClean="0">
                <a:solidFill>
                  <a:srgbClr val="0070C0"/>
                </a:solidFill>
              </a:rPr>
              <a:t>).</a:t>
            </a:r>
            <a:endParaRPr lang="ru-RU" sz="3200" b="1" dirty="0">
              <a:solidFill>
                <a:srgbClr val="0070C0"/>
              </a:solidFill>
            </a:endParaRPr>
          </a:p>
          <a:p>
            <a:r>
              <a:rPr lang="ru-RU" sz="3600" b="1" i="1" dirty="0">
                <a:solidFill>
                  <a:srgbClr val="FF0000"/>
                </a:solidFill>
              </a:rPr>
              <a:t>                   </a:t>
            </a:r>
            <a:r>
              <a:rPr lang="ru-RU" sz="3600" b="1" i="1" dirty="0" smtClean="0">
                <a:solidFill>
                  <a:srgbClr val="FF0000"/>
                </a:solidFill>
              </a:rPr>
              <a:t>Главная </a:t>
            </a:r>
            <a:r>
              <a:rPr lang="ru-RU" sz="3600" b="1" i="1" dirty="0">
                <a:solidFill>
                  <a:srgbClr val="FF0000"/>
                </a:solidFill>
              </a:rPr>
              <a:t>цель </a:t>
            </a:r>
            <a:r>
              <a:rPr lang="ru-RU" sz="3600" b="1" i="1" dirty="0" smtClean="0">
                <a:solidFill>
                  <a:srgbClr val="FF0000"/>
                </a:solidFill>
              </a:rPr>
              <a:t>обучения -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" name="Выгнутая влево стрелка 2"/>
          <p:cNvSpPr/>
          <p:nvPr/>
        </p:nvSpPr>
        <p:spPr>
          <a:xfrm>
            <a:off x="251520" y="980727"/>
            <a:ext cx="1584176" cy="411897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 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12360" y="986084"/>
            <a:ext cx="1080120" cy="411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71276"/>
            <a:ext cx="8784976" cy="188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72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060848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Интегрированный урок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– это особый тип урока, объединяющий в себе обучение одновременно по нескольким дисциплинам при изучении одного понятия, темы или явления.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16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276" y="935722"/>
            <a:ext cx="8136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Возможности интегрированного урока:</a:t>
            </a:r>
          </a:p>
          <a:p>
            <a:pPr algn="ctr"/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940" y="1556792"/>
            <a:ext cx="874095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0070C0"/>
                </a:solidFill>
              </a:rPr>
              <a:t>форма проведения нестандартна;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70C0"/>
                </a:solidFill>
              </a:rPr>
              <a:t>даёт более целостное представление об изучаемом предмете;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70C0"/>
                </a:solidFill>
              </a:rPr>
              <a:t>увеличивает информативную ёмкость урока;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0070C0"/>
                </a:solidFill>
              </a:rPr>
              <a:t>средство развития познавательной активности учащихся;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70C0"/>
                </a:solidFill>
              </a:rPr>
              <a:t>создаёт эффективное поле для самореализации, самовыражения творчества как учителя, так и класса в целом;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70C0"/>
                </a:solidFill>
              </a:rPr>
              <a:t>является </a:t>
            </a:r>
            <a:r>
              <a:rPr lang="ru-RU" sz="2800" b="1" dirty="0" err="1" smtClean="0">
                <a:solidFill>
                  <a:srgbClr val="0070C0"/>
                </a:solidFill>
              </a:rPr>
              <a:t>здоровьесберегающим</a:t>
            </a:r>
            <a:r>
              <a:rPr lang="ru-RU" sz="2800" b="1" dirty="0" smtClean="0">
                <a:solidFill>
                  <a:srgbClr val="0070C0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/>
          </a:p>
        </p:txBody>
      </p:sp>
      <p:pic>
        <p:nvPicPr>
          <p:cNvPr id="4098" name="Picture 2" descr="D:\Documents\Yakovleva\Pictures\Fotolia_40266537_Subscription_Monthly_XL-cosmic-1024x6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597" y="5202690"/>
            <a:ext cx="2520280" cy="16443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97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916832"/>
            <a:ext cx="8352928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9600" b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836334"/>
              </p:ext>
            </p:extLst>
          </p:nvPr>
        </p:nvGraphicFramePr>
        <p:xfrm>
          <a:off x="539552" y="2204864"/>
          <a:ext cx="8280918" cy="374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153"/>
                <a:gridCol w="1380153"/>
                <a:gridCol w="1380153"/>
                <a:gridCol w="1380153"/>
                <a:gridCol w="1380153"/>
                <a:gridCol w="1380153"/>
              </a:tblGrid>
              <a:tr h="1872208">
                <a:tc>
                  <a:txBody>
                    <a:bodyPr/>
                    <a:lstStyle/>
                    <a:p>
                      <a:r>
                        <a:rPr lang="ru-RU" sz="9600" b="1" dirty="0" smtClean="0"/>
                        <a:t>6</a:t>
                      </a:r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/>
                        <a:t>4</a:t>
                      </a:r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/>
                        <a:t>2</a:t>
                      </a:r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/>
                        <a:t>3</a:t>
                      </a:r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/>
                        <a:t>8</a:t>
                      </a:r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/>
                        <a:t>5</a:t>
                      </a:r>
                      <a:endParaRPr lang="ru-RU" sz="9600" b="1" dirty="0"/>
                    </a:p>
                  </a:txBody>
                  <a:tcPr/>
                </a:tc>
              </a:tr>
              <a:tr h="1872208">
                <a:tc>
                  <a:txBody>
                    <a:bodyPr/>
                    <a:lstStyle/>
                    <a:p>
                      <a:r>
                        <a:rPr lang="ru-RU" sz="9600" b="1" dirty="0" smtClean="0"/>
                        <a:t>0</a:t>
                      </a:r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/>
                        <a:t>н</a:t>
                      </a:r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/>
                        <a:t>й</a:t>
                      </a:r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/>
                        <a:t>е</a:t>
                      </a:r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/>
                        <a:t>к</a:t>
                      </a:r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/>
                        <a:t>р</a:t>
                      </a:r>
                      <a:endParaRPr lang="ru-RU" sz="9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48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916832"/>
            <a:ext cx="8352928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9600" b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60390"/>
              </p:ext>
            </p:extLst>
          </p:nvPr>
        </p:nvGraphicFramePr>
        <p:xfrm>
          <a:off x="539552" y="2204864"/>
          <a:ext cx="8280918" cy="374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153"/>
                <a:gridCol w="1380153"/>
                <a:gridCol w="1380153"/>
                <a:gridCol w="1380153"/>
                <a:gridCol w="1380153"/>
                <a:gridCol w="1380153"/>
              </a:tblGrid>
              <a:tr h="1872208">
                <a:tc>
                  <a:txBody>
                    <a:bodyPr/>
                    <a:lstStyle/>
                    <a:p>
                      <a:r>
                        <a:rPr lang="ru-RU" sz="9600" b="1" dirty="0" smtClean="0"/>
                        <a:t>8</a:t>
                      </a:r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/>
                        <a:t>6</a:t>
                      </a:r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/>
                        <a:t>5</a:t>
                      </a:r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/>
                        <a:t>4</a:t>
                      </a:r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/>
                        <a:t>3</a:t>
                      </a:r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/>
                        <a:t>2</a:t>
                      </a:r>
                      <a:endParaRPr lang="ru-RU" sz="9600" b="1" dirty="0"/>
                    </a:p>
                  </a:txBody>
                  <a:tcPr/>
                </a:tc>
              </a:tr>
              <a:tr h="1872208">
                <a:tc>
                  <a:txBody>
                    <a:bodyPr/>
                    <a:lstStyle/>
                    <a:p>
                      <a:r>
                        <a:rPr lang="ru-RU" sz="9600" b="1" dirty="0" smtClean="0"/>
                        <a:t>К</a:t>
                      </a:r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/>
                        <a:t>о</a:t>
                      </a:r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/>
                        <a:t>р</a:t>
                      </a:r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/>
                        <a:t>н</a:t>
                      </a:r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/>
                        <a:t>е</a:t>
                      </a:r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/>
                        <a:t>й</a:t>
                      </a:r>
                      <a:endParaRPr lang="ru-RU" sz="9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90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916832"/>
            <a:ext cx="8352928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9600" b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662777"/>
              </p:ext>
            </p:extLst>
          </p:nvPr>
        </p:nvGraphicFramePr>
        <p:xfrm>
          <a:off x="539552" y="2204864"/>
          <a:ext cx="8280918" cy="374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102"/>
                <a:gridCol w="920102"/>
                <a:gridCol w="920102"/>
                <a:gridCol w="920102"/>
                <a:gridCol w="920102"/>
                <a:gridCol w="920102"/>
                <a:gridCol w="920102"/>
                <a:gridCol w="920102"/>
                <a:gridCol w="920102"/>
              </a:tblGrid>
              <a:tr h="1872208">
                <a:tc>
                  <a:txBody>
                    <a:bodyPr/>
                    <a:lstStyle/>
                    <a:p>
                      <a:r>
                        <a:rPr lang="ru-RU" sz="9600" b="1" dirty="0" smtClean="0"/>
                        <a:t>8</a:t>
                      </a:r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/>
                        <a:t>9</a:t>
                      </a:r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/>
                        <a:t>7</a:t>
                      </a:r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/>
                        <a:t>1</a:t>
                      </a:r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/>
                        <a:t>5</a:t>
                      </a:r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/>
                        <a:t>4</a:t>
                      </a:r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/>
                        <a:t>2</a:t>
                      </a:r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/>
                        <a:t>6</a:t>
                      </a:r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/>
                        <a:t>3</a:t>
                      </a:r>
                      <a:endParaRPr lang="ru-RU" sz="9600" b="1" dirty="0"/>
                    </a:p>
                  </a:txBody>
                  <a:tcPr/>
                </a:tc>
              </a:tr>
              <a:tr h="1872208">
                <a:tc>
                  <a:txBody>
                    <a:bodyPr/>
                    <a:lstStyle/>
                    <a:p>
                      <a:r>
                        <a:rPr lang="ru-RU" sz="9600" b="1" dirty="0" smtClean="0"/>
                        <a:t>и</a:t>
                      </a:r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/>
                        <a:t>й</a:t>
                      </a:r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/>
                        <a:t>к</a:t>
                      </a:r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/>
                        <a:t>ч</a:t>
                      </a:r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/>
                        <a:t>в</a:t>
                      </a:r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/>
                        <a:t>о</a:t>
                      </a:r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/>
                        <a:t>у</a:t>
                      </a:r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/>
                        <a:t>с</a:t>
                      </a:r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/>
                        <a:t>к</a:t>
                      </a:r>
                      <a:endParaRPr lang="ru-RU" sz="9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53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916832"/>
            <a:ext cx="8352928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9600" b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679053"/>
              </p:ext>
            </p:extLst>
          </p:nvPr>
        </p:nvGraphicFramePr>
        <p:xfrm>
          <a:off x="539552" y="2204864"/>
          <a:ext cx="8280918" cy="374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102"/>
                <a:gridCol w="920102"/>
                <a:gridCol w="920102"/>
                <a:gridCol w="920102"/>
                <a:gridCol w="920102"/>
                <a:gridCol w="920102"/>
                <a:gridCol w="920102"/>
                <a:gridCol w="920102"/>
                <a:gridCol w="920102"/>
              </a:tblGrid>
              <a:tr h="1872208">
                <a:tc>
                  <a:txBody>
                    <a:bodyPr/>
                    <a:lstStyle/>
                    <a:p>
                      <a:r>
                        <a:rPr lang="ru-RU" sz="9600" b="1" dirty="0" smtClean="0"/>
                        <a:t>1</a:t>
                      </a:r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/>
                        <a:t>2</a:t>
                      </a:r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/>
                        <a:t>3</a:t>
                      </a:r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/>
                        <a:t>4</a:t>
                      </a:r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/>
                        <a:t>5</a:t>
                      </a:r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/>
                        <a:t>6</a:t>
                      </a:r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/>
                        <a:t>7</a:t>
                      </a:r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/>
                        <a:t>8</a:t>
                      </a:r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/>
                        <a:t>9</a:t>
                      </a:r>
                      <a:endParaRPr lang="ru-RU" sz="9600" b="1" dirty="0"/>
                    </a:p>
                  </a:txBody>
                  <a:tcPr/>
                </a:tc>
              </a:tr>
              <a:tr h="1872208">
                <a:tc>
                  <a:txBody>
                    <a:bodyPr/>
                    <a:lstStyle/>
                    <a:p>
                      <a:r>
                        <a:rPr lang="ru-RU" sz="9600" b="1" dirty="0" smtClean="0"/>
                        <a:t>Ч</a:t>
                      </a:r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/>
                        <a:t>у</a:t>
                      </a:r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/>
                        <a:t>к</a:t>
                      </a:r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/>
                        <a:t>о</a:t>
                      </a:r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/>
                        <a:t>в</a:t>
                      </a:r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/>
                        <a:t>с</a:t>
                      </a:r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/>
                        <a:t>к</a:t>
                      </a:r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/>
                        <a:t>и</a:t>
                      </a:r>
                      <a:endParaRPr lang="ru-RU" sz="9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/>
                        <a:t>й</a:t>
                      </a:r>
                      <a:endParaRPr lang="ru-RU" sz="9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7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854</TotalTime>
  <Words>223</Words>
  <Application>Microsoft Office PowerPoint</Application>
  <PresentationFormat>Экран (4:3)</PresentationFormat>
  <Paragraphs>92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ГБОУ СОШ №276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Лисицкая Анна Олеговна</cp:lastModifiedBy>
  <cp:revision>34</cp:revision>
  <dcterms:created xsi:type="dcterms:W3CDTF">2017-12-11T12:36:44Z</dcterms:created>
  <dcterms:modified xsi:type="dcterms:W3CDTF">2018-01-11T11:04:49Z</dcterms:modified>
</cp:coreProperties>
</file>