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3" r:id="rId6"/>
    <p:sldId id="268" r:id="rId7"/>
    <p:sldId id="269" r:id="rId8"/>
    <p:sldId id="260" r:id="rId9"/>
    <p:sldId id="261" r:id="rId10"/>
    <p:sldId id="262" r:id="rId11"/>
    <p:sldId id="264" r:id="rId12"/>
    <p:sldId id="265" r:id="rId13"/>
    <p:sldId id="266" r:id="rId14"/>
    <p:sldId id="267" r:id="rId15"/>
    <p:sldId id="306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2" r:id="rId27"/>
    <p:sldId id="280" r:id="rId28"/>
    <p:sldId id="281" r:id="rId29"/>
    <p:sldId id="283" r:id="rId30"/>
    <p:sldId id="284" r:id="rId31"/>
    <p:sldId id="285" r:id="rId32"/>
    <p:sldId id="286" r:id="rId33"/>
    <p:sldId id="307" r:id="rId34"/>
    <p:sldId id="287" r:id="rId35"/>
    <p:sldId id="293" r:id="rId36"/>
    <p:sldId id="294" r:id="rId37"/>
    <p:sldId id="295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296" r:id="rId49"/>
    <p:sldId id="308" r:id="rId50"/>
    <p:sldId id="309" r:id="rId51"/>
    <p:sldId id="297" r:id="rId52"/>
    <p:sldId id="298" r:id="rId53"/>
    <p:sldId id="299" r:id="rId54"/>
    <p:sldId id="303" r:id="rId55"/>
    <p:sldId id="300" r:id="rId56"/>
    <p:sldId id="301" r:id="rId57"/>
    <p:sldId id="302" r:id="rId58"/>
    <p:sldId id="305" r:id="rId59"/>
    <p:sldId id="288" r:id="rId60"/>
    <p:sldId id="289" r:id="rId61"/>
    <p:sldId id="290" r:id="rId62"/>
    <p:sldId id="304" r:id="rId63"/>
    <p:sldId id="292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6.6033950617283954E-2"/>
          <c:y val="5.2837606678977883E-2"/>
          <c:w val="0.58180713521920857"/>
          <c:h val="0.6383023100945177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знания о защите окр. среды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в начале проекта</c:v>
                </c:pt>
                <c:pt idx="1">
                  <c:v>по итогам проекта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1.4</c:v>
                </c:pt>
                <c:pt idx="1">
                  <c:v>2.5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знания о переработке отходов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в начале проекта</c:v>
                </c:pt>
                <c:pt idx="1">
                  <c:v>по итогам проекта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2.1</c:v>
                </c:pt>
                <c:pt idx="1">
                  <c:v>3.2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знают способы переработки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в начале проекта</c:v>
                </c:pt>
                <c:pt idx="1">
                  <c:v>по итогам проекта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val>
        </c:ser>
        <c:shape val="box"/>
        <c:axId val="118137984"/>
        <c:axId val="118139520"/>
        <c:axId val="0"/>
      </c:bar3DChart>
      <c:catAx>
        <c:axId val="118137984"/>
        <c:scaling>
          <c:orientation val="minMax"/>
        </c:scaling>
        <c:axPos val="b"/>
        <c:tickLblPos val="nextTo"/>
        <c:crossAx val="118139520"/>
        <c:crosses val="autoZero"/>
        <c:auto val="1"/>
        <c:lblAlgn val="ctr"/>
        <c:lblOffset val="100"/>
      </c:catAx>
      <c:valAx>
        <c:axId val="118139520"/>
        <c:scaling>
          <c:orientation val="minMax"/>
        </c:scaling>
        <c:axPos val="l"/>
        <c:majorGridlines/>
        <c:numFmt formatCode="General" sourceLinked="1"/>
        <c:tickLblPos val="nextTo"/>
        <c:crossAx val="118137984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2743509363537184"/>
          <c:y val="0.12354154514536339"/>
          <c:w val="0.54962265402986021"/>
          <c:h val="0.6570286328096378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понимание важности соблюдения ПДД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в начале проекта</c:v>
                </c:pt>
                <c:pt idx="1">
                  <c:v>по итогам проекта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2.4</c:v>
                </c:pt>
                <c:pt idx="1">
                  <c:v>3.1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знание дорожных ситуаций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в начале проекта</c:v>
                </c:pt>
                <c:pt idx="1">
                  <c:v>по итогам проекта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</c:v>
                </c:pt>
                <c:pt idx="1">
                  <c:v>3.2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знание дорожных особенностей на пути в школу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в начале проекта</c:v>
                </c:pt>
                <c:pt idx="1">
                  <c:v>по итогам проекта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2.1</c:v>
                </c:pt>
                <c:pt idx="1">
                  <c:v>3</c:v>
                </c:pt>
              </c:numCache>
            </c:numRef>
          </c:val>
        </c:ser>
        <c:shape val="box"/>
        <c:axId val="118305152"/>
        <c:axId val="118306688"/>
        <c:axId val="0"/>
      </c:bar3DChart>
      <c:catAx>
        <c:axId val="118305152"/>
        <c:scaling>
          <c:orientation val="minMax"/>
        </c:scaling>
        <c:axPos val="b"/>
        <c:tickLblPos val="nextTo"/>
        <c:crossAx val="118306688"/>
        <c:crosses val="autoZero"/>
        <c:auto val="1"/>
        <c:lblAlgn val="ctr"/>
        <c:lblOffset val="100"/>
      </c:catAx>
      <c:valAx>
        <c:axId val="118306688"/>
        <c:scaling>
          <c:orientation val="minMax"/>
        </c:scaling>
        <c:axPos val="l"/>
        <c:majorGridlines/>
        <c:numFmt formatCode="General" sourceLinked="1"/>
        <c:tickLblPos val="nextTo"/>
        <c:crossAx val="11830515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навыки коллективного взаимодействия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в начале проекта</c:v>
                </c:pt>
                <c:pt idx="1">
                  <c:v>по итогам проекта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1.5</c:v>
                </c:pt>
                <c:pt idx="1">
                  <c:v>2.5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развитие внимания, памяти, воображения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в начале проекта</c:v>
                </c:pt>
                <c:pt idx="1">
                  <c:v>по итогам проекта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2.1</c:v>
                </c:pt>
                <c:pt idx="1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совершенствование словарного запаса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в начале проекта</c:v>
                </c:pt>
                <c:pt idx="1">
                  <c:v>по итогам проекта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1.7</c:v>
                </c:pt>
                <c:pt idx="1">
                  <c:v>2.2999999999999998</c:v>
                </c:pt>
              </c:numCache>
            </c:numRef>
          </c:val>
        </c:ser>
        <c:shape val="box"/>
        <c:axId val="118335360"/>
        <c:axId val="118336896"/>
        <c:axId val="0"/>
      </c:bar3DChart>
      <c:catAx>
        <c:axId val="118335360"/>
        <c:scaling>
          <c:orientation val="minMax"/>
        </c:scaling>
        <c:axPos val="b"/>
        <c:tickLblPos val="nextTo"/>
        <c:crossAx val="118336896"/>
        <c:crosses val="autoZero"/>
        <c:auto val="1"/>
        <c:lblAlgn val="ctr"/>
        <c:lblOffset val="100"/>
      </c:catAx>
      <c:valAx>
        <c:axId val="118336896"/>
        <c:scaling>
          <c:orientation val="minMax"/>
        </c:scaling>
        <c:axPos val="l"/>
        <c:majorGridlines/>
        <c:numFmt formatCode="General" sourceLinked="1"/>
        <c:tickLblPos val="nextTo"/>
        <c:crossAx val="118335360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знания о балах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в начале проекта</c:v>
                </c:pt>
                <c:pt idx="1">
                  <c:v>по итогам проекта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dd/mmm">
                  <c:v>1.5</c:v>
                </c:pt>
                <c:pt idx="1">
                  <c:v>2.8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знания о бальных костюмах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в начале проекта</c:v>
                </c:pt>
                <c:pt idx="1">
                  <c:v>по итогам проекта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1.2</c:v>
                </c:pt>
                <c:pt idx="1">
                  <c:v>2.9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знания о танцах на балу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в начале проекта</c:v>
                </c:pt>
                <c:pt idx="1">
                  <c:v>по итогам проекта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1.1000000000000001</c:v>
                </c:pt>
                <c:pt idx="1">
                  <c:v>2.6</c:v>
                </c:pt>
              </c:numCache>
            </c:numRef>
          </c:val>
        </c:ser>
        <c:shape val="box"/>
        <c:axId val="120074240"/>
        <c:axId val="120075776"/>
        <c:axId val="0"/>
      </c:bar3DChart>
      <c:catAx>
        <c:axId val="120074240"/>
        <c:scaling>
          <c:orientation val="minMax"/>
        </c:scaling>
        <c:axPos val="b"/>
        <c:tickLblPos val="nextTo"/>
        <c:crossAx val="120075776"/>
        <c:crosses val="autoZero"/>
        <c:auto val="1"/>
        <c:lblAlgn val="ctr"/>
        <c:lblOffset val="100"/>
      </c:catAx>
      <c:valAx>
        <c:axId val="120075776"/>
        <c:scaling>
          <c:orientation val="minMax"/>
        </c:scaling>
        <c:delete val="1"/>
        <c:axPos val="l"/>
        <c:majorGridlines/>
        <c:minorGridlines/>
        <c:numFmt formatCode="dd/mmm" sourceLinked="1"/>
        <c:tickLblPos val="nextTo"/>
        <c:crossAx val="120074240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Педагогические проекты в 2016-2017 учебном году (отчет о реализации)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4429132"/>
            <a:ext cx="8172480" cy="2214578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Выполнили: Хабарова М. С (учитель технологии), </a:t>
            </a:r>
          </a:p>
          <a:p>
            <a:r>
              <a:rPr lang="ru-RU" b="1" dirty="0" smtClean="0"/>
              <a:t>Задорина А. А. (учитель начальных классов, воспитатель ГПД), </a:t>
            </a:r>
          </a:p>
          <a:p>
            <a:r>
              <a:rPr lang="ru-RU" b="1" dirty="0" err="1" smtClean="0"/>
              <a:t>Карандашова</a:t>
            </a:r>
            <a:r>
              <a:rPr lang="ru-RU" b="1" dirty="0" smtClean="0"/>
              <a:t> Н. В. (учитель начальных классов), </a:t>
            </a:r>
          </a:p>
          <a:p>
            <a:r>
              <a:rPr lang="ru-RU" b="1" dirty="0" smtClean="0"/>
              <a:t>Привалова Е. В. (учитель начальных классов, воспитатель ГПД), </a:t>
            </a:r>
          </a:p>
          <a:p>
            <a:r>
              <a:rPr lang="ru-RU" b="1" dirty="0" err="1" smtClean="0"/>
              <a:t>Калын</a:t>
            </a:r>
            <a:r>
              <a:rPr lang="ru-RU" b="1" dirty="0" smtClean="0"/>
              <a:t> О. И. (учитель начальных классов) 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00100" y="214290"/>
            <a:ext cx="7429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Государственное бюджетное образовательное учреждение школа-интернат №289 с углубленным изучением предмета «Физическая культура» Красносельского района Санкт-Петербурга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2017-2018\ТЕХНОЛОГИЯ\ПЕД ДЕЯТЕЛЬНОСТЬ\МОИ ПРОЕКТЫ\ЧИСТЫЙ КЛАСС\МК РАЗДЕЛЯЕМ ОТХОДЫ\ФОТО МК\IMG_20170215_14210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2428860" y="219845"/>
            <a:ext cx="4786346" cy="6381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 Мастер-класс «Кормушки для птиц».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2017-2018\ТЕХНОЛОГИЯ\ПЕД ДЕЯТЕЛЬНОСТЬ\МОИ ПРОЕКТЫ\ЧИСТЫЙ КЛАСС\МК КОРМУШКИ ДЛЯ ПТИЦ\фото МК 22.02\IMG_20170222_13342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431190" y="1444625"/>
            <a:ext cx="3712181" cy="4949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E:\2017-2018\ТЕХНОЛОГИЯ\ПЕД ДЕЯТЕЛЬНОСТЬ\МОИ ПРОЕКТЫ\ЧИСТЫЙ КЛАСС\МК КОРМУШКИ ДЛЯ ПТИЦ\фото МК 22.02\IMG_20170222_14212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4459074" y="1444625"/>
            <a:ext cx="3684999" cy="4913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/>
              <a:t>Поддержали движение «ЭКА»</a:t>
            </a:r>
            <a:br>
              <a:rPr lang="ru-RU" sz="2800" dirty="0" smtClean="0"/>
            </a:br>
            <a:r>
              <a:rPr lang="ru-RU" sz="2800" dirty="0" smtClean="0"/>
              <a:t>Участие в эка </a:t>
            </a:r>
            <a:r>
              <a:rPr lang="ru-RU" sz="2800" dirty="0" err="1" smtClean="0"/>
              <a:t>флешмобе</a:t>
            </a:r>
            <a:r>
              <a:rPr lang="ru-RU" sz="2800" dirty="0" smtClean="0"/>
              <a:t> «Птицы в городе»</a:t>
            </a:r>
            <a:endParaRPr lang="ru-RU" sz="2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>
            <a:lum bright="-10000" contrast="10000"/>
          </a:blip>
          <a:srcRect l="5556"/>
          <a:stretch>
            <a:fillRect/>
          </a:stretch>
        </p:blipFill>
        <p:spPr bwMode="auto">
          <a:xfrm>
            <a:off x="357158" y="1428736"/>
            <a:ext cx="8501090" cy="516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 Мастер-класс «Вторая жизнь вещей»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2017-2018\ТЕХНОЛОГИЯ\ПЕД ДЕЯТЕЛЬНОСТЬ\МОИ ПРОЕКТЫ\ЧИСТЫЙ КЛАСС\МК ВТОРАЯ ЖИЗНЬ ВЕЩЕЙ\ФОТО МК\IMG_20170405_15121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538348" y="1444625"/>
            <a:ext cx="3819338" cy="5092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E:\2017-2018\ТЕХНОЛОГИЯ\ПЕД ДЕЯТЕЛЬНОСТЬ\МОИ ПРОЕКТЫ\ЧИСТЫЙ КЛАСС\МК ВТОРАЯ ЖИЗНЬ ВЕЩЕЙ\ФОТО МК\IMG_20170405_151213_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4566230" y="1444625"/>
            <a:ext cx="3934860" cy="5055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 Мастер-класс «Вторая жизнь вещей»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E:\2017-2018\ТЕХНОЛОГИЯ\ПЕД ДЕЯТЕЛЬНОСТЬ\МОИ ПРОЕКТЫ\ЧИСТЫЙ КЛАСС\МК ВТОРАЯ ЖИЗНЬ ВЕЩЕЙ\ФОТО МК\IMG_20170405_15390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428596" y="1428736"/>
            <a:ext cx="3962214" cy="5282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E:\2017-2018\ТЕХНОЛОГИЯ\ПЕД ДЕЯТЕЛЬНОСТЬ\МОИ ПРОЕКТЫ\ЧИСТЫЙ КЛАСС\МК ВТОРАЯ ЖИЗНЬ ВЕЩЕЙ\ФОТО МК\IMG_20170405_15410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4643438" y="1428736"/>
            <a:ext cx="3952719" cy="5270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Мастер-класс «Вторая жизнь вещей»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2017-2018\ТЕХНОЛОГИЯ\ПЕД ДЕЯТЕЛЬНОСТЬ\МОИ ПРОЕКТЫ\ЧИСТЫЙ КЛАСС\МК ВТОРАЯ ЖИЗНЬ ВЕЩЕЙ\ФОТО МК\IMG_20170405_155411_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431190" y="1444625"/>
            <a:ext cx="3712181" cy="4949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G:\2017-2018\ТЕХНОЛОГИЯ\ПЕД ДЕЯТЕЛЬНОСТЬ\МОИ ПРОЕКТЫ\ЧИСТЫЙ КЛАСС\МК ВТОРАЯ ЖИЗНЬ ВЕЩЕЙ\ФОТО МК\IMG_20170405_154312_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4619808" y="1444625"/>
            <a:ext cx="3738405" cy="4984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ru-RU" dirty="0" smtClean="0"/>
              <a:t>СРОКИ РЕАЛИЗАЦИИ:  февраль 2017 года  - июнь 2017 года</a:t>
            </a:r>
          </a:p>
          <a:p>
            <a:r>
              <a:rPr lang="ru-RU" dirty="0" smtClean="0"/>
              <a:t>ЗАЯВИТЕЛЬ ПРОЕКТА:  учитель начальных классов </a:t>
            </a:r>
            <a:r>
              <a:rPr lang="ru-RU" dirty="0" err="1" smtClean="0"/>
              <a:t>Карандашова</a:t>
            </a:r>
            <a:r>
              <a:rPr lang="ru-RU" dirty="0" smtClean="0"/>
              <a:t> Н. В. и учитель технологии  Хабарова М. С.</a:t>
            </a:r>
          </a:p>
          <a:p>
            <a:r>
              <a:rPr lang="ru-RU" dirty="0" smtClean="0"/>
              <a:t>ЦЕЛЬ ПРОЕКТА:  организация учебно-познавательной и игровой среды для изучения младшими школьниками правил дорожного движения.</a:t>
            </a:r>
          </a:p>
          <a:p>
            <a:r>
              <a:rPr lang="ru-RU" dirty="0" smtClean="0"/>
              <a:t>ЦЕЛЕВЫЕ ГРУППЫ:  учащиеся 2 и 5 класса.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Педагогический проект  </a:t>
            </a:r>
            <a:br>
              <a:rPr lang="ru-RU" sz="2800" dirty="0" smtClean="0"/>
            </a:br>
            <a:r>
              <a:rPr lang="ru-RU" sz="2800" dirty="0" smtClean="0"/>
              <a:t>«Правила пешехода – соблюдаем ПДД»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ОПИСАНИЕ ОСНОВНЫХ МЕРОПРИЯТИЙ ПРОЕКТА:</a:t>
            </a:r>
          </a:p>
          <a:p>
            <a:pPr lvl="0"/>
            <a:r>
              <a:rPr lang="ru-RU" i="1" dirty="0" smtClean="0"/>
              <a:t>Плановые занятия внеурочной деятельности</a:t>
            </a:r>
            <a:r>
              <a:rPr lang="ru-RU" dirty="0" smtClean="0"/>
              <a:t>. Проводит </a:t>
            </a:r>
            <a:r>
              <a:rPr lang="ru-RU" dirty="0" err="1" smtClean="0"/>
              <a:t>Карандашова</a:t>
            </a:r>
            <a:r>
              <a:rPr lang="ru-RU" dirty="0" smtClean="0"/>
              <a:t> Н В.</a:t>
            </a:r>
          </a:p>
          <a:p>
            <a:pPr lvl="0"/>
            <a:r>
              <a:rPr lang="ru-RU" i="1" dirty="0" smtClean="0"/>
              <a:t>Мастер-класс «Такие разные авто»</a:t>
            </a:r>
          </a:p>
          <a:p>
            <a:r>
              <a:rPr lang="ru-RU" dirty="0" smtClean="0"/>
              <a:t>Проводится для учащихся учителем технологии Хабаровой М. С. С целью изготовления разных моделей машин из бумаги.</a:t>
            </a:r>
          </a:p>
          <a:p>
            <a:pPr lvl="0"/>
            <a:r>
              <a:rPr lang="ru-RU" i="1" dirty="0" smtClean="0"/>
              <a:t>Выставка «Мир машин»</a:t>
            </a:r>
          </a:p>
          <a:p>
            <a:r>
              <a:rPr lang="ru-RU" dirty="0" smtClean="0"/>
              <a:t>На выставке будут представлены игрушечные авто учащихся и изготовленные самими ребятами на мастер-классе и дома с родителями. Проводит </a:t>
            </a:r>
            <a:r>
              <a:rPr lang="ru-RU" dirty="0" err="1" smtClean="0"/>
              <a:t>Карандашова</a:t>
            </a:r>
            <a:r>
              <a:rPr lang="ru-RU" dirty="0" smtClean="0"/>
              <a:t> Н В.</a:t>
            </a:r>
          </a:p>
          <a:p>
            <a:pPr lvl="0"/>
            <a:r>
              <a:rPr lang="ru-RU" i="1" dirty="0" smtClean="0"/>
              <a:t>Мастер-класс: Изготовление макета «По дороге в школу»</a:t>
            </a:r>
          </a:p>
          <a:p>
            <a:r>
              <a:rPr lang="ru-RU" dirty="0" smtClean="0"/>
              <a:t>Макет будет представлять собой модель маршрута учащихся от дома до школы. Ребята будут изготавливать элементы макета. Проводится для учащихся учителем технологии Хабаровой М. С.</a:t>
            </a:r>
          </a:p>
          <a:p>
            <a:pPr lvl="0"/>
            <a:r>
              <a:rPr lang="ru-RU" i="1" dirty="0" smtClean="0"/>
              <a:t>Разработка заданий для игры-макета (помощь родительского актива).</a:t>
            </a:r>
          </a:p>
          <a:p>
            <a:pPr lvl="0"/>
            <a:r>
              <a:rPr lang="ru-RU" i="1" dirty="0" smtClean="0"/>
              <a:t>Изготовление </a:t>
            </a:r>
            <a:r>
              <a:rPr lang="ru-RU" i="1" dirty="0" err="1" smtClean="0"/>
              <a:t>игры-ходилки</a:t>
            </a:r>
            <a:r>
              <a:rPr lang="ru-RU" i="1" dirty="0" smtClean="0"/>
              <a:t> с фишками «По дорогам города».</a:t>
            </a:r>
          </a:p>
          <a:p>
            <a:r>
              <a:rPr lang="ru-RU" dirty="0" smtClean="0"/>
              <a:t>Разработка игры: учащиеся 5 класса</a:t>
            </a:r>
          </a:p>
          <a:p>
            <a:r>
              <a:rPr lang="ru-RU" dirty="0" smtClean="0"/>
              <a:t>Оформление: родители и учащиеся.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Педагогический проект </a:t>
            </a:r>
            <a:br>
              <a:rPr lang="ru-RU" sz="2800" dirty="0" smtClean="0"/>
            </a:br>
            <a:r>
              <a:rPr lang="ru-RU" sz="2800" dirty="0" smtClean="0"/>
              <a:t>«Правила пешехода – соблюдаем ПДД»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Мастер-класс </a:t>
            </a:r>
            <a:br>
              <a:rPr lang="ru-RU" dirty="0" smtClean="0"/>
            </a:br>
            <a:r>
              <a:rPr lang="ru-RU" dirty="0" smtClean="0"/>
              <a:t>«Такие разные авто»</a:t>
            </a:r>
            <a:r>
              <a:rPr lang="ru-RU" i="1" dirty="0" smtClean="0"/>
              <a:t/>
            </a:r>
            <a:br>
              <a:rPr lang="ru-RU" i="1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2017-2018\ТЕХНОЛОГИЯ\ПЕД ДЕЯТЕЛЬНОСТЬ\МОИ ПРОЕКТЫ\ПРОЕКТ ПО ПДД\МК машинки\мк МАШИНКИ 13.09\IMG_20170213_151556_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714348" y="1643050"/>
            <a:ext cx="3696916" cy="4929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E:\2017-2018\ТЕХНОЛОГИЯ\ПЕД ДЕЯТЕЛЬНОСТЬ\МОИ ПРОЕКТЫ\ПРОЕКТ ПО ПДД\МК машинки\мк МАШИНКИ 13.09\IMG_20170213_150418_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4714876" y="1643050"/>
            <a:ext cx="3696916" cy="4929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Мастер-класс </a:t>
            </a:r>
            <a:br>
              <a:rPr lang="ru-RU" dirty="0" smtClean="0"/>
            </a:br>
            <a:r>
              <a:rPr lang="ru-RU" dirty="0" smtClean="0"/>
              <a:t>«Такие разные авто»</a:t>
            </a:r>
            <a:r>
              <a:rPr lang="ru-RU" i="1" dirty="0" smtClean="0"/>
              <a:t/>
            </a:r>
            <a:br>
              <a:rPr lang="ru-RU" i="1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2017-2018\ТЕХНОЛОГИЯ\ПЕД ДЕЯТЕЛЬНОСТЬ\МОИ ПРОЕКТЫ\ПРОЕКТ ПО ПДД\МК машинки\мк МАШИНКИ 13.09\IMG_20170213_152642_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4595803" y="1571612"/>
            <a:ext cx="3643337" cy="485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E:\2017-2018\ТЕХНОЛОГИЯ\ПЕД ДЕЯТЕЛЬНОСТЬ\МОИ ПРОЕКТЫ\ПРОЕКТ ПО ПДД\МК машинки\мк МАШИНКИ 13.09\IMG_20170213_15264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500034" y="1571612"/>
            <a:ext cx="3684999" cy="4913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4221365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Проект «Чистый класс» (направление-экология) – 3,5 класс</a:t>
            </a:r>
          </a:p>
          <a:p>
            <a:r>
              <a:rPr lang="ru-RU" dirty="0" smtClean="0"/>
              <a:t>Проект «Правила пешехода – соблюдаем ПДД» (направление - правила дорожного движения для пешеходов) – 2,5 класс</a:t>
            </a:r>
          </a:p>
          <a:p>
            <a:r>
              <a:rPr lang="ru-RU" dirty="0" smtClean="0"/>
              <a:t>Проект «Музыкальный спектакль                  «</a:t>
            </a:r>
            <a:r>
              <a:rPr lang="ru-RU" dirty="0" err="1" smtClean="0"/>
              <a:t>Дюймовочка</a:t>
            </a:r>
            <a:r>
              <a:rPr lang="ru-RU" dirty="0" smtClean="0"/>
              <a:t>» (направление -   художественно-эстетическое) – 1 класс </a:t>
            </a:r>
          </a:p>
          <a:p>
            <a:r>
              <a:rPr lang="ru-RU" dirty="0" smtClean="0"/>
              <a:t>Проект «Костюмированный бал «Первый бал в Елагин Дворце» (направление – общекультурное) – 4 класс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В 2016-2017 учебном году в ГБОУ Ш-И №289 было реализовано несколько совместных педагогических проектов.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Выставка «Мир машин»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2017-2018\ТЕХНОЛОГИЯ\ПЕД ДЕЯТЕЛЬНОСТЬ\МОИ ПРОЕКТЫ\ПРОЕКТ ПО ПДД\ВЫСТАВКА МАШИНОК фото\IMG_20170215_16251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-10000" contrast="10000"/>
          </a:blip>
          <a:srcRect l="4866" t="6846" b="11599"/>
          <a:stretch>
            <a:fillRect/>
          </a:stretch>
        </p:blipFill>
        <p:spPr bwMode="auto">
          <a:xfrm>
            <a:off x="428596" y="1428736"/>
            <a:ext cx="4232578" cy="4837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 descr="E:\2017-2018\ТЕХНОЛОГИЯ\ПЕД ДЕЯТЕЛЬНОСТЬ\МОИ ПРОЕКТЫ\ПРОЕКТ ПО ПДД\ВЫСТАВКА МАШИНОК фото\IMG_20170215_162516_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4834122" y="1444625"/>
            <a:ext cx="3809844" cy="4794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17-2018\ТЕХНОЛОГИЯ\ПЕД ДЕЯТЕЛЬНОСТЬ\МОИ ПРОЕКТЫ\ПРОЕКТ ПО ПДД\макет ДОРОГА В ШКОЛУ\фото ДЕЛАЕМ МАКЕТ\DSC059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 bwMode="auto">
          <a:xfrm>
            <a:off x="214282" y="1500174"/>
            <a:ext cx="4754880" cy="3865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Мастер-класс: Изготовление макета «По дороге в школу»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9" name="Picture 3" descr="E:\2017-2018\ТЕХНОЛОГИЯ\ПЕД ДЕЯТЕЛЬНОСТЬ\МОИ ПРОЕКТЫ\ПРОЕКТ ПО ПДД\макет ДОРОГА В ШКОЛУ\фото ДЕЛАЕМ МАКЕТ\DSC05944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505325" y="3071812"/>
            <a:ext cx="4638675" cy="37861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Мастер-класс: Изготовление макета «По дороге в школу»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2017-2018\ТЕХНОЛОГИЯ\ПЕД ДЕЯТЕЛЬНОСТЬ\МОИ ПРОЕКТЫ\ПРОЕКТ ПО ПДД\макет ДОРОГА В ШКОЛУ\фото ДЕЛАЕМ МАКЕТ\IMG_20170403_16175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377612" y="1444625"/>
            <a:ext cx="3908635" cy="5211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3" name="Picture 3" descr="E:\2017-2018\ТЕХНОЛОГИЯ\ПЕД ДЕЯТЕЛЬНОСТЬ\МОИ ПРОЕКТЫ\ПРОЕКТ ПО ПДД\макет ДОРОГА В ШКОЛУ\фото ДЕЛАЕМ МАКЕТ\IMG_20170317_16093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4459074" y="1444625"/>
            <a:ext cx="4184892" cy="5198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Мастер-класс: Изготовление макета «По дороге в школу»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2017-2018\ТЕХНОЛОГИЯ\ПЕД ДЕЯТЕЛЬНОСТЬ\МОИ ПРОЕКТЫ\ПРОЕКТ ПО ПДД\макет ДОРОГА В ШКОЛУ\фото МАШИНКИ ИЗ ПЛАСТИЛИНА\IMG_20170314_132549_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324034" y="1444625"/>
            <a:ext cx="3890776" cy="5187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7" name="Picture 3" descr="E:\2017-2018\ТЕХНОЛОГИЯ\ПЕД ДЕЯТЕЛЬНОСТЬ\МОИ ПРОЕКТЫ\ПРОЕКТ ПО ПДД\макет ДОРОГА В ШКОЛУ\фото МАШИНКИ ИЗ ПЛАСТИЛИНА\IMG_20170314_13254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4405494" y="1444625"/>
            <a:ext cx="3881281" cy="5175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Мастер-класс: Изготовление макета «По дороге в школу»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2017-2018\ТЕХНОЛОГИЯ\ПЕД ДЕЯТЕЛЬНОСТЬ\МОИ ПРОЕКТЫ\ПРОЕКТ ПО ПДД\макет ДОРОГА В ШКОЛУ\фото МАШИНКИ ИЗ ПЛАСТИЛИНА\IMG_20170314_132601_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377612" y="1444625"/>
            <a:ext cx="3980073" cy="53067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1" name="Picture 3" descr="E:\2017-2018\ТЕХНОЛОГИЯ\ПЕД ДЕЯТЕЛЬНОСТЬ\МОИ ПРОЕКТЫ\ПРОЕКТ ПО ПДД\макет ДОРОГА В ШКОЛУ\фото МАШИНКИ ИЗ ПЛАСТИЛИНА\IMG_20170314_13361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4619808" y="1444625"/>
            <a:ext cx="3899313" cy="5199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Занятие с использованием макета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2017-2018\ТЕХНОЛОГИЯ\ПЕД ДЕЯТЕЛЬНОСТЬ\МОИ ПРОЕКТЫ\ПРОЕКТ ПО ПДД\игры пдд фото\IMG_20170503_142237_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428596" y="1428736"/>
            <a:ext cx="3908635" cy="5211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5" name="Picture 3" descr="E:\2017-2018\ТЕХНОЛОГИЯ\ПЕД ДЕЯТЕЛЬНОСТЬ\МОИ ПРОЕКТЫ\ПРОЕКТ ПО ПДД\игры пдд фото\IMG_20170503_14251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4786314" y="1428736"/>
            <a:ext cx="3804073" cy="5072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2017-2018\ТЕХНОЛОГИЯ\ПЕД ДЕЯТЕЛЬНОСТЬ\МОИ ПРОЕКТЫ\ПРОЕКТ ПО ПДД\дид игра НА ПЕРЕКРЕСТКЕ\IMG_20170320_10534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0000" contrast="30000"/>
          </a:blip>
          <a:srcRect l="13302" r="2648" b="3297"/>
          <a:stretch>
            <a:fillRect/>
          </a:stretch>
        </p:blipFill>
        <p:spPr bwMode="auto">
          <a:xfrm>
            <a:off x="1428728" y="1494935"/>
            <a:ext cx="6215106" cy="53630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 err="1" smtClean="0"/>
              <a:t>Игра-ходилка</a:t>
            </a:r>
            <a:r>
              <a:rPr lang="ru-RU" i="1" dirty="0" smtClean="0"/>
              <a:t> с фишками </a:t>
            </a:r>
            <a:br>
              <a:rPr lang="ru-RU" i="1" dirty="0" smtClean="0"/>
            </a:br>
            <a:r>
              <a:rPr lang="ru-RU" i="1" dirty="0" smtClean="0"/>
              <a:t>«По дорогам города».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ru-RU" i="1" dirty="0" smtClean="0"/>
              <a:t> </a:t>
            </a:r>
            <a:r>
              <a:rPr lang="ru-RU" i="1" dirty="0" err="1" smtClean="0"/>
              <a:t>Игра-ходилка</a:t>
            </a:r>
            <a:r>
              <a:rPr lang="ru-RU" i="1" dirty="0" smtClean="0"/>
              <a:t> с фишками </a:t>
            </a:r>
            <a:br>
              <a:rPr lang="ru-RU" i="1" dirty="0" smtClean="0"/>
            </a:br>
            <a:r>
              <a:rPr lang="ru-RU" i="1" dirty="0" smtClean="0"/>
              <a:t>«По дорогам города».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E:\2017-2018\ТЕХНОЛОГИЯ\ПЕД ДЕЯТЕЛЬНОСТЬ\МОИ ПРОЕКТЫ\ПРОЕКТ ПО ПДД\игры пдд фото\IMG_20170503_14431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431190" y="1444625"/>
            <a:ext cx="3855057" cy="51400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19" name="Picture 3" descr="E:\2017-2018\ТЕХНОЛОГИЯ\ПЕД ДЕЯТЕЛЬНОСТЬ\МОИ ПРОЕКТЫ\ПРОЕКТ ПО ПДД\игры пдд фото\IMG_20170503_144319_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4566231" y="1444625"/>
            <a:ext cx="3792156" cy="5056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НАПРАВЛЕНИЕ:  художественно-эстетическое </a:t>
            </a:r>
          </a:p>
          <a:p>
            <a:r>
              <a:rPr lang="ru-RU" dirty="0" smtClean="0"/>
              <a:t>ВИД ПРОЕКТА: творческий</a:t>
            </a:r>
          </a:p>
          <a:p>
            <a:r>
              <a:rPr lang="ru-RU" dirty="0" smtClean="0"/>
              <a:t>ПРОДОЛЖИТЕЛЬНОСТЬ:  5 месяцев</a:t>
            </a:r>
          </a:p>
          <a:p>
            <a:r>
              <a:rPr lang="ru-RU" dirty="0" smtClean="0"/>
              <a:t>СРОКИ РЕАЛИЗАЦИИ:  Январь 2017 года  - май 2017 года</a:t>
            </a:r>
          </a:p>
          <a:p>
            <a:pPr fontAlgn="base"/>
            <a:r>
              <a:rPr lang="ru-RU" dirty="0" smtClean="0"/>
              <a:t> </a:t>
            </a:r>
          </a:p>
          <a:p>
            <a:r>
              <a:rPr lang="ru-RU" dirty="0" smtClean="0"/>
              <a:t>ЗАЯВИТЕЛЬ ПРОЕКТА:  воспитатель, учитель начальных классов Привалова Елена Витальевна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ЦЕЛЬ ПРОЕКТА:  совершенствовать всестороннее развитие артистических способностей детей средствами театрального искусства</a:t>
            </a:r>
          </a:p>
          <a:p>
            <a:r>
              <a:rPr lang="ru-RU" dirty="0" smtClean="0"/>
              <a:t>ЦЕЛЕВЫЕ ГРУППЫ:  учащиеся 1 класса, родители, учитель, воспитатель группы продлённого дня.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Педагогический проект </a:t>
            </a:r>
            <a:br>
              <a:rPr lang="ru-RU" sz="3200" dirty="0" smtClean="0"/>
            </a:br>
            <a:r>
              <a:rPr lang="ru-RU" sz="3200" dirty="0" smtClean="0"/>
              <a:t>Музыкальный спектакль « </a:t>
            </a:r>
            <a:r>
              <a:rPr lang="ru-RU" sz="3200" dirty="0" err="1" smtClean="0"/>
              <a:t>Дюймовочка</a:t>
            </a:r>
            <a:r>
              <a:rPr lang="ru-RU" sz="3200" dirty="0" smtClean="0"/>
              <a:t>»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ДЕЙСТВИЯ В РАМКАХ ПРОЕКТА:</a:t>
            </a:r>
          </a:p>
          <a:p>
            <a:r>
              <a:rPr lang="ru-RU" dirty="0" smtClean="0"/>
              <a:t>Предварительная работа:</a:t>
            </a:r>
          </a:p>
          <a:p>
            <a:pPr lvl="0"/>
            <a:r>
              <a:rPr lang="ru-RU" dirty="0" smtClean="0"/>
              <a:t>познакомить детей с театрализованными постановками  «</a:t>
            </a:r>
            <a:r>
              <a:rPr lang="ru-RU" dirty="0" err="1" smtClean="0"/>
              <a:t>Дюймовочка</a:t>
            </a:r>
            <a:r>
              <a:rPr lang="ru-RU" dirty="0" smtClean="0"/>
              <a:t>»,</a:t>
            </a:r>
          </a:p>
          <a:p>
            <a:pPr lvl="0"/>
            <a:r>
              <a:rPr lang="ru-RU" dirty="0" smtClean="0"/>
              <a:t>приготовить для родителей,  консультативный материал: «Театр – это игра, «Театр и родители», «Займитесь вместе с детьми».</a:t>
            </a:r>
          </a:p>
          <a:p>
            <a:pPr lvl="0"/>
            <a:r>
              <a:rPr lang="ru-RU" dirty="0" smtClean="0"/>
              <a:t>индивидуальная работа с детьми (разучивание слов, движений, песен, танцев и т.д.).</a:t>
            </a:r>
          </a:p>
          <a:p>
            <a:pPr lvl="0"/>
            <a:r>
              <a:rPr lang="ru-RU" dirty="0" smtClean="0"/>
              <a:t> изготовления декораций</a:t>
            </a:r>
          </a:p>
          <a:p>
            <a:pPr lvl="0"/>
            <a:r>
              <a:rPr lang="ru-RU" dirty="0" smtClean="0"/>
              <a:t>изготовление  костюмов</a:t>
            </a:r>
          </a:p>
          <a:p>
            <a:pPr lvl="0"/>
            <a:r>
              <a:rPr lang="ru-RU" dirty="0" smtClean="0"/>
              <a:t>репетиции спектаклей</a:t>
            </a:r>
          </a:p>
          <a:p>
            <a:pPr lvl="0"/>
            <a:r>
              <a:rPr lang="ru-RU" dirty="0" smtClean="0"/>
              <a:t>оформление зала</a:t>
            </a:r>
          </a:p>
          <a:p>
            <a:pPr lvl="0"/>
            <a:r>
              <a:rPr lang="ru-RU" dirty="0" smtClean="0"/>
              <a:t>премьера спектакля  для родителей  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Педагогический проект </a:t>
            </a:r>
            <a:br>
              <a:rPr lang="ru-RU" sz="3200" dirty="0" smtClean="0"/>
            </a:br>
            <a:r>
              <a:rPr lang="ru-RU" sz="3200" dirty="0" smtClean="0"/>
              <a:t>Музыкальный спектакль « </a:t>
            </a:r>
            <a:r>
              <a:rPr lang="ru-RU" sz="3200" dirty="0" err="1" smtClean="0"/>
              <a:t>Дюймовочка</a:t>
            </a:r>
            <a:r>
              <a:rPr lang="ru-RU" sz="3200" dirty="0" smtClean="0"/>
              <a:t>»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ЦЕЛЬ ПРОЕКТА:  формирование экологической культуры у школьников 3 класса в рамках внеурочной деятельности.</a:t>
            </a:r>
          </a:p>
          <a:p>
            <a:r>
              <a:rPr lang="ru-RU" dirty="0" smtClean="0"/>
              <a:t>СРОКИ РЕАЛИЗАЦИИ:  февраль 2017 года  - июнь 2017 года</a:t>
            </a:r>
          </a:p>
          <a:p>
            <a:r>
              <a:rPr lang="ru-RU" dirty="0" smtClean="0"/>
              <a:t>ЗАЯВИТЕЛЬ ПРОЕКТА:  учитель начальных классов Задорина А. А. и учитель технологии  Хабарова М. С.</a:t>
            </a:r>
          </a:p>
          <a:p>
            <a:r>
              <a:rPr lang="ru-RU" dirty="0" smtClean="0"/>
              <a:t>ЦЕЛЕВЫЕ ГРУППЫ:  учащиеся 3 и 5 классов.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Педагогический проект </a:t>
            </a:r>
            <a:br>
              <a:rPr lang="ru-RU" dirty="0" smtClean="0"/>
            </a:br>
            <a:r>
              <a:rPr lang="ru-RU" dirty="0" smtClean="0"/>
              <a:t>«Чистый класс»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ОПИСАНИЕ ОСНОВНЫХ МЕРОПРИЯТИЙ ПРОЕКТА:</a:t>
            </a:r>
          </a:p>
          <a:p>
            <a:pPr lvl="0"/>
            <a:r>
              <a:rPr lang="ru-RU" dirty="0" smtClean="0"/>
              <a:t>Классный час «Андерсен - великий сказочник»  Проводит Привалова Елена Витальевна</a:t>
            </a:r>
          </a:p>
          <a:p>
            <a:pPr lvl="0"/>
            <a:r>
              <a:rPr lang="ru-RU" dirty="0" smtClean="0"/>
              <a:t>Интерактивное занятие-викторина «Пять секретов </a:t>
            </a:r>
            <a:r>
              <a:rPr lang="ru-RU" dirty="0" err="1" smtClean="0"/>
              <a:t>Дюймовочки</a:t>
            </a:r>
            <a:r>
              <a:rPr lang="ru-RU" dirty="0" smtClean="0"/>
              <a:t>» Проводит Привалова Елена Витальевна</a:t>
            </a:r>
          </a:p>
          <a:p>
            <a:pPr lvl="0"/>
            <a:r>
              <a:rPr lang="ru-RU" dirty="0" smtClean="0"/>
              <a:t>Мини проект  « Памятник  </a:t>
            </a:r>
            <a:r>
              <a:rPr lang="ru-RU" dirty="0" err="1" smtClean="0"/>
              <a:t>Дюймовочке</a:t>
            </a:r>
            <a:r>
              <a:rPr lang="ru-RU" dirty="0" smtClean="0"/>
              <a:t> – героине сказки Г.Х. Андерсена « </a:t>
            </a:r>
            <a:r>
              <a:rPr lang="ru-RU" dirty="0" err="1" smtClean="0"/>
              <a:t>Дюймовочка</a:t>
            </a:r>
            <a:r>
              <a:rPr lang="ru-RU" dirty="0" smtClean="0"/>
              <a:t>»</a:t>
            </a:r>
          </a:p>
          <a:p>
            <a:pPr lvl="0"/>
            <a:r>
              <a:rPr lang="ru-RU" dirty="0" smtClean="0"/>
              <a:t>Премьера музыкального спектакля «</a:t>
            </a:r>
            <a:r>
              <a:rPr lang="ru-RU" dirty="0" err="1" smtClean="0"/>
              <a:t>Дюймовочка</a:t>
            </a:r>
            <a:r>
              <a:rPr lang="ru-RU" dirty="0" smtClean="0"/>
              <a:t>» для родителей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/>
              <a:t>Педагогический проект </a:t>
            </a:r>
            <a:br>
              <a:rPr lang="ru-RU" sz="3200" dirty="0" smtClean="0"/>
            </a:br>
            <a:r>
              <a:rPr lang="ru-RU" sz="3200" dirty="0" smtClean="0"/>
              <a:t>Музыкальный спектакль «</a:t>
            </a:r>
            <a:r>
              <a:rPr lang="ru-RU" sz="3200" dirty="0" err="1" smtClean="0"/>
              <a:t>Дюймовочка</a:t>
            </a:r>
            <a:r>
              <a:rPr lang="ru-RU" sz="3200" dirty="0" smtClean="0"/>
              <a:t>»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Премьера музыкального спектакля «</a:t>
            </a:r>
            <a:r>
              <a:rPr lang="ru-RU" sz="3100" dirty="0" err="1" smtClean="0"/>
              <a:t>Дюймовочка</a:t>
            </a:r>
            <a:r>
              <a:rPr lang="ru-RU" sz="3100" dirty="0" smtClean="0"/>
              <a:t>» для родителей и воспитанников детского сада.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E:\2017-2018\ТЕХНОЛОГИЯ\ПЕД ДЕЯТЕЛЬНОСТЬ\ВЫСТУПЛЕНИЕ В ИМЦ\ПРОЕКТ ПРИВАЛОВА\12-09-2017_21-33-15\2017-05-24 12-46-3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71472" y="1428736"/>
            <a:ext cx="3929090" cy="52387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7" name="Picture 3" descr="E:\2017-2018\ТЕХНОЛОГИЯ\ПЕД ДЕЯТЕЛЬНОСТЬ\ВЫСТУПЛЕНИЕ В ИМЦ\ПРОЕКТ ПРИВАЛОВА\12-09-2017_21-33-15\2017-05-24 12-48-5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714876" y="1428736"/>
            <a:ext cx="3934859" cy="5246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2017-2018\ТЕХНОЛОГИЯ\ПЕД ДЕЯТЕЛЬНОСТЬ\ВЫСТУПЛЕНИЕ В ИМЦ\ПРОЕКТ ПРИВАЛОВА\12-09-2017_21-33-15\2017-05-24 12-52-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 bwMode="auto">
          <a:xfrm>
            <a:off x="1000100" y="1500174"/>
            <a:ext cx="6786610" cy="508995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Премьера музыкального спектакля «</a:t>
            </a:r>
            <a:r>
              <a:rPr lang="ru-RU" sz="3100" dirty="0" err="1" smtClean="0"/>
              <a:t>Дюймовочка</a:t>
            </a:r>
            <a:r>
              <a:rPr lang="ru-RU" sz="3100" dirty="0" smtClean="0"/>
              <a:t>» для родителей и воспитанников детского сада.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Премьера музыкального спектакля «</a:t>
            </a:r>
            <a:r>
              <a:rPr lang="ru-RU" sz="2800" dirty="0" err="1" smtClean="0"/>
              <a:t>Дюймовочка</a:t>
            </a:r>
            <a:r>
              <a:rPr lang="ru-RU" sz="2800" dirty="0" smtClean="0"/>
              <a:t>» для родителей и воспитанников детского сада.</a:t>
            </a:r>
            <a:endParaRPr lang="ru-RU" sz="2800" dirty="0"/>
          </a:p>
        </p:txBody>
      </p:sp>
      <p:pic>
        <p:nvPicPr>
          <p:cNvPr id="1026" name="Picture 2" descr="G:\2017-2018\ТЕХНОЛОГИЯ\ПЕД ДЕЯТЕЛЬНОСТЬ\ВЫСТУПЛЕНИЕ В ИМЦ\дюймовочка\20170524_1159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Премьера музыкального спектакля «</a:t>
            </a:r>
            <a:r>
              <a:rPr lang="ru-RU" sz="3100" dirty="0" err="1" smtClean="0"/>
              <a:t>Дюймовочка</a:t>
            </a:r>
            <a:r>
              <a:rPr lang="ru-RU" sz="3100" dirty="0" smtClean="0"/>
              <a:t>» для родителей и воспитанников детского сада.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3314" name="Picture 2" descr="E:\2017-2018\ТЕХНОЛОГИЯ\ПЕД ДЕЯТЕЛЬНОСТЬ\ВЫСТУПЛЕНИЕ В ИМЦ\ПРОЕКТ ПРИВАЛОВА\12-09-2017_21-33-15\2017-05-24 12-54-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071538" y="1500174"/>
            <a:ext cx="6914143" cy="518560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НАИМЕНОВАНИЕ:  Костюмированный бал «Первый бал в </a:t>
            </a:r>
            <a:r>
              <a:rPr lang="ru-RU" dirty="0" err="1" smtClean="0"/>
              <a:t>Еланин</a:t>
            </a:r>
            <a:r>
              <a:rPr lang="ru-RU" dirty="0" smtClean="0"/>
              <a:t> дворце»</a:t>
            </a:r>
          </a:p>
          <a:p>
            <a:r>
              <a:rPr lang="ru-RU" dirty="0" smtClean="0"/>
              <a:t>НАПРАВЛЕНИЕ:  общекультурное </a:t>
            </a:r>
          </a:p>
          <a:p>
            <a:r>
              <a:rPr lang="ru-RU" dirty="0" smtClean="0"/>
              <a:t>ПРОДОЛЖИТЕЛЬНОСТЬ:  3 месяцев</a:t>
            </a:r>
          </a:p>
          <a:p>
            <a:pPr fontAlgn="base"/>
            <a:r>
              <a:rPr lang="ru-RU" dirty="0" smtClean="0"/>
              <a:t>СРОКИ РЕАЛИЗАЦИИ:  март 2017 года  - май 2017 года</a:t>
            </a:r>
          </a:p>
          <a:p>
            <a:r>
              <a:rPr lang="ru-RU" dirty="0" smtClean="0"/>
              <a:t>ЗАЯВИТЕЛЬ ПРОЕКТА:  учитель начальных классов </a:t>
            </a:r>
            <a:r>
              <a:rPr lang="ru-RU" dirty="0" err="1" smtClean="0"/>
              <a:t>Калын</a:t>
            </a:r>
            <a:r>
              <a:rPr lang="ru-RU" dirty="0" smtClean="0"/>
              <a:t> О. И.</a:t>
            </a:r>
          </a:p>
          <a:p>
            <a:r>
              <a:rPr lang="ru-RU" dirty="0" smtClean="0"/>
              <a:t>ЦЕЛЕВЫЕ ГРУППЫ:  учащиеся 4 класса.</a:t>
            </a:r>
          </a:p>
          <a:p>
            <a:r>
              <a:rPr lang="ru-RU" dirty="0" smtClean="0"/>
              <a:t>ЦЕЛЬ ПРОЕКТА:  развитие познавательного интереса к истории костюма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Педагогический проект «Костюмированный бал «Первый бал в Елагин Дворце»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ДЕЙСТВИЯ В РАМКАХ ПРОЕКТА:</a:t>
            </a:r>
          </a:p>
          <a:p>
            <a:pPr lvl="0" fontAlgn="base"/>
            <a:r>
              <a:rPr lang="ru-RU" dirty="0" smtClean="0"/>
              <a:t>Разработка опросного листа, проведение опроса среди учащихся и анализ опроса на начало проекта;</a:t>
            </a:r>
          </a:p>
          <a:p>
            <a:pPr lvl="0" fontAlgn="base"/>
            <a:r>
              <a:rPr lang="ru-RU" dirty="0" smtClean="0"/>
              <a:t>Подборка информационных материалов по теме проекта;</a:t>
            </a:r>
          </a:p>
          <a:p>
            <a:pPr lvl="0" fontAlgn="base"/>
            <a:r>
              <a:rPr lang="ru-RU" dirty="0" smtClean="0"/>
              <a:t>Разработка мероприятий и занятий по теме проекта;</a:t>
            </a:r>
          </a:p>
          <a:p>
            <a:pPr lvl="0" fontAlgn="base"/>
            <a:r>
              <a:rPr lang="ru-RU" dirty="0" smtClean="0"/>
              <a:t>Организация итогового мероприятия – поездки в Елагин дворец;</a:t>
            </a:r>
          </a:p>
          <a:p>
            <a:pPr lvl="0" fontAlgn="base"/>
            <a:r>
              <a:rPr lang="ru-RU" dirty="0" smtClean="0"/>
              <a:t>Подведение итогов проекта – мониторинг.</a:t>
            </a:r>
          </a:p>
          <a:p>
            <a:pPr fontAlgn="base"/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Педагогический проект «Костюмированный бал «Первый бал в Елагин Дворце»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ОПИСАНИЕ ОСНОВНЫХ МЕРОПРИЯТИЙ ПРОЕКТА:</a:t>
            </a:r>
          </a:p>
          <a:p>
            <a:pPr lvl="0"/>
            <a:r>
              <a:rPr lang="ru-RU" dirty="0" smtClean="0"/>
              <a:t>«Первые русские балы» - беседа о первых балах в России (занятие по светской этике);</a:t>
            </a:r>
          </a:p>
          <a:p>
            <a:pPr lvl="0"/>
            <a:r>
              <a:rPr lang="ru-RU" dirty="0" smtClean="0"/>
              <a:t>«Бальные костюмы» - беседа о видах бальных костюмов (внеурочная деятельность «Умники и умницы»);</a:t>
            </a:r>
          </a:p>
          <a:p>
            <a:pPr lvl="0"/>
            <a:r>
              <a:rPr lang="ru-RU" dirty="0" smtClean="0"/>
              <a:t>Конкурс презентаций «Балы 18 века» (внеурочная деятельность «Умники и умницы»);</a:t>
            </a:r>
          </a:p>
          <a:p>
            <a:pPr lvl="0"/>
            <a:r>
              <a:rPr lang="ru-RU" dirty="0" smtClean="0"/>
              <a:t>Конкурс рисунков «Бальные костюмы 18 века» ( урок ИЗО, внеурочная деятельность «Умники и умницы»);</a:t>
            </a:r>
          </a:p>
          <a:p>
            <a:pPr lvl="0"/>
            <a:r>
              <a:rPr lang="ru-RU" dirty="0" smtClean="0"/>
              <a:t>«Танцы 18 века на костюмированных балах»  ( урок музыки, внеурочная деятельность «Умники и умницы»);</a:t>
            </a:r>
          </a:p>
          <a:p>
            <a:pPr lvl="0"/>
            <a:r>
              <a:rPr lang="ru-RU" dirty="0" smtClean="0"/>
              <a:t>Костюмированный бал в Елагин дворце.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Педагогический проект «Костюмированный бал «Первый бал в Елагин Дворце»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21527"/>
            <a:ext cx="9144000" cy="818388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1" y="-421528"/>
            <a:ext cx="9144002" cy="8183881"/>
          </a:xfrm>
          <a:prstGeom prst="rect">
            <a:avLst/>
          </a:prstGeom>
          <a:solidFill>
            <a:schemeClr val="bg2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88534" y="-150725"/>
            <a:ext cx="8359784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9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rtina scriptC" panose="02000603070000020002" pitchFamily="2" charset="0"/>
              </a:rPr>
              <a:t>Балы </a:t>
            </a:r>
            <a:r>
              <a:rPr lang="en-US" sz="199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rtina scriptC" panose="02000603070000020002" pitchFamily="2" charset="0"/>
              </a:rPr>
              <a:t>18 </a:t>
            </a:r>
            <a:r>
              <a:rPr lang="ru-RU" sz="199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rtina scriptC" panose="02000603070000020002" pitchFamily="2" charset="0"/>
              </a:rPr>
              <a:t>века</a:t>
            </a:r>
            <a:endParaRPr lang="ru-RU" sz="3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2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371850"/>
            <a:ext cx="11430000" cy="102298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" y="-159656"/>
            <a:ext cx="9144002" cy="7017656"/>
          </a:xfrm>
          <a:prstGeom prst="rect">
            <a:avLst/>
          </a:prstGeom>
          <a:solidFill>
            <a:schemeClr val="bg2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31370" y="3570516"/>
            <a:ext cx="78812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333333"/>
                </a:solidFill>
                <a:latin typeface="Monotype Corsiva" panose="03010101010201010101" pitchFamily="66" charset="0"/>
              </a:rPr>
              <a:t>Начало русским балам было положено при Петре I </a:t>
            </a:r>
            <a:r>
              <a:rPr lang="ru-RU" sz="5400" b="1" dirty="0" smtClean="0">
                <a:solidFill>
                  <a:srgbClr val="333333"/>
                </a:solidFill>
                <a:latin typeface="Monotype Corsiva" panose="03010101010201010101" pitchFamily="66" charset="0"/>
              </a:rPr>
              <a:t>указом </a:t>
            </a:r>
            <a:r>
              <a:rPr lang="ru-RU" sz="5400" b="1" dirty="0">
                <a:solidFill>
                  <a:srgbClr val="333333"/>
                </a:solidFill>
                <a:latin typeface="Monotype Corsiva" panose="03010101010201010101" pitchFamily="66" charset="0"/>
              </a:rPr>
              <a:t>об ассамблеях от 26 ноября 1718 года</a:t>
            </a:r>
            <a:endParaRPr lang="ru-RU" sz="5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785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ОПИСАНИЕ ОСНОВНЫХ МЕРОПРИЯТИЙ ПРОЕКТА:</a:t>
            </a:r>
          </a:p>
          <a:p>
            <a:pPr lvl="0"/>
            <a:r>
              <a:rPr lang="ru-RU" dirty="0" smtClean="0"/>
              <a:t>Интерактивное занятие-викторина с использованием дидактической настольной игры  «Хранители воды» ( о важности переработки отходов, об их влиянии на экологию земли). Проводит Задорина А. А.</a:t>
            </a:r>
          </a:p>
          <a:p>
            <a:pPr lvl="0"/>
            <a:r>
              <a:rPr lang="ru-RU" dirty="0" smtClean="0"/>
              <a:t>Мастер-класс «Контейнеры для отходов». Проводит Хабарова М. С.</a:t>
            </a:r>
          </a:p>
          <a:p>
            <a:r>
              <a:rPr lang="ru-RU" dirty="0" smtClean="0"/>
              <a:t>Изготовление контейнеров для раздельного сбора мусора для класса.</a:t>
            </a:r>
          </a:p>
          <a:p>
            <a:r>
              <a:rPr lang="ru-RU" dirty="0" smtClean="0"/>
              <a:t>Собранные бумага и пластик будут использоваться на других мастер-классах для создания полезных вещей.</a:t>
            </a:r>
          </a:p>
          <a:p>
            <a:pPr lvl="0"/>
            <a:r>
              <a:rPr lang="ru-RU" dirty="0" smtClean="0"/>
              <a:t>Мастер-класс «Кормушки для птиц».  Проводит Хабарова М. С.</a:t>
            </a:r>
          </a:p>
          <a:p>
            <a:r>
              <a:rPr lang="ru-RU" dirty="0" smtClean="0"/>
              <a:t>Кормушки изготавливаются из вторсырья.</a:t>
            </a:r>
          </a:p>
          <a:p>
            <a:pPr lvl="0"/>
            <a:r>
              <a:rPr lang="ru-RU" dirty="0" smtClean="0"/>
              <a:t>Мастер-класс «Вторая жизнь вещей». Проводит Хабарова М. С.</a:t>
            </a:r>
          </a:p>
          <a:p>
            <a:r>
              <a:rPr lang="ru-RU" dirty="0" smtClean="0"/>
              <a:t>Ребята будут изготавливать изделия из бумаги и других материалов вторсырья, собранных в контейнерах в классе.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Педагогический проект </a:t>
            </a:r>
            <a:br>
              <a:rPr lang="ru-RU" dirty="0" smtClean="0"/>
            </a:br>
            <a:r>
              <a:rPr lang="ru-RU" dirty="0" smtClean="0"/>
              <a:t>«Чистый класс»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dmdonskoy.ru/sites/default/files/field/image-page/b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615949"/>
            <a:ext cx="9144000" cy="906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" y="-159656"/>
            <a:ext cx="9144002" cy="7017656"/>
          </a:xfrm>
          <a:prstGeom prst="rect">
            <a:avLst/>
          </a:prstGeom>
          <a:solidFill>
            <a:schemeClr val="bg2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31370" y="3570516"/>
            <a:ext cx="78812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latin typeface="Monotype Corsiva" panose="03010101010201010101" pitchFamily="66" charset="0"/>
              </a:rPr>
              <a:t>Ассамблеи </a:t>
            </a:r>
            <a:r>
              <a:rPr lang="ru-RU" sz="5400" b="1" dirty="0">
                <a:latin typeface="Monotype Corsiva" panose="03010101010201010101" pitchFamily="66" charset="0"/>
              </a:rPr>
              <a:t>– вечера для дворян с угощением, танцами, играми и беседами. </a:t>
            </a:r>
          </a:p>
        </p:txBody>
      </p:sp>
    </p:spTree>
    <p:extLst>
      <p:ext uri="{BB962C8B-B14F-4D97-AF65-F5344CB8AC3E}">
        <p14:creationId xmlns:p14="http://schemas.microsoft.com/office/powerpoint/2010/main" xmlns="" val="23002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dmdonskoy.ru/sites/default/files/field/image-page/bal_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2902"/>
            <a:ext cx="9144000" cy="897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" y="-159656"/>
            <a:ext cx="9144002" cy="7017656"/>
          </a:xfrm>
          <a:prstGeom prst="rect">
            <a:avLst/>
          </a:prstGeom>
          <a:solidFill>
            <a:schemeClr val="bg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-1157288" y="3844472"/>
            <a:ext cx="9544050" cy="2727778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17045" y="4010089"/>
            <a:ext cx="788125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latin typeface="Monotype Corsiva" panose="03010101010201010101" pitchFamily="66" charset="0"/>
              </a:rPr>
              <a:t>Балы были настолько важной частью дворянской жизни, что весь остальной досуг был подчинен подготовке к ним</a:t>
            </a:r>
            <a:r>
              <a:rPr lang="ru-RU" sz="5400" b="1" dirty="0">
                <a:latin typeface="Monotype Corsiva" panose="03010101010201010101" pitchFamily="66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321217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0-tub-ru.yandex.net/i?id=9e790f30ba25e7f0212c20df3045f242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38200"/>
            <a:ext cx="9279281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" y="-159656"/>
            <a:ext cx="9144002" cy="7017656"/>
          </a:xfrm>
          <a:prstGeom prst="rect">
            <a:avLst/>
          </a:prstGeom>
          <a:solidFill>
            <a:schemeClr val="bg2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-1302885" y="266701"/>
            <a:ext cx="9861097" cy="3810000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59908" y="446315"/>
            <a:ext cx="788125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latin typeface="Monotype Corsiva" panose="03010101010201010101" pitchFamily="66" charset="0"/>
              </a:rPr>
              <a:t>Аристократические балы проходили в огромных великолепных залах, окруженных с трёх сторон колоннами и освещённых множеством восковых свечей в хрустальных люстрах и стенных </a:t>
            </a:r>
            <a:r>
              <a:rPr lang="ru-RU" sz="4400" b="1" dirty="0" smtClean="0">
                <a:latin typeface="Monotype Corsiva" panose="03010101010201010101" pitchFamily="66" charset="0"/>
              </a:rPr>
              <a:t>подсвечниках</a:t>
            </a:r>
            <a:r>
              <a:rPr lang="ru-RU" sz="4400" b="1" dirty="0">
                <a:latin typeface="Monotype Corsiva" panose="03010101010201010101" pitchFamily="66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124791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newtambov.ru/wp-content/uploads/skiv/2014/10/eb34df839dba449a60419573b7dfc00abc5f6c1381502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5881" y="-2476500"/>
            <a:ext cx="9365960" cy="1062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" y="-159656"/>
            <a:ext cx="9144002" cy="7017656"/>
          </a:xfrm>
          <a:prstGeom prst="rect">
            <a:avLst/>
          </a:prstGeom>
          <a:solidFill>
            <a:schemeClr val="bg2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28787" y="3520115"/>
            <a:ext cx="8386763" cy="2575886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17270" y="3672514"/>
            <a:ext cx="788125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latin typeface="Monotype Corsiva" panose="03010101010201010101" pitchFamily="66" charset="0"/>
              </a:rPr>
              <a:t>В середине зала непрерывно танцевали, а остальные созерцали танцующих и </a:t>
            </a:r>
            <a:r>
              <a:rPr lang="ru-RU" sz="4400" b="1" dirty="0" smtClean="0">
                <a:latin typeface="Monotype Corsiva" panose="03010101010201010101" pitchFamily="66" charset="0"/>
              </a:rPr>
              <a:t>философствовали</a:t>
            </a:r>
            <a:endParaRPr lang="ru-RU" sz="4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005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res.publicdomainfiles.com/pdf_view/81/13938042012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34167"/>
            <a:ext cx="11072814" cy="761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" y="-159656"/>
            <a:ext cx="9144002" cy="7017656"/>
          </a:xfrm>
          <a:prstGeom prst="rect">
            <a:avLst/>
          </a:prstGeom>
          <a:solidFill>
            <a:schemeClr val="bg2"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71713" y="281615"/>
            <a:ext cx="7853035" cy="2175835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471738" y="598223"/>
            <a:ext cx="765301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latin typeface="Monotype Corsiva" panose="03010101010201010101" pitchFamily="66" charset="0"/>
              </a:rPr>
              <a:t>В XVIII веке было принято открывать бал польским танцем, или полонезом</a:t>
            </a:r>
          </a:p>
        </p:txBody>
      </p:sp>
    </p:spTree>
    <p:extLst>
      <p:ext uri="{BB962C8B-B14F-4D97-AF65-F5344CB8AC3E}">
        <p14:creationId xmlns:p14="http://schemas.microsoft.com/office/powerpoint/2010/main" xmlns="" val="3165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m0-tub-ru.yandex.net/i?id=319199edacd2e74a6997888466a367a8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90489"/>
            <a:ext cx="9344025" cy="835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328737" y="3905251"/>
            <a:ext cx="8386763" cy="2744122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848178" y="4018628"/>
            <a:ext cx="765301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Monotype Corsiva" panose="03010101010201010101" pitchFamily="66" charset="0"/>
              </a:rPr>
              <a:t>Следующим танцем был вальс, о котором А.С. Пушкин писал: </a:t>
            </a:r>
            <a:r>
              <a:rPr lang="ru-RU" sz="4000" b="1" i="1" dirty="0">
                <a:latin typeface="Monotype Corsiva" panose="03010101010201010101" pitchFamily="66" charset="0"/>
              </a:rPr>
              <a:t>«Однообразный и безумный, Как вихорь жизни молодой, Кружится вальса вихор шумный, Чета мелькает за четой»</a:t>
            </a:r>
            <a:r>
              <a:rPr lang="ru-RU" sz="4000" b="1" dirty="0">
                <a:latin typeface="Monotype Corsiva" panose="03010101010201010101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6089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otvet.imgsmail.ru/download/u_965b2506f51f61c2bf21acc93d3dd4e5_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5744" y="-881064"/>
            <a:ext cx="9494045" cy="949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571625" y="304800"/>
            <a:ext cx="8229600" cy="1905000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33903" y="456277"/>
            <a:ext cx="76530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latin typeface="Monotype Corsiva" panose="03010101010201010101" pitchFamily="66" charset="0"/>
              </a:rPr>
              <a:t>Ещё на </a:t>
            </a:r>
            <a:r>
              <a:rPr lang="ru-RU" sz="4800" b="1" dirty="0">
                <a:latin typeface="Monotype Corsiva" panose="03010101010201010101" pitchFamily="66" charset="0"/>
              </a:rPr>
              <a:t>балах были и другие старинные танцы – гавоты, кадрили, польки</a:t>
            </a:r>
          </a:p>
        </p:txBody>
      </p:sp>
    </p:spTree>
    <p:extLst>
      <p:ext uri="{BB962C8B-B14F-4D97-AF65-F5344CB8AC3E}">
        <p14:creationId xmlns:p14="http://schemas.microsoft.com/office/powerpoint/2010/main" xmlns="" val="234737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936619"/>
            <a:ext cx="9158749" cy="1508845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067175" y="2717800"/>
            <a:ext cx="5534025" cy="4013200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295775" y="2870202"/>
            <a:ext cx="47244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latin typeface="Monotype Corsiva" panose="03010101010201010101" pitchFamily="66" charset="0"/>
              </a:rPr>
              <a:t>Язык веера — особый секретный код кавалеров и дам, пользовавшийся популярностью во </a:t>
            </a:r>
            <a:r>
              <a:rPr lang="ru-RU" sz="2200" b="1" dirty="0" smtClean="0">
                <a:latin typeface="Monotype Corsiva" panose="03010101010201010101" pitchFamily="66" charset="0"/>
              </a:rPr>
              <a:t>Франции</a:t>
            </a:r>
            <a:r>
              <a:rPr lang="ru-RU" sz="2200" b="1" dirty="0">
                <a:latin typeface="Monotype Corsiva" panose="03010101010201010101" pitchFamily="66" charset="0"/>
              </a:rPr>
              <a:t> второй половины XVII — XVIII веков.</a:t>
            </a:r>
          </a:p>
          <a:p>
            <a:r>
              <a:rPr lang="ru-RU" sz="2200" b="1" dirty="0">
                <a:latin typeface="Monotype Corsiva" panose="03010101010201010101" pitchFamily="66" charset="0"/>
              </a:rPr>
              <a:t>Язык веера имел много вариаций в зависимости от общественного круга и даже города. Человеком своего времени он «читался» в процессе разговора, по перемене положения веера, движению руки, по количеству открывшихся и мгновенно закрывшихся отдельных «листиков». Хотя веер находился в руках женщины, знать все тонкости тайного языка должен был мужчина, которому адресовались послания.</a:t>
            </a:r>
          </a:p>
        </p:txBody>
      </p:sp>
    </p:spTree>
    <p:extLst>
      <p:ext uri="{BB962C8B-B14F-4D97-AF65-F5344CB8AC3E}">
        <p14:creationId xmlns:p14="http://schemas.microsoft.com/office/powerpoint/2010/main" xmlns="" val="2147302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Конкурс рисунков «Бальные костюмы 18 века»</a:t>
            </a:r>
            <a:endParaRPr lang="ru-RU" dirty="0"/>
          </a:p>
        </p:txBody>
      </p:sp>
      <p:pic>
        <p:nvPicPr>
          <p:cNvPr id="1027" name="Picture 3" descr="G:\2017-2018\ТЕХНОЛОГИЯ\ПЕД ДЕЯТЕЛЬНОСТЬ\ВЫСТУПЛЕНИЕ В ИМЦ\25-10-2017_17-01-32\IMG_0420-25-10-17-04-5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1000100" y="1357298"/>
            <a:ext cx="7009392" cy="52570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Конкурс рисунков «Бальные костюмы 18 века»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G:\2017-2018\ТЕХНОЛОГИЯ\ПЕД ДЕЯТЕЛЬНОСТЬ\ВЫСТУПЛЕНИЕ В ИМЦ\25-10-2017_17-01-32\IMG_0423-25-10-17-04-5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 l="21481" r="17382"/>
          <a:stretch>
            <a:fillRect/>
          </a:stretch>
        </p:blipFill>
        <p:spPr bwMode="auto">
          <a:xfrm>
            <a:off x="714348" y="1500174"/>
            <a:ext cx="3429024" cy="5097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G:\2017-2018\ТЕХНОЛОГИЯ\ПЕД ДЕЯТЕЛЬНОСТЬ\ВЫСТУПЛЕНИЕ В ИМЦ\25-10-2017_17-01-32\IMG_0424-25-10-17-04-5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 l="22938" r="18735"/>
          <a:stretch>
            <a:fillRect/>
          </a:stretch>
        </p:blipFill>
        <p:spPr bwMode="auto">
          <a:xfrm>
            <a:off x="4572000" y="1500174"/>
            <a:ext cx="3929090" cy="50522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/>
              <a:t>Интерактивное занятие-викторина с использованием дидактической настольной игры  </a:t>
            </a:r>
            <a:br>
              <a:rPr lang="ru-RU" sz="2400" dirty="0" smtClean="0"/>
            </a:br>
            <a:r>
              <a:rPr lang="ru-RU" sz="2400" dirty="0" smtClean="0"/>
              <a:t>«Хранители воды»</a:t>
            </a:r>
            <a:endParaRPr lang="ru-RU" sz="2400" dirty="0"/>
          </a:p>
        </p:txBody>
      </p:sp>
      <p:pic>
        <p:nvPicPr>
          <p:cNvPr id="4098" name="Picture 2" descr="E:\2017-2018\ТЕХНОЛОГИЯ\ПЕД ДЕЯТЕЛЬНОСТЬ\МОИ ПРОЕКТЫ\ЧИСТЫЙ КЛАСС\ФОТО  ИНТЕРАКТИВНОЕ ЗАНЯТИЕ\DSC058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142976" y="1428736"/>
            <a:ext cx="7072362" cy="5156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Конкурс рисунков «Бальные костюмы 18 века»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28596" y="5410200"/>
            <a:ext cx="4068792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>
          <a:xfrm>
            <a:off x="4714876" y="5410200"/>
            <a:ext cx="3971925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3074" name="Picture 2" descr="G:\2017-2018\ТЕХНОЛОГИЯ\ПЕД ДЕЯТЕЛЬНОСТЬ\ВЫСТУПЛЕНИЕ В ИМЦ\25-10-2017_17-01-32\IMG_0425-25-10-17-04-5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contrast="10000"/>
          </a:blip>
          <a:srcRect l="25815" r="24676"/>
          <a:stretch>
            <a:fillRect/>
          </a:stretch>
        </p:blipFill>
        <p:spPr bwMode="auto">
          <a:xfrm>
            <a:off x="714348" y="1571612"/>
            <a:ext cx="3214710" cy="4869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G:\2017-2018\ТЕХНОЛОГИЯ\ПЕД ДЕЯТЕЛЬНОСТЬ\ВЫСТУПЛЕНИЕ В ИМЦ\25-10-2017_17-01-32\IMG_0426-25-10-17-04-5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lum contrast="10000"/>
          </a:blip>
          <a:srcRect l="24706" r="24037"/>
          <a:stretch>
            <a:fillRect/>
          </a:stretch>
        </p:blipFill>
        <p:spPr bwMode="auto">
          <a:xfrm>
            <a:off x="4643438" y="1571612"/>
            <a:ext cx="3286148" cy="480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/>
              <a:t>Костюмированный бал в Елагин Дворце. Костюмы.</a:t>
            </a:r>
            <a:endParaRPr lang="ru-RU" sz="4000" dirty="0"/>
          </a:p>
        </p:txBody>
      </p:sp>
      <p:pic>
        <p:nvPicPr>
          <p:cNvPr id="5" name="Содержимое 4" descr="G:\2017-2018\ТЕХНОЛОГИЯ\ПЕД ДЕЯТЕЛЬНОСТЬ\ВЫСТУПЛЕНИЕ В ИМЦ\ФОТО БАЛ\TJzj1le2UqI.jpg"/>
          <p:cNvPicPr>
            <a:picLocks noGrp="1"/>
          </p:cNvPicPr>
          <p:nvPr>
            <p:ph idx="1"/>
          </p:nvPr>
        </p:nvPicPr>
        <p:blipFill>
          <a:blip r:embed="rId2">
            <a:lum bright="-10000"/>
          </a:blip>
          <a:srcRect l="22229" t="31226" r="63092" b="38391"/>
          <a:stretch>
            <a:fillRect/>
          </a:stretch>
        </p:blipFill>
        <p:spPr bwMode="auto">
          <a:xfrm>
            <a:off x="642910" y="1857364"/>
            <a:ext cx="3429024" cy="47149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G:\2017-2018\ТЕХНОЛОГИЯ\ПЕД ДЕЯТЕЛЬНОСТЬ\ВЫСТУПЛЕНИЕ В ИМЦ\ФОТО БАЛ\TJzj1le2UqI.jpg"/>
          <p:cNvPicPr/>
          <p:nvPr/>
        </p:nvPicPr>
        <p:blipFill>
          <a:blip r:embed="rId2">
            <a:lum bright="-10000"/>
          </a:blip>
          <a:srcRect l="2668" r="82333" b="71548"/>
          <a:stretch>
            <a:fillRect/>
          </a:stretch>
        </p:blipFill>
        <p:spPr bwMode="auto">
          <a:xfrm>
            <a:off x="4643438" y="1857364"/>
            <a:ext cx="3334716" cy="46923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400" dirty="0" smtClean="0"/>
              <a:t>Костюмированный бал в Елагин Дворце. Костюмы.</a:t>
            </a:r>
            <a:endParaRPr lang="ru-RU" dirty="0"/>
          </a:p>
        </p:txBody>
      </p:sp>
      <p:pic>
        <p:nvPicPr>
          <p:cNvPr id="4" name="Содержимое 3" descr="G:\2017-2018\ТЕХНОЛОГИЯ\ПЕД ДЕЯТЕЛЬНОСТЬ\ВЫСТУПЛЕНИЕ В ИМЦ\ФОТО БАЛ\jcmRT89qcEU.jpg"/>
          <p:cNvPicPr>
            <a:picLocks noGrp="1"/>
          </p:cNvPicPr>
          <p:nvPr>
            <p:ph idx="1"/>
          </p:nvPr>
        </p:nvPicPr>
        <p:blipFill>
          <a:blip r:embed="rId2">
            <a:lum bright="-10000"/>
          </a:blip>
          <a:srcRect l="79160" t="36000" r="7024" b="31241"/>
          <a:stretch>
            <a:fillRect/>
          </a:stretch>
        </p:blipFill>
        <p:spPr bwMode="auto">
          <a:xfrm>
            <a:off x="1000100" y="1500174"/>
            <a:ext cx="3214710" cy="5000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G:\2017-2018\ТЕХНОЛОГИЯ\ПЕД ДЕЯТЕЛЬНОСТЬ\ВЫСТУПЛЕНИЕ В ИМЦ\ФОТО БАЛ\jcmRT89qcEU.jpg"/>
          <p:cNvPicPr/>
          <p:nvPr/>
        </p:nvPicPr>
        <p:blipFill>
          <a:blip r:embed="rId2">
            <a:lum bright="-10000"/>
          </a:blip>
          <a:srcRect l="79672" t="71788" r="5901"/>
          <a:stretch>
            <a:fillRect/>
          </a:stretch>
        </p:blipFill>
        <p:spPr bwMode="auto">
          <a:xfrm>
            <a:off x="4714876" y="1571612"/>
            <a:ext cx="3571900" cy="4857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/>
              <a:t>Костюмированный бал в Елагин Дворце. Костюмы.</a:t>
            </a:r>
            <a:endParaRPr lang="ru-RU" dirty="0"/>
          </a:p>
        </p:txBody>
      </p:sp>
      <p:pic>
        <p:nvPicPr>
          <p:cNvPr id="4" name="Содержимое 3" descr="G:\2017-2018\ТЕХНОЛОГИЯ\ПЕД ДЕЯТЕЛЬНОСТЬ\ВЫСТУПЛЕНИЕ В ИМЦ\ФОТО БАЛ\TJzj1le2UqI.jpg"/>
          <p:cNvPicPr>
            <a:picLocks noGrp="1"/>
          </p:cNvPicPr>
          <p:nvPr>
            <p:ph idx="1"/>
          </p:nvPr>
        </p:nvPicPr>
        <p:blipFill>
          <a:blip r:embed="rId2">
            <a:lum bright="-10000" contrast="10000"/>
          </a:blip>
          <a:srcRect l="41370" t="64625" r="43576" b="4594"/>
          <a:stretch>
            <a:fillRect/>
          </a:stretch>
        </p:blipFill>
        <p:spPr bwMode="auto">
          <a:xfrm>
            <a:off x="1142976" y="1643050"/>
            <a:ext cx="3214710" cy="46014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G:\2017-2018\ТЕХНОЛОГИЯ\ПЕД ДЕЯТЕЛЬНОСТЬ\ВЫСТУПЛЕНИЕ В ИМЦ\ФОТО БАЛ\jcmRT89qcEU.jpg"/>
          <p:cNvPicPr/>
          <p:nvPr/>
        </p:nvPicPr>
        <p:blipFill>
          <a:blip r:embed="rId3">
            <a:lum bright="-10000" contrast="10000"/>
          </a:blip>
          <a:srcRect l="2136" t="37727" r="82871" b="30217"/>
          <a:stretch>
            <a:fillRect/>
          </a:stretch>
        </p:blipFill>
        <p:spPr bwMode="auto">
          <a:xfrm>
            <a:off x="4786314" y="1643050"/>
            <a:ext cx="3323347" cy="4613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/>
              <a:t>Костюмированный бал в Елагин Дворце. Костюмы.</a:t>
            </a:r>
            <a:endParaRPr lang="ru-RU" dirty="0"/>
          </a:p>
        </p:txBody>
      </p:sp>
      <p:pic>
        <p:nvPicPr>
          <p:cNvPr id="4" name="Содержимое 3" descr="G:\2017-2018\ТЕХНОЛОГИЯ\ПЕД ДЕЯТЕЛЬНОСТЬ\ВЫСТУПЛЕНИЕ В ИМЦ\ФОТО БАЛ\NETLu65akV4.jpg"/>
          <p:cNvPicPr>
            <a:picLocks noGrp="1"/>
          </p:cNvPicPr>
          <p:nvPr>
            <p:ph idx="1"/>
          </p:nvPr>
        </p:nvPicPr>
        <p:blipFill>
          <a:blip r:embed="rId2">
            <a:lum bright="-10000" contrast="10000"/>
          </a:blip>
          <a:srcRect l="13630" t="10022" r="10825" b="23074"/>
          <a:stretch>
            <a:fillRect/>
          </a:stretch>
        </p:blipFill>
        <p:spPr bwMode="auto">
          <a:xfrm>
            <a:off x="2357423" y="1481138"/>
            <a:ext cx="4131020" cy="4876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/>
              <a:t>Костюмированный бал в Елагин Дворце. Танцы</a:t>
            </a:r>
            <a:endParaRPr lang="ru-RU" dirty="0"/>
          </a:p>
        </p:txBody>
      </p:sp>
      <p:pic>
        <p:nvPicPr>
          <p:cNvPr id="4" name="Содержимое 3" descr="G:\2017-2018\ТЕХНОЛОГИЯ\ПЕД ДЕЯТЕЛЬНОСТЬ\ВЫСТУПЛЕНИЕ В ИМЦ\ФОТО БАЛ\8qJld-esDz0.jpg"/>
          <p:cNvPicPr>
            <a:picLocks noGrp="1"/>
          </p:cNvPicPr>
          <p:nvPr>
            <p:ph idx="1"/>
          </p:nvPr>
        </p:nvPicPr>
        <p:blipFill>
          <a:blip r:embed="rId2">
            <a:lum bright="-10000"/>
          </a:blip>
          <a:srcRect l="62836" t="35437" r="22413" b="36165"/>
          <a:stretch>
            <a:fillRect/>
          </a:stretch>
        </p:blipFill>
        <p:spPr bwMode="auto">
          <a:xfrm>
            <a:off x="857224" y="1500174"/>
            <a:ext cx="3357586" cy="48577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G:\2017-2018\ТЕХНОЛОГИЯ\ПЕД ДЕЯТЕЛЬНОСТЬ\ВЫСТУПЛЕНИЕ В ИМЦ\ФОТО БАЛ\9FbYhCKiwpg.jpg"/>
          <p:cNvPicPr/>
          <p:nvPr/>
        </p:nvPicPr>
        <p:blipFill>
          <a:blip r:embed="rId3">
            <a:lum bright="-10000" contrast="10000"/>
          </a:blip>
          <a:srcRect l="3151" r="82456" b="70246"/>
          <a:stretch>
            <a:fillRect/>
          </a:stretch>
        </p:blipFill>
        <p:spPr bwMode="auto">
          <a:xfrm>
            <a:off x="4643438" y="1428736"/>
            <a:ext cx="3308599" cy="50895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/>
              <a:t>Костюмированный бал в Елагин Дворце. Танцы</a:t>
            </a:r>
            <a:endParaRPr lang="ru-RU" dirty="0"/>
          </a:p>
        </p:txBody>
      </p:sp>
      <p:pic>
        <p:nvPicPr>
          <p:cNvPr id="4" name="Содержимое 3" descr="G:\2017-2018\ТЕХНОЛОГИЯ\ПЕД ДЕЯТЕЛЬНОСТЬ\ВЫСТУПЛЕНИЕ В ИМЦ\ФОТО БАЛ\9FbYhCKiwpg.jpg"/>
          <p:cNvPicPr>
            <a:picLocks noGrp="1"/>
          </p:cNvPicPr>
          <p:nvPr>
            <p:ph idx="1"/>
          </p:nvPr>
        </p:nvPicPr>
        <p:blipFill>
          <a:blip r:embed="rId2">
            <a:lum bright="-10000" contrast="10000"/>
          </a:blip>
          <a:srcRect l="60533" t="64476" r="25198" b="5544"/>
          <a:stretch>
            <a:fillRect/>
          </a:stretch>
        </p:blipFill>
        <p:spPr bwMode="auto">
          <a:xfrm rot="5400000">
            <a:off x="2250264" y="678638"/>
            <a:ext cx="4643471" cy="67151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/>
              <a:t>Костюмированный бал в Елагин Дворце. Танцы</a:t>
            </a:r>
            <a:endParaRPr lang="ru-RU" dirty="0"/>
          </a:p>
        </p:txBody>
      </p:sp>
      <p:pic>
        <p:nvPicPr>
          <p:cNvPr id="4" name="Содержимое 3" descr="G:\2017-2018\ТЕХНОЛОГИЯ\ПЕД ДЕЯТЕЛЬНОСТЬ\ВЫСТУПЛЕНИЕ В ИМЦ\ФОТО БАЛ\P3hvwEwArGk.jpg"/>
          <p:cNvPicPr>
            <a:picLocks noGrp="1"/>
          </p:cNvPicPr>
          <p:nvPr>
            <p:ph idx="1"/>
          </p:nvPr>
        </p:nvPicPr>
        <p:blipFill>
          <a:blip r:embed="rId2">
            <a:lum bright="-10000" contrast="10000"/>
          </a:blip>
          <a:srcRect l="43671" t="2225" r="43067" b="70524"/>
          <a:stretch>
            <a:fillRect/>
          </a:stretch>
        </p:blipFill>
        <p:spPr bwMode="auto">
          <a:xfrm>
            <a:off x="1071538" y="1500174"/>
            <a:ext cx="3214710" cy="51072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G:\2017-2018\ТЕХНОЛОГИЯ\ПЕД ДЕЯТЕЛЬНОСТЬ\ВЫСТУПЛЕНИЕ В ИМЦ\ФОТО БАЛ\jcmRT89qcEU.jpg"/>
          <p:cNvPicPr/>
          <p:nvPr/>
        </p:nvPicPr>
        <p:blipFill>
          <a:blip r:embed="rId3">
            <a:lum bright="-10000" contrast="10000"/>
          </a:blip>
          <a:srcRect l="40619" t="1703" r="44390" b="65693"/>
          <a:stretch>
            <a:fillRect/>
          </a:stretch>
        </p:blipFill>
        <p:spPr bwMode="auto">
          <a:xfrm>
            <a:off x="5143504" y="1500174"/>
            <a:ext cx="3214710" cy="48577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b="1" dirty="0" smtClean="0"/>
              <a:t>Методы диагностики:</a:t>
            </a:r>
          </a:p>
          <a:p>
            <a:endParaRPr lang="ru-RU" sz="3200" dirty="0" smtClean="0"/>
          </a:p>
          <a:p>
            <a:r>
              <a:rPr lang="ru-RU" sz="3200" dirty="0" smtClean="0"/>
              <a:t>Наблюдение</a:t>
            </a:r>
          </a:p>
          <a:p>
            <a:r>
              <a:rPr lang="ru-RU" sz="3200" dirty="0" smtClean="0"/>
              <a:t>Опрос</a:t>
            </a:r>
          </a:p>
          <a:p>
            <a:endParaRPr lang="ru-RU" sz="3200" dirty="0" smtClean="0"/>
          </a:p>
          <a:p>
            <a:pPr>
              <a:buNone/>
            </a:pPr>
            <a:endParaRPr lang="ru-RU" sz="3200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Итоги  реализации проектов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Итоги  реализации проекта «Чистый класс»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/>
              <a:t>Интерактивное занятие-викторина с использованием дидактической настольной игры  </a:t>
            </a:r>
            <a:br>
              <a:rPr lang="ru-RU" sz="2400" dirty="0" smtClean="0"/>
            </a:br>
            <a:r>
              <a:rPr lang="ru-RU" sz="2400" dirty="0" smtClean="0"/>
              <a:t>«Хранители воды»</a:t>
            </a:r>
            <a:endParaRPr lang="ru-RU" sz="2400" dirty="0"/>
          </a:p>
        </p:txBody>
      </p:sp>
      <p:pic>
        <p:nvPicPr>
          <p:cNvPr id="5122" name="Picture 2" descr="E:\2017-2018\ТЕХНОЛОГИЯ\ПЕД ДЕЯТЕЛЬНОСТЬ\МОИ ПРОЕКТЫ\ЧИСТЫЙ КЛАСС\ФОТО  ИНТЕРАКТИВНОЕ ЗАНЯТИЕ\DSC058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991631" y="1643050"/>
            <a:ext cx="6795079" cy="478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Итоги реализации проекта «Правила пешехода – соблюдаем ПДД.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28596" y="1481138"/>
          <a:ext cx="8258204" cy="5019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57158" y="171448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/>
              <a:t>Итоги реализации проекта «Музыкальный спектакль «</a:t>
            </a:r>
            <a:r>
              <a:rPr lang="ru-RU" sz="3200" dirty="0" err="1" smtClean="0"/>
              <a:t>Дюймовочка</a:t>
            </a:r>
            <a:r>
              <a:rPr lang="ru-RU" sz="3200" dirty="0" smtClean="0"/>
              <a:t>»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/>
              <a:t>Итоги реализации проекта «Костюмированный бал «Первый бал в Елагин Дворце»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err="1" smtClean="0"/>
              <a:t>Сосунова</a:t>
            </a:r>
            <a:r>
              <a:rPr lang="ru-RU" dirty="0" smtClean="0"/>
              <a:t> Е. М «Учись быть пешеходом»;</a:t>
            </a:r>
          </a:p>
          <a:p>
            <a:r>
              <a:rPr lang="ru-RU" dirty="0" smtClean="0"/>
              <a:t>Учебное пособие по ПДД для учащихся начальной школы;</a:t>
            </a:r>
          </a:p>
          <a:p>
            <a:r>
              <a:rPr lang="ru-RU" dirty="0" err="1" smtClean="0"/>
              <a:t>Элькин</a:t>
            </a:r>
            <a:r>
              <a:rPr lang="ru-RU" dirty="0" smtClean="0"/>
              <a:t> Е. Н. «Детям о правилах дорожного движения»;</a:t>
            </a:r>
          </a:p>
          <a:p>
            <a:r>
              <a:rPr lang="ru-RU" dirty="0" smtClean="0"/>
              <a:t>Материалы с сайта «ЭКОКЛАСС»;</a:t>
            </a:r>
          </a:p>
          <a:p>
            <a:r>
              <a:rPr lang="ru-RU" dirty="0" smtClean="0"/>
              <a:t>Интернет-ресурсы по теме «социальное творчество» и «переработка бытовых отходов»;</a:t>
            </a:r>
          </a:p>
          <a:p>
            <a:r>
              <a:rPr lang="ru-RU" dirty="0" smtClean="0"/>
              <a:t>Интернет-ресурсы по теме «сценарий спектакля «</a:t>
            </a:r>
            <a:r>
              <a:rPr lang="ru-RU" dirty="0" err="1" smtClean="0"/>
              <a:t>Дюймовочка</a:t>
            </a:r>
            <a:r>
              <a:rPr lang="ru-RU" dirty="0" smtClean="0"/>
              <a:t>»;</a:t>
            </a:r>
          </a:p>
          <a:p>
            <a:r>
              <a:rPr lang="ru-RU" dirty="0" smtClean="0"/>
              <a:t>Интернет-ресурсы по теме «костюмированный бал».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Источники: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/>
              <a:t>Интерактивное занятие-викторина с использованием дидактической настольной игры </a:t>
            </a:r>
            <a:br>
              <a:rPr lang="ru-RU" sz="2400" dirty="0" smtClean="0"/>
            </a:br>
            <a:r>
              <a:rPr lang="ru-RU" sz="2400" dirty="0" smtClean="0"/>
              <a:t> «Хранители воды»</a:t>
            </a:r>
            <a:endParaRPr lang="ru-RU" sz="2400" dirty="0"/>
          </a:p>
        </p:txBody>
      </p:sp>
      <p:pic>
        <p:nvPicPr>
          <p:cNvPr id="6146" name="Picture 2" descr="E:\2017-2018\ТЕХНОЛОГИЯ\ПЕД ДЕЯТЕЛЬНОСТЬ\МОИ ПРОЕКТЫ\ЧИСТЫЙ КЛАСС\ФОТО  ИНТЕРАКТИВНОЕ ЗАНЯТИЕ\DSC058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554692" y="1481138"/>
            <a:ext cx="6589208" cy="4941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Мастер-класс «Контейнеры для отходов»</a:t>
            </a:r>
            <a:endParaRPr lang="ru-RU" sz="28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2017-2018\ТЕХНОЛОГИЯ\ПЕД ДЕЯТЕЛЬНОСТЬ\МОИ ПРОЕКТЫ\ЧИСТЫЙ КЛАСС\МК РАЗДЕЛЯЕМ ОТХОДЫ\ФОТО МК\IMG_20170215_132139_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357158" y="1444625"/>
            <a:ext cx="4000528" cy="5334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E:\2017-2018\ТЕХНОЛОГИЯ\ПЕД ДЕЯТЕЛЬНОСТЬ\МОИ ПРОЕКТЫ\ЧИСТЫЙ КЛАСС\МК РАЗДЕЛЯЕМ ОТХОДЫ\ФОТО МК\IMG_20170215_13480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4512652" y="1444625"/>
            <a:ext cx="3988438" cy="5317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Мастер-класс «Контейнеры для отходов»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2017-2018\ТЕХНОЛОГИЯ\ПЕД ДЕЯТЕЛЬНОСТЬ\МОИ ПРОЕКТЫ\ЧИСТЫЙ КЛАСС\МК РАЗДЕЛЯЕМ ОТХОДЫ\ФОТО МК\IMG_20170215_135231_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357158" y="1357298"/>
            <a:ext cx="3929090" cy="5238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E:\2017-2018\ТЕХНОЛОГИЯ\ПЕД ДЕЯТЕЛЬНОСТЬ\МОИ ПРОЕКТЫ\ЧИСТЫЙ КЛАСС\МК РАЗДЕЛЯЕМ ОТХОДЫ\ФОТО МК\IMG_20170215_14104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4459074" y="1444625"/>
            <a:ext cx="3899313" cy="5199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361</TotalTime>
  <Words>1224</Words>
  <PresentationFormat>Экран (4:3)</PresentationFormat>
  <Paragraphs>163</Paragraphs>
  <Slides>63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Открытая</vt:lpstr>
      <vt:lpstr>Педагогические проекты в 2016-2017 учебном году (отчет о реализации)</vt:lpstr>
      <vt:lpstr>В 2016-2017 учебном году в ГБОУ Ш-И №289 было реализовано несколько совместных педагогических проектов.</vt:lpstr>
      <vt:lpstr>Педагогический проект  «Чистый класс»</vt:lpstr>
      <vt:lpstr>Педагогический проект  «Чистый класс»</vt:lpstr>
      <vt:lpstr>Интерактивное занятие-викторина с использованием дидактической настольной игры   «Хранители воды»</vt:lpstr>
      <vt:lpstr>Интерактивное занятие-викторина с использованием дидактической настольной игры   «Хранители воды»</vt:lpstr>
      <vt:lpstr>Интерактивное занятие-викторина с использованием дидактической настольной игры   «Хранители воды»</vt:lpstr>
      <vt:lpstr> Мастер-класс «Контейнеры для отходов»</vt:lpstr>
      <vt:lpstr> Мастер-класс «Контейнеры для отходов»</vt:lpstr>
      <vt:lpstr>Слайд 10</vt:lpstr>
      <vt:lpstr> Мастер-класс «Кормушки для птиц».</vt:lpstr>
      <vt:lpstr>Поддержали движение «ЭКА» Участие в эка флешмобе «Птицы в городе»</vt:lpstr>
      <vt:lpstr> Мастер-класс «Вторая жизнь вещей»</vt:lpstr>
      <vt:lpstr> Мастер-класс «Вторая жизнь вещей»</vt:lpstr>
      <vt:lpstr>Мастер-класс «Вторая жизнь вещей»</vt:lpstr>
      <vt:lpstr>Педагогический проект   «Правила пешехода – соблюдаем ПДД» </vt:lpstr>
      <vt:lpstr>Педагогический проект  «Правила пешехода – соблюдаем ПДД» </vt:lpstr>
      <vt:lpstr> Мастер-класс  «Такие разные авто» </vt:lpstr>
      <vt:lpstr> Мастер-класс  «Такие разные авто» </vt:lpstr>
      <vt:lpstr> Выставка «Мир машин» </vt:lpstr>
      <vt:lpstr> Мастер-класс: Изготовление макета «По дороге в школу» </vt:lpstr>
      <vt:lpstr> Мастер-класс: Изготовление макета «По дороге в школу» </vt:lpstr>
      <vt:lpstr> Мастер-класс: Изготовление макета «По дороге в школу» </vt:lpstr>
      <vt:lpstr>Мастер-класс: Изготовление макета «По дороге в школу»</vt:lpstr>
      <vt:lpstr>Занятие с использованием макета</vt:lpstr>
      <vt:lpstr>Игра-ходилка с фишками  «По дорогам города».</vt:lpstr>
      <vt:lpstr> Игра-ходилка с фишками  «По дорогам города».</vt:lpstr>
      <vt:lpstr>Педагогический проект  Музыкальный спектакль « Дюймовочка»</vt:lpstr>
      <vt:lpstr>Педагогический проект  Музыкальный спектакль « Дюймовочка»</vt:lpstr>
      <vt:lpstr>Педагогический проект  Музыкальный спектакль «Дюймовочка»</vt:lpstr>
      <vt:lpstr> Премьера музыкального спектакля «Дюймовочка» для родителей и воспитанников детского сада. </vt:lpstr>
      <vt:lpstr> Премьера музыкального спектакля «Дюймовочка» для родителей и воспитанников детского сада. </vt:lpstr>
      <vt:lpstr>Премьера музыкального спектакля «Дюймовочка» для родителей и воспитанников детского сада.</vt:lpstr>
      <vt:lpstr> Премьера музыкального спектакля «Дюймовочка» для родителей и воспитанников детского сада. </vt:lpstr>
      <vt:lpstr>Педагогический проект «Костюмированный бал «Первый бал в Елагин Дворце»</vt:lpstr>
      <vt:lpstr>Педагогический проект «Костюмированный бал «Первый бал в Елагин Дворце»</vt:lpstr>
      <vt:lpstr>Педагогический проект «Костюмированный бал «Первый бал в Елагин Дворце»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Конкурс рисунков «Бальные костюмы 18 века»</vt:lpstr>
      <vt:lpstr>Конкурс рисунков «Бальные костюмы 18 века»</vt:lpstr>
      <vt:lpstr>Конкурс рисунков «Бальные костюмы 18 века»</vt:lpstr>
      <vt:lpstr> Костюмированный бал в Елагин Дворце. Костюмы.</vt:lpstr>
      <vt:lpstr>Костюмированный бал в Елагин Дворце. Костюмы.</vt:lpstr>
      <vt:lpstr>Костюмированный бал в Елагин Дворце. Костюмы.</vt:lpstr>
      <vt:lpstr>Костюмированный бал в Елагин Дворце. Костюмы.</vt:lpstr>
      <vt:lpstr>Костюмированный бал в Елагин Дворце. Танцы</vt:lpstr>
      <vt:lpstr>Костюмированный бал в Елагин Дворце. Танцы</vt:lpstr>
      <vt:lpstr>Костюмированный бал в Елагин Дворце. Танцы</vt:lpstr>
      <vt:lpstr>Итоги  реализации проектов</vt:lpstr>
      <vt:lpstr> Итоги  реализации проекта «Чистый класс»</vt:lpstr>
      <vt:lpstr> Итоги реализации проекта «Правила пешехода – соблюдаем ПДД. </vt:lpstr>
      <vt:lpstr>Итоги реализации проекта «Музыкальный спектакль «Дюймовочка»</vt:lpstr>
      <vt:lpstr>Итоги реализации проекта «Костюмированный бал «Первый бал в Елагин Дворце»</vt:lpstr>
      <vt:lpstr>Источники: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Педагогические проекты в 2016-2017 учебном году (отчет о реализации)</dc:title>
  <dc:creator>1</dc:creator>
  <cp:lastModifiedBy>Ученик</cp:lastModifiedBy>
  <cp:revision>40</cp:revision>
  <dcterms:created xsi:type="dcterms:W3CDTF">2017-09-15T10:37:41Z</dcterms:created>
  <dcterms:modified xsi:type="dcterms:W3CDTF">2017-11-07T06:31:35Z</dcterms:modified>
</cp:coreProperties>
</file>