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2" r:id="rId3"/>
    <p:sldId id="282" r:id="rId4"/>
    <p:sldId id="285" r:id="rId5"/>
    <p:sldId id="286" r:id="rId6"/>
    <p:sldId id="287" r:id="rId7"/>
    <p:sldId id="257" r:id="rId8"/>
    <p:sldId id="270" r:id="rId9"/>
    <p:sldId id="271" r:id="rId10"/>
    <p:sldId id="258" r:id="rId11"/>
    <p:sldId id="267" r:id="rId12"/>
    <p:sldId id="261" r:id="rId13"/>
    <p:sldId id="268" r:id="rId14"/>
    <p:sldId id="281" r:id="rId15"/>
    <p:sldId id="262" r:id="rId16"/>
    <p:sldId id="275" r:id="rId17"/>
    <p:sldId id="276" r:id="rId18"/>
    <p:sldId id="264" r:id="rId19"/>
    <p:sldId id="259" r:id="rId20"/>
    <p:sldId id="274" r:id="rId21"/>
    <p:sldId id="263" r:id="rId22"/>
    <p:sldId id="269" r:id="rId23"/>
    <p:sldId id="265" r:id="rId24"/>
    <p:sldId id="266" r:id="rId25"/>
    <p:sldId id="277" r:id="rId26"/>
    <p:sldId id="278" r:id="rId27"/>
    <p:sldId id="279" r:id="rId28"/>
    <p:sldId id="280" r:id="rId29"/>
    <p:sldId id="283" r:id="rId30"/>
    <p:sldId id="284" r:id="rId31"/>
    <p:sldId id="288" r:id="rId32"/>
    <p:sldId id="290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30580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/>
            </a:r>
            <a:br>
              <a:rPr lang="ru-RU" dirty="0" smtClean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/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 smtClean="0">
                <a:latin typeface="Times New Roman"/>
                <a:ea typeface="Calibri"/>
              </a:rPr>
              <a:t/>
            </a:r>
            <a:br>
              <a:rPr lang="ru-RU" dirty="0" smtClean="0">
                <a:latin typeface="Times New Roman"/>
                <a:ea typeface="Calibri"/>
              </a:rPr>
            </a:br>
            <a:r>
              <a:rPr lang="ru-RU" dirty="0" smtClean="0">
                <a:latin typeface="Times New Roman"/>
                <a:ea typeface="Calibri"/>
              </a:rPr>
              <a:t>«</a:t>
            </a:r>
            <a:r>
              <a:rPr lang="ru-RU" dirty="0">
                <a:latin typeface="Times New Roman"/>
                <a:ea typeface="Calibri"/>
              </a:rPr>
              <a:t>Организация и проведение интегрированных уроков в начальной школе</a:t>
            </a:r>
            <a:r>
              <a:rPr lang="ru-RU" dirty="0" smtClean="0">
                <a:latin typeface="Times New Roman"/>
                <a:ea typeface="Calibri"/>
              </a:rPr>
              <a:t>»</a:t>
            </a:r>
            <a:br>
              <a:rPr lang="ru-RU" dirty="0" smtClean="0">
                <a:latin typeface="Times New Roman"/>
                <a:ea typeface="Calibri"/>
              </a:rPr>
            </a:b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(из опыта работы)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 Павлова Т.П.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Функции 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Методологическая</a:t>
            </a:r>
            <a:r>
              <a:rPr lang="ru-RU" dirty="0" smtClean="0"/>
              <a:t> функция – формирование у учащихся современных представлений изучаемых дисциплин.</a:t>
            </a:r>
          </a:p>
          <a:p>
            <a:r>
              <a:rPr lang="ru-RU" b="1" dirty="0" smtClean="0"/>
              <a:t>Образовательная</a:t>
            </a:r>
            <a:r>
              <a:rPr lang="ru-RU" dirty="0" smtClean="0"/>
              <a:t> функция – формирование системности, связанности отдельных частей как системы, глубины, гибкости осознанность познания.</a:t>
            </a:r>
          </a:p>
          <a:p>
            <a:r>
              <a:rPr lang="ru-RU" b="1" dirty="0" smtClean="0"/>
              <a:t>Развивающая</a:t>
            </a:r>
            <a:r>
              <a:rPr lang="ru-RU" dirty="0" smtClean="0"/>
              <a:t> функция – формирование познавательной активности, преодоление инертности мышления, расширения кругозора.</a:t>
            </a:r>
          </a:p>
          <a:p>
            <a:r>
              <a:rPr lang="ru-RU" b="1" dirty="0" smtClean="0"/>
              <a:t>Воспитывающая</a:t>
            </a:r>
            <a:r>
              <a:rPr lang="ru-RU" dirty="0" smtClean="0"/>
              <a:t> функция – отражает политехническую направленность.</a:t>
            </a:r>
          </a:p>
          <a:p>
            <a:r>
              <a:rPr lang="ru-RU" b="1" dirty="0" smtClean="0"/>
              <a:t>Конструктивная </a:t>
            </a:r>
            <a:r>
              <a:rPr lang="ru-RU" dirty="0" smtClean="0"/>
              <a:t>функция – совершенствование содержания учебного материала, методов и форм организации обучения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Основание интеграции: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00400"/>
          </a:xfrm>
        </p:spPr>
        <p:txBody>
          <a:bodyPr/>
          <a:lstStyle/>
          <a:p>
            <a:r>
              <a:rPr lang="ru-RU" dirty="0" smtClean="0"/>
              <a:t>Мир  един, он пронизан бесчисленными внутренними связями, так что нельзя затронуть ни одного важного вопроса. Не задев при этом множества других.</a:t>
            </a:r>
            <a:endParaRPr lang="ru-RU" dirty="0"/>
          </a:p>
        </p:txBody>
      </p:sp>
      <p:pic>
        <p:nvPicPr>
          <p:cNvPr id="21506" name="Picture 2" descr="http://s00.yaplakal.com/pics/pics_original/3/8/4/3984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3966051" cy="32766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Актуальность :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/>
          <a:lstStyle/>
          <a:p>
            <a:r>
              <a:rPr lang="ru-RU" dirty="0" smtClean="0"/>
              <a:t>Снижение познавательной активности учащихся</a:t>
            </a:r>
          </a:p>
          <a:p>
            <a:r>
              <a:rPr lang="ru-RU" dirty="0" smtClean="0"/>
              <a:t>Неумение применять свои знания на практике</a:t>
            </a:r>
          </a:p>
          <a:p>
            <a:r>
              <a:rPr lang="ru-RU" dirty="0" smtClean="0"/>
              <a:t>Разрозненность учебного материала по предметному признаку</a:t>
            </a:r>
          </a:p>
          <a:p>
            <a:r>
              <a:rPr lang="ru-RU" dirty="0" smtClean="0"/>
              <a:t>Необходимость экономии учебного времени</a:t>
            </a:r>
          </a:p>
          <a:p>
            <a:endParaRPr lang="ru-RU" dirty="0"/>
          </a:p>
        </p:txBody>
      </p:sp>
      <p:pic>
        <p:nvPicPr>
          <p:cNvPr id="20482" name="Picture 2" descr="http://lfly.ru/wp-content/uploads/2017/07/39ad11e0b13273c940ed23c28e9f191408ad4f7a_1200.jpg"/>
          <p:cNvPicPr>
            <a:picLocks noChangeAspect="1" noChangeArrowheads="1"/>
          </p:cNvPicPr>
          <p:nvPr/>
        </p:nvPicPr>
        <p:blipFill>
          <a:blip r:embed="rId2" cstate="print"/>
          <a:srcRect l="17523"/>
          <a:stretch>
            <a:fillRect/>
          </a:stretch>
        </p:blipFill>
        <p:spPr bwMode="auto">
          <a:xfrm>
            <a:off x="2983148" y="4114800"/>
            <a:ext cx="3521426" cy="27432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Однако…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00400"/>
          </a:xfrm>
        </p:spPr>
        <p:txBody>
          <a:bodyPr/>
          <a:lstStyle/>
          <a:p>
            <a:r>
              <a:rPr lang="ru-RU" dirty="0" smtClean="0"/>
              <a:t>Интеграция не должна заменять обучение классическим учебным дисциплинам.</a:t>
            </a:r>
          </a:p>
          <a:p>
            <a:r>
              <a:rPr lang="ru-RU" dirty="0" smtClean="0"/>
              <a:t>Интеграция должна лишь способствовать соединению знаний в единую систему.</a:t>
            </a:r>
          </a:p>
          <a:p>
            <a:r>
              <a:rPr lang="ru-RU" dirty="0" smtClean="0"/>
              <a:t>Интегрированный урок решает не множество отдельных задач, а их совокупность.</a:t>
            </a:r>
          </a:p>
          <a:p>
            <a:endParaRPr lang="ru-RU" dirty="0"/>
          </a:p>
        </p:txBody>
      </p:sp>
      <p:pic>
        <p:nvPicPr>
          <p:cNvPr id="19458" name="Picture 2" descr="https://ds02.infourok.ru/uploads/ex/0804/0002c723-02697ad3/img2.jpg"/>
          <p:cNvPicPr>
            <a:picLocks noChangeAspect="1" noChangeArrowheads="1"/>
          </p:cNvPicPr>
          <p:nvPr/>
        </p:nvPicPr>
        <p:blipFill>
          <a:blip r:embed="rId2" cstate="print"/>
          <a:srcRect l="50833" t="21111" r="8333" b="15556"/>
          <a:stretch>
            <a:fillRect/>
          </a:stretch>
        </p:blipFill>
        <p:spPr bwMode="auto">
          <a:xfrm>
            <a:off x="3276600" y="4464698"/>
            <a:ext cx="2971800" cy="239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Результат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600200"/>
            <a:ext cx="274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Начало обучения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181600" y="1524000"/>
            <a:ext cx="3581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“немного обо всем”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4648200"/>
            <a:ext cx="2743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Конец обучения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10200" y="4495800"/>
            <a:ext cx="3352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“все о немногом”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3581400" y="2209800"/>
            <a:ext cx="16002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429000" y="5181600"/>
            <a:ext cx="18288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s://pipla.ru/wp-content/uploads/2015/12/kak-povysit-uspevaemost-shkolnika-sovety-roditelyam_1-1024x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43200"/>
            <a:ext cx="3505200" cy="225236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Цели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(в условиях реализации ФГОС):</a:t>
            </a:r>
            <a:endParaRPr lang="ru-RU" sz="3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Создание</a:t>
            </a:r>
            <a:r>
              <a:rPr lang="ru-RU" dirty="0" smtClean="0"/>
              <a:t> оптимальных условий для развития активной, творческой, всесторонне развитой  личности, способной к самореализации</a:t>
            </a:r>
          </a:p>
          <a:p>
            <a:r>
              <a:rPr lang="ru-RU" b="1" dirty="0" smtClean="0"/>
              <a:t>Повышение</a:t>
            </a:r>
            <a:r>
              <a:rPr lang="ru-RU" dirty="0" smtClean="0"/>
              <a:t> и развитие интереса учащихся к предметам</a:t>
            </a:r>
          </a:p>
          <a:p>
            <a:r>
              <a:rPr lang="ru-RU" b="1" dirty="0" smtClean="0"/>
              <a:t>Формирование </a:t>
            </a:r>
            <a:r>
              <a:rPr lang="ru-RU" dirty="0" smtClean="0"/>
              <a:t>целостного научного мировоззрения через </a:t>
            </a:r>
            <a:r>
              <a:rPr lang="ru-RU" dirty="0" err="1" smtClean="0"/>
              <a:t>системно-деятельностный</a:t>
            </a:r>
            <a:r>
              <a:rPr lang="ru-RU" dirty="0" smtClean="0"/>
              <a:t> подход, обнаруживающий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связи дисциплин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 уровня интеграции: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( по методике Т. Сухаревской)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Внутрипредметная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Межпредметная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err="1" smtClean="0">
                <a:solidFill>
                  <a:srgbClr val="C00000"/>
                </a:solidFill>
              </a:rPr>
              <a:t>Транспредметная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1600200"/>
            <a:ext cx="3810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Интеграция понятий внутри отдельных учебных предметов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6800" y="2971800"/>
            <a:ext cx="3810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Синтез фактов, понятий, принципов и т.д. двух и более дисциплин, что и должен использовать педагог при подготовке интегрированного урока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4800600"/>
            <a:ext cx="3962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Синтез компонентов основного и дополнительного содержания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Ступени интеграции: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Тематическая</a:t>
            </a:r>
          </a:p>
          <a:p>
            <a:endParaRPr lang="ru-RU" b="1" dirty="0" smtClean="0"/>
          </a:p>
          <a:p>
            <a:r>
              <a:rPr lang="ru-RU" b="1" dirty="0" smtClean="0"/>
              <a:t>Проблемная </a:t>
            </a:r>
          </a:p>
          <a:p>
            <a:endParaRPr lang="ru-RU" b="1" dirty="0" smtClean="0"/>
          </a:p>
          <a:p>
            <a:r>
              <a:rPr lang="ru-RU" b="1" dirty="0" smtClean="0"/>
              <a:t>Концептуальная </a:t>
            </a:r>
          </a:p>
          <a:p>
            <a:endParaRPr lang="ru-RU" b="1" dirty="0" smtClean="0"/>
          </a:p>
          <a:p>
            <a:r>
              <a:rPr lang="ru-RU" b="1" dirty="0" smtClean="0"/>
              <a:t>Теоретическая </a:t>
            </a:r>
          </a:p>
          <a:p>
            <a:endParaRPr lang="ru-RU" b="1" dirty="0" smtClean="0"/>
          </a:p>
          <a:p>
            <a:r>
              <a:rPr lang="ru-RU" b="1" dirty="0" smtClean="0"/>
              <a:t>Диалектическая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810000" y="1371600"/>
            <a:ext cx="5334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два или три учебных предмета занимаются тем, что раскрывают одну тему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57600" y="2438400"/>
            <a:ext cx="5486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одной проблемой занимаются разные предметы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86200" y="3505200"/>
            <a:ext cx="5257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рассмотрение ведётся несколькими предметами с применением всех их методов и средств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38600" y="4724400"/>
            <a:ext cx="510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взаимопроникновение разных теорий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38600" y="5715000"/>
            <a:ext cx="510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использование принципов и понятий, которые относятся к различным областям знаний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Уровни интеграции: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Горизонтальная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/>
              <a:t>Вертикальная 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228600" y="2209800"/>
            <a:ext cx="2362200" cy="1752600"/>
          </a:xfrm>
          <a:prstGeom prst="ellipse">
            <a:avLst/>
          </a:prstGeom>
          <a:solidFill>
            <a:srgbClr val="FFC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Гуманитарные  дисциплины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28800" y="2667000"/>
            <a:ext cx="2133600" cy="1905000"/>
          </a:xfrm>
          <a:prstGeom prst="ellipse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Дополнительное 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1000" y="3352800"/>
            <a:ext cx="2209800" cy="1981200"/>
          </a:xfrm>
          <a:prstGeom prst="ellipse">
            <a:avLst/>
          </a:prstGeom>
          <a:solidFill>
            <a:srgbClr val="00FF00">
              <a:alpha val="4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Естественно-научные</a:t>
            </a:r>
            <a:r>
              <a:rPr lang="ru-RU" dirty="0" smtClean="0">
                <a:solidFill>
                  <a:schemeClr val="tx1"/>
                </a:solidFill>
              </a:rPr>
              <a:t> дисциплины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5715000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Объединение сходного материала в разных учебных предметах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объединение 9"/>
          <p:cNvSpPr/>
          <p:nvPr/>
        </p:nvSpPr>
        <p:spPr>
          <a:xfrm>
            <a:off x="4648200" y="2133600"/>
            <a:ext cx="4191000" cy="2133600"/>
          </a:xfrm>
          <a:prstGeom prst="flowChartMerge">
            <a:avLst/>
          </a:prstGeom>
          <a:solidFill>
            <a:srgbClr val="FFFF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9-11 классы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5029200" y="2895600"/>
            <a:ext cx="3352800" cy="1905000"/>
          </a:xfrm>
          <a:prstGeom prst="flowChartMerge">
            <a:avLst/>
          </a:prstGeom>
          <a:solidFill>
            <a:srgbClr val="00FF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5-8 классы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486400" y="3581400"/>
            <a:ext cx="2514600" cy="2133600"/>
          </a:xfrm>
          <a:prstGeom prst="flowChartMerge">
            <a:avLst/>
          </a:prstGeom>
          <a:solidFill>
            <a:srgbClr val="0070C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Начальное 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334000" y="4572000"/>
            <a:ext cx="2819400" cy="990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предмет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43400" y="5638800"/>
            <a:ext cx="4572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Объединение в одном предмете материала, который тематически повторяется в разные годы обучения на разном уровне сложности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Особенности структуры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интегрированного урока: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3429000"/>
            <a:ext cx="3200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Интегрированный урок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895600" y="1600200"/>
            <a:ext cx="31242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четкость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2667000" y="5257800"/>
            <a:ext cx="3276600" cy="137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Специально организованный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549200">
            <a:off x="1133869" y="1416838"/>
            <a:ext cx="1444537" cy="2790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компактность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757448">
            <a:off x="861011" y="3776640"/>
            <a:ext cx="1524000" cy="2895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Информативная емкость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19353357">
            <a:off x="6399364" y="1514541"/>
            <a:ext cx="1676400" cy="2819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Сжатость материала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2184366">
            <a:off x="6367113" y="3861779"/>
            <a:ext cx="1676400" cy="30055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Взаимообусловленнсть</a:t>
            </a:r>
            <a:r>
              <a:rPr lang="ru-RU" dirty="0" smtClean="0">
                <a:solidFill>
                  <a:schemeClr val="tx1"/>
                </a:solidFill>
              </a:rPr>
              <a:t> предметов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572000" cy="449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«Все, что находится во взаимной связи, должно преподаваться в такой же связи». </a:t>
            </a:r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2600" dirty="0" smtClean="0"/>
              <a:t>Ян </a:t>
            </a:r>
            <a:r>
              <a:rPr lang="ru-RU" sz="2600" dirty="0" err="1" smtClean="0"/>
              <a:t>Амос</a:t>
            </a:r>
            <a:r>
              <a:rPr lang="ru-RU" sz="2600" dirty="0" smtClean="0"/>
              <a:t> Коменский</a:t>
            </a:r>
          </a:p>
          <a:p>
            <a:pPr algn="r"/>
            <a:r>
              <a:rPr lang="ru-RU" sz="2600" dirty="0" smtClean="0"/>
              <a:t>«Великая дидактика»</a:t>
            </a:r>
          </a:p>
          <a:p>
            <a:endParaRPr lang="ru-RU" dirty="0"/>
          </a:p>
        </p:txBody>
      </p:sp>
      <p:pic>
        <p:nvPicPr>
          <p:cNvPr id="26626" name="Picture 2" descr="https://im0-tub-ru.yandex.net/i?id=72ca020ee01ba136e8a65bf30c8e4f3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854" y="990600"/>
            <a:ext cx="4436146" cy="54864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Интегрированный урок </a:t>
            </a:r>
            <a:r>
              <a:rPr lang="ru-RU" dirty="0" smtClean="0"/>
              <a:t>– это особый тип урока, объединяющий в себе обучение одновременно по нескольким дисциплинам при изучении одного понятия, темы или явления.</a:t>
            </a:r>
          </a:p>
          <a:p>
            <a:r>
              <a:rPr lang="ru-RU" dirty="0" smtClean="0"/>
              <a:t>В таком уроке всегда выделяются: </a:t>
            </a:r>
            <a:r>
              <a:rPr lang="ru-RU" u="sng" dirty="0" smtClean="0"/>
              <a:t>ведущая дисциплина,</a:t>
            </a:r>
            <a:r>
              <a:rPr lang="ru-RU" dirty="0" smtClean="0"/>
              <a:t> выступающая интегратором, и дисциплины вспомогательные, способствующие углублению, расширению, уточнению ведущей дисциплины.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Этапы подготовки и проведения: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 Подготовительный:</a:t>
            </a:r>
          </a:p>
          <a:p>
            <a:pPr marL="514350" indent="-514350"/>
            <a:r>
              <a:rPr lang="ru-RU" dirty="0" smtClean="0"/>
              <a:t>Планирование</a:t>
            </a:r>
          </a:p>
          <a:p>
            <a:pPr marL="514350" indent="-514350"/>
            <a:r>
              <a:rPr lang="ru-RU" dirty="0" smtClean="0"/>
              <a:t>Организация творческих групп</a:t>
            </a:r>
          </a:p>
          <a:p>
            <a:pPr marL="514350" indent="-514350"/>
            <a:r>
              <a:rPr lang="ru-RU" dirty="0" smtClean="0"/>
              <a:t>Конструирование содержания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 Исполнительский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 Рефлексивный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s://img3.stockfresh.com/files/i/iserg/m/11/527971_stock-photo-conceptual-image-of-teamwork-isolated-3d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37338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Типы интегрированных уроков: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52600" y="1600200"/>
            <a:ext cx="7013448" cy="449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rhivurokov.ru/multiurok/html/2017/05/03/s_5909cd6cbd817/img15.jpg"/>
          <p:cNvPicPr/>
          <p:nvPr/>
        </p:nvPicPr>
        <p:blipFill>
          <a:blip r:embed="rId2" cstate="print"/>
          <a:srcRect l="10764" t="6713" r="16319" b="5093"/>
          <a:stretch>
            <a:fillRect/>
          </a:stretch>
        </p:blipFill>
        <p:spPr bwMode="auto">
          <a:xfrm>
            <a:off x="1219200" y="1219200"/>
            <a:ext cx="7010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Интегрированный урок </a:t>
            </a:r>
            <a:r>
              <a:rPr lang="ru-RU" dirty="0" smtClean="0"/>
              <a:t>– это учебное занятие, на котором обозначенная тема рассматривается с различных точек зрения, средствами нескольких предметов.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Бинарный урок </a:t>
            </a:r>
            <a:r>
              <a:rPr lang="ru-RU" dirty="0" smtClean="0"/>
              <a:t>– это нестандартная форма обучения по реализации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 (урок ведут два учителя)</a:t>
            </a:r>
          </a:p>
          <a:p>
            <a:endParaRPr lang="ru-RU" dirty="0" smtClean="0"/>
          </a:p>
          <a:p>
            <a:r>
              <a:rPr lang="ru-RU" b="1" dirty="0" err="1" smtClean="0">
                <a:solidFill>
                  <a:srgbClr val="C00000"/>
                </a:solidFill>
              </a:rPr>
              <a:t>Межпредметные</a:t>
            </a:r>
            <a:r>
              <a:rPr lang="ru-RU" b="1" dirty="0" smtClean="0">
                <a:solidFill>
                  <a:srgbClr val="C00000"/>
                </a:solidFill>
              </a:rPr>
              <a:t> связи </a:t>
            </a:r>
            <a:r>
              <a:rPr lang="ru-RU" dirty="0" smtClean="0"/>
              <a:t>в рамках традиционного обучения являются первой ступенькой к интегрированному обучению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228600" y="1828800"/>
            <a:ext cx="609600" cy="182880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28600" y="3657600"/>
            <a:ext cx="685800" cy="190500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Три типа урока: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урок с </a:t>
            </a:r>
            <a:r>
              <a:rPr lang="ru-RU" dirty="0" err="1" smtClean="0"/>
              <a:t>метапредметным</a:t>
            </a:r>
            <a:r>
              <a:rPr lang="ru-RU" dirty="0" smtClean="0"/>
              <a:t> подходом, </a:t>
            </a:r>
          </a:p>
          <a:p>
            <a:r>
              <a:rPr lang="ru-RU" dirty="0" smtClean="0"/>
              <a:t>урок с </a:t>
            </a:r>
            <a:r>
              <a:rPr lang="ru-RU" dirty="0" err="1" smtClean="0"/>
              <a:t>межпредметными</a:t>
            </a:r>
            <a:r>
              <a:rPr lang="ru-RU" dirty="0" smtClean="0"/>
              <a:t> связями </a:t>
            </a:r>
          </a:p>
          <a:p>
            <a:r>
              <a:rPr lang="ru-RU" dirty="0" smtClean="0"/>
              <a:t>интегрированный урок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905000" y="4191000"/>
            <a:ext cx="510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 чем разница?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81000"/>
            <a:ext cx="2743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 с </a:t>
            </a:r>
            <a:r>
              <a:rPr lang="ru-RU" dirty="0" err="1" smtClean="0">
                <a:solidFill>
                  <a:schemeClr val="tx1"/>
                </a:solidFill>
              </a:rPr>
              <a:t>межпредметными</a:t>
            </a:r>
            <a:r>
              <a:rPr lang="ru-RU" dirty="0" smtClean="0">
                <a:solidFill>
                  <a:schemeClr val="tx1"/>
                </a:solidFill>
              </a:rPr>
              <a:t> связями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2743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Закрепление знаний по предмету за счет параллельного освещения изучаемого материала с точки зрения других наук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381000"/>
            <a:ext cx="281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Интегрированный урок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4200" y="1600200"/>
            <a:ext cx="2743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глубокое усвоение знаний за счёт обобщения, систематизации </a:t>
            </a:r>
            <a:r>
              <a:rPr lang="ru-RU" dirty="0" err="1" smtClean="0">
                <a:solidFill>
                  <a:schemeClr val="tx1"/>
                </a:solidFill>
              </a:rPr>
              <a:t>ЗУНов</a:t>
            </a:r>
            <a:r>
              <a:rPr lang="ru-RU" dirty="0" smtClean="0">
                <a:solidFill>
                  <a:schemeClr val="tx1"/>
                </a:solidFill>
              </a:rPr>
              <a:t> по нескольким предметным областям.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8400" y="381000"/>
            <a:ext cx="266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 с </a:t>
            </a:r>
            <a:r>
              <a:rPr lang="ru-RU" dirty="0" err="1" smtClean="0">
                <a:solidFill>
                  <a:schemeClr val="tx1"/>
                </a:solidFill>
              </a:rPr>
              <a:t>метапредметным</a:t>
            </a:r>
            <a:r>
              <a:rPr lang="ru-RU" dirty="0" smtClean="0">
                <a:solidFill>
                  <a:schemeClr val="tx1"/>
                </a:solidFill>
              </a:rPr>
              <a:t> подходом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2200" y="1600200"/>
            <a:ext cx="2743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личностное совершенствование учащегося через его познавательное развитие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3962400"/>
            <a:ext cx="2438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сходство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95800" y="3886200"/>
            <a:ext cx="4038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Расширение кругозора учащегося и его эрудиции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5334000"/>
            <a:ext cx="2514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отличия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5105400"/>
            <a:ext cx="4572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Перечисляемые типы уроков являются звеньями одной цепочки, усложняющейся по схеме: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457200" y="914400"/>
            <a:ext cx="3429000" cy="76200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4953000" y="914400"/>
            <a:ext cx="3581400" cy="68580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2895600" y="4267200"/>
            <a:ext cx="1219200" cy="304800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895600" y="5638800"/>
            <a:ext cx="1219200" cy="304800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90600" y="6477000"/>
            <a:ext cx="3352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Ц Е Л И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81000"/>
            <a:ext cx="2743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 с </a:t>
            </a:r>
            <a:r>
              <a:rPr lang="ru-RU" dirty="0" err="1" smtClean="0">
                <a:solidFill>
                  <a:schemeClr val="tx1"/>
                </a:solidFill>
              </a:rPr>
              <a:t>межпредметными</a:t>
            </a:r>
            <a:r>
              <a:rPr lang="ru-RU" dirty="0" smtClean="0">
                <a:solidFill>
                  <a:schemeClr val="tx1"/>
                </a:solidFill>
              </a:rPr>
              <a:t> связями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2743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dirty="0" smtClean="0">
                <a:solidFill>
                  <a:schemeClr val="tx1"/>
                </a:solidFill>
              </a:rPr>
              <a:t>Решение проблемы урока с позиции различных наук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381000"/>
            <a:ext cx="281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Интегрированный урок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4200" y="1600200"/>
            <a:ext cx="2743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dirty="0" smtClean="0">
                <a:solidFill>
                  <a:schemeClr val="tx1"/>
                </a:solidFill>
              </a:rPr>
              <a:t>Создание целостной картины восприятия проблемы урока за счёт систематизации знаний.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8400" y="381000"/>
            <a:ext cx="266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 с </a:t>
            </a:r>
            <a:r>
              <a:rPr lang="ru-RU" dirty="0" err="1" smtClean="0">
                <a:solidFill>
                  <a:schemeClr val="tx1"/>
                </a:solidFill>
              </a:rPr>
              <a:t>метапредметным</a:t>
            </a:r>
            <a:r>
              <a:rPr lang="ru-RU" dirty="0" smtClean="0">
                <a:solidFill>
                  <a:schemeClr val="tx1"/>
                </a:solidFill>
              </a:rPr>
              <a:t> подходом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2200" y="1600200"/>
            <a:ext cx="2743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Формирование </a:t>
            </a:r>
            <a:r>
              <a:rPr lang="ru-RU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dirty="0" smtClean="0">
                <a:solidFill>
                  <a:schemeClr val="tx1"/>
                </a:solidFill>
              </a:rPr>
              <a:t> универсальных учебных действий с учётом реальных потребностей и интересов в общении и познании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3733800"/>
            <a:ext cx="2438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сходство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95800" y="3581400"/>
            <a:ext cx="4038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развитие личности обучаемого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5334000"/>
            <a:ext cx="2514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отличия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457200" y="914400"/>
            <a:ext cx="3429000" cy="76200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4953000" y="914400"/>
            <a:ext cx="3581400" cy="68580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2895600" y="4038600"/>
            <a:ext cx="1219200" cy="304800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895600" y="5638800"/>
            <a:ext cx="1219200" cy="304800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00800"/>
            <a:ext cx="3352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 А Д А Ч 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267200" y="4953000"/>
            <a:ext cx="4191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Знания с точки зрения различных наук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67200" y="5562600"/>
            <a:ext cx="4191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Систематизация </a:t>
            </a:r>
            <a:r>
              <a:rPr lang="ru-RU" dirty="0" err="1" smtClean="0">
                <a:solidFill>
                  <a:schemeClr val="tx1"/>
                </a:solidFill>
              </a:rPr>
              <a:t>ЗУНов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191000" y="6248400"/>
            <a:ext cx="4038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Применение УУД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81000"/>
            <a:ext cx="2743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 с </a:t>
            </a:r>
            <a:r>
              <a:rPr lang="ru-RU" dirty="0" err="1" smtClean="0">
                <a:solidFill>
                  <a:schemeClr val="tx1"/>
                </a:solidFill>
              </a:rPr>
              <a:t>межпредметными</a:t>
            </a:r>
            <a:r>
              <a:rPr lang="ru-RU" dirty="0" smtClean="0">
                <a:solidFill>
                  <a:schemeClr val="tx1"/>
                </a:solidFill>
              </a:rPr>
              <a:t> связями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2743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dirty="0" smtClean="0">
                <a:solidFill>
                  <a:schemeClr val="tx1"/>
                </a:solidFill>
              </a:rPr>
              <a:t>Параллельное изучение темы на двух предметных уроках.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381000"/>
            <a:ext cx="281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Интегрированный урок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4200" y="1600200"/>
            <a:ext cx="2743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dirty="0" smtClean="0">
                <a:solidFill>
                  <a:schemeClr val="tx1"/>
                </a:solidFill>
              </a:rPr>
              <a:t>Обогащение жизненного опыта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8400" y="381000"/>
            <a:ext cx="266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 с </a:t>
            </a:r>
            <a:r>
              <a:rPr lang="ru-RU" dirty="0" err="1" smtClean="0">
                <a:solidFill>
                  <a:schemeClr val="tx1"/>
                </a:solidFill>
              </a:rPr>
              <a:t>метапредметным</a:t>
            </a:r>
            <a:r>
              <a:rPr lang="ru-RU" dirty="0" smtClean="0">
                <a:solidFill>
                  <a:schemeClr val="tx1"/>
                </a:solidFill>
              </a:rPr>
              <a:t> подходом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2200" y="1600200"/>
            <a:ext cx="2743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dirty="0" smtClean="0">
                <a:solidFill>
                  <a:schemeClr val="tx1"/>
                </a:solidFill>
              </a:rPr>
              <a:t>Применение полученных знаний и умений на других уроках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3733800"/>
            <a:ext cx="2438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сходство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38600" y="3581400"/>
            <a:ext cx="5105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Проблемно-поисковый метод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Активизация познавательной деятельности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Эмоциональная насыщенность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5334000"/>
            <a:ext cx="2514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отличия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457200" y="914400"/>
            <a:ext cx="3429000" cy="76200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4953000" y="914400"/>
            <a:ext cx="3581400" cy="68580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2590800" y="4038600"/>
            <a:ext cx="1219200" cy="304800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895600" y="5638800"/>
            <a:ext cx="1219200" cy="304800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00800"/>
            <a:ext cx="403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 Е З У Л Ь Т А Т 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91000" y="5105400"/>
            <a:ext cx="4953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Умение добывать информацию из разных источников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Учитель не источник информации, а навигатор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Учится сам и учит других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Преимущества интегрированных уроков: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повышение</a:t>
            </a:r>
            <a:r>
              <a:rPr lang="ru-RU" dirty="0" smtClean="0"/>
              <a:t> уровня знаний по предмету;</a:t>
            </a:r>
          </a:p>
          <a:p>
            <a:r>
              <a:rPr lang="ru-RU" b="1" dirty="0" smtClean="0"/>
              <a:t>установление</a:t>
            </a:r>
            <a:r>
              <a:rPr lang="ru-RU" dirty="0" smtClean="0"/>
              <a:t> естественных взаимосвязей между изучаемыми проблемами;</a:t>
            </a:r>
          </a:p>
          <a:p>
            <a:r>
              <a:rPr lang="ru-RU" b="1" dirty="0" smtClean="0"/>
              <a:t>рост</a:t>
            </a:r>
            <a:r>
              <a:rPr lang="ru-RU" dirty="0" smtClean="0"/>
              <a:t> познавательного интереса школьников;</a:t>
            </a:r>
          </a:p>
          <a:p>
            <a:r>
              <a:rPr lang="ru-RU" b="1" dirty="0" smtClean="0"/>
              <a:t>включение</a:t>
            </a:r>
            <a:r>
              <a:rPr lang="ru-RU" dirty="0" smtClean="0"/>
              <a:t> учащихся в творческую деятельность;</a:t>
            </a:r>
          </a:p>
          <a:p>
            <a:r>
              <a:rPr lang="ru-RU" b="1" dirty="0" smtClean="0"/>
              <a:t>способствует</a:t>
            </a:r>
            <a:r>
              <a:rPr lang="ru-RU" dirty="0" smtClean="0"/>
              <a:t> развитию научного стиля мышления учащихся;</a:t>
            </a:r>
          </a:p>
          <a:p>
            <a:r>
              <a:rPr lang="ru-RU" b="1" dirty="0" smtClean="0"/>
              <a:t>способствует</a:t>
            </a:r>
            <a:r>
              <a:rPr lang="ru-RU" dirty="0" smtClean="0"/>
              <a:t> увеличению темпа выполняемых учебных операций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Вывод: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Формирует УУД в рамках  образовательного процесса</a:t>
            </a:r>
          </a:p>
          <a:p>
            <a:r>
              <a:rPr lang="ru-RU" dirty="0" smtClean="0"/>
              <a:t>Формирует комплексный подход к учебным предметам</a:t>
            </a:r>
          </a:p>
          <a:p>
            <a:r>
              <a:rPr lang="ru-RU" dirty="0" smtClean="0"/>
              <a:t>Повышает качество знаний учащихся</a:t>
            </a:r>
          </a:p>
          <a:p>
            <a:r>
              <a:rPr lang="ru-RU" dirty="0" smtClean="0"/>
              <a:t>Развивает интерес учащихся к предметам</a:t>
            </a:r>
          </a:p>
          <a:p>
            <a:r>
              <a:rPr lang="ru-RU" dirty="0" smtClean="0"/>
              <a:t>Обеспечивает саморазвитие личности</a:t>
            </a:r>
          </a:p>
          <a:p>
            <a:r>
              <a:rPr lang="ru-RU" dirty="0" smtClean="0"/>
              <a:t>Помогает более глубокому усвоению программного материала на уровне применения </a:t>
            </a:r>
            <a:r>
              <a:rPr lang="ru-RU" dirty="0" err="1" smtClean="0"/>
              <a:t>ЗУНов</a:t>
            </a:r>
            <a:r>
              <a:rPr lang="ru-RU" dirty="0" smtClean="0"/>
              <a:t> в новых условиях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Современный человек – это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успешная конкурентоспособная личность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95600" y="1600200"/>
            <a:ext cx="3733800" cy="449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6628" name="AutoShape 4" descr="https://im0-tub-ru.yandex.net/i?id=e411aa18dbeef4631f81101a7b05052e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im0-tub-ru.yandex.net/i?id=e411aa18dbeef4631f81101a7b05052e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://www.tio.by/upload/medialibrary/25f/25f758a6639036d7fac4e3f94db88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pic>
        <p:nvPicPr>
          <p:cNvPr id="8" name="Picture 2" descr="https://oleontieva.coachguru.ru/wp-content/uploads/sites/3/2017/10/17-768x481.jpg"/>
          <p:cNvPicPr>
            <a:picLocks noChangeAspect="1" noChangeArrowheads="1"/>
          </p:cNvPicPr>
          <p:nvPr/>
        </p:nvPicPr>
        <p:blipFill>
          <a:blip r:embed="rId3" cstate="print"/>
          <a:srcRect l="11458" r="7292"/>
          <a:stretch>
            <a:fillRect/>
          </a:stretch>
        </p:blipFill>
        <p:spPr bwMode="auto">
          <a:xfrm>
            <a:off x="2514600" y="1295400"/>
            <a:ext cx="4349579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Практическое применение интеграции на уроках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0" y="2895600"/>
            <a:ext cx="3048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Литературное чтение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«Корзина с еловыми шишками»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К. Паустовский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1600200"/>
            <a:ext cx="2514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Музыка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«Знакомство с норвежским композитором Э.Григом»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24600" y="1676400"/>
            <a:ext cx="2590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«Образы природы в музыке»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2200" y="5257800"/>
            <a:ext cx="472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Лингвистический анализ текста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400" y="5867400"/>
            <a:ext cx="3352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Сочинение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38800" y="5867400"/>
            <a:ext cx="3276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Диктант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im0-tub-ru.yandex.net/i?id=eafce5dfec6cd3b5e5a5c93def963ab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1981200" cy="2410586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http://900igr.net/up/datai/175488/0020-046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429000"/>
            <a:ext cx="2018600" cy="2514600"/>
          </a:xfrm>
          <a:prstGeom prst="ellipse">
            <a:avLst/>
          </a:prstGeom>
          <a:noFill/>
          <a:effectLst>
            <a:softEdge rad="127000"/>
          </a:effectLst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2362200" y="3048000"/>
            <a:ext cx="7620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096000" y="3048000"/>
            <a:ext cx="685800" cy="800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4533900"/>
            <a:ext cx="0" cy="7239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524000" y="5524500"/>
            <a:ext cx="1219200" cy="4953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705600" y="5524500"/>
            <a:ext cx="1371600" cy="5715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Практическое применение интеграции на уроках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0" y="2895600"/>
            <a:ext cx="3048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Литературное чтение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«Акула»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Л.Н.Толстой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1600200"/>
            <a:ext cx="2514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История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«Русско-турецкая война»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24600" y="1676400"/>
            <a:ext cx="2590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Окружающий мир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«Материки и океаны»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2200" y="5257800"/>
            <a:ext cx="472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Лингвистический анализ текста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400" y="5867400"/>
            <a:ext cx="3352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Сочинение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38800" y="5867400"/>
            <a:ext cx="3276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362200" y="3048000"/>
            <a:ext cx="7620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096000" y="3048000"/>
            <a:ext cx="685800" cy="800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4533900"/>
            <a:ext cx="0" cy="7239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524000" y="5524500"/>
            <a:ext cx="1219200" cy="4953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705600" y="5524500"/>
            <a:ext cx="1371600" cy="5715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AutoShape 2" descr="Л. Толстой. &quot;Акула&quot;. Рисунки В. Цельмера. Москва, &quot;Диафильм&quot;. 1950 год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2" descr="Л. Толстой. &quot;Акула&quot;. Рисунки В. Цельмера. Москва, &quot;Диафильм&quot;. 1950 год."/>
          <p:cNvPicPr>
            <a:picLocks noChangeAspect="1" noChangeArrowheads="1"/>
          </p:cNvPicPr>
          <p:nvPr/>
        </p:nvPicPr>
        <p:blipFill>
          <a:blip r:embed="rId2" cstate="print"/>
          <a:srcRect l="23671" r="18466" b="19342"/>
          <a:stretch>
            <a:fillRect/>
          </a:stretch>
        </p:blipFill>
        <p:spPr bwMode="auto">
          <a:xfrm>
            <a:off x="152400" y="3276600"/>
            <a:ext cx="2405270" cy="251460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4036" name="AutoShape 4" descr="https://im0-tub-ru.yandex.net/i?id=efddce0570dc2a43e00ebc227618d32f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4" descr="https://im0-tub-ru.yandex.net/i?id=efddce0570dc2a43e00ebc227618d32f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657600"/>
            <a:ext cx="2083593" cy="1905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Практическое применение интеграции на уроках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71800" y="3124200"/>
            <a:ext cx="3048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Литературное чтение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«Устное народное творчество»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1600200"/>
            <a:ext cx="2514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Русский язык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Развитие речи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«Пригласительный билет на выставку»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24600" y="1676400"/>
            <a:ext cx="2590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«Декоративно-прикладное искусство»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00" y="5029200"/>
            <a:ext cx="24384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Технология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«Рисование пластилиновыми жгутиками. Хохлома»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00800" y="4953000"/>
            <a:ext cx="2514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Окружающий мир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«Древние города России»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endCxn id="5" idx="3"/>
          </p:cNvCxnSpPr>
          <p:nvPr/>
        </p:nvCxnSpPr>
        <p:spPr>
          <a:xfrm flipH="1" flipV="1">
            <a:off x="2743200" y="2438400"/>
            <a:ext cx="17526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1"/>
          </p:cNvCxnSpPr>
          <p:nvPr/>
        </p:nvCxnSpPr>
        <p:spPr>
          <a:xfrm flipV="1">
            <a:off x="4495800" y="2514600"/>
            <a:ext cx="1828800" cy="6477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</p:cNvCxnSpPr>
          <p:nvPr/>
        </p:nvCxnSpPr>
        <p:spPr>
          <a:xfrm flipH="1">
            <a:off x="2743200" y="4724400"/>
            <a:ext cx="1752600" cy="11049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9" idx="1"/>
          </p:cNvCxnSpPr>
          <p:nvPr/>
        </p:nvCxnSpPr>
        <p:spPr>
          <a:xfrm>
            <a:off x="4495800" y="4724400"/>
            <a:ext cx="1905000" cy="1066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AutoShape 2" descr="Л. Толстой. &quot;Акула&quot;. Рисунки В. Цельмера. Москва, &quot;Диафильм&quot;. 1950 год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im0-tub-ru.yandex.net/i?id=efddce0570dc2a43e00ebc227618d32f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2" name="AutoShape 2" descr="http://900igr.net/up/datas/249483/02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6" descr="http://900igr.net/up/datas/249483/024.jpg"/>
          <p:cNvPicPr>
            <a:picLocks noChangeAspect="1" noChangeArrowheads="1"/>
          </p:cNvPicPr>
          <p:nvPr/>
        </p:nvPicPr>
        <p:blipFill>
          <a:blip r:embed="rId2" cstate="print"/>
          <a:srcRect l="23333" r="2500"/>
          <a:stretch>
            <a:fillRect/>
          </a:stretch>
        </p:blipFill>
        <p:spPr bwMode="auto">
          <a:xfrm>
            <a:off x="838200" y="3352800"/>
            <a:ext cx="1657773" cy="1676400"/>
          </a:xfrm>
          <a:prstGeom prst="rect">
            <a:avLst/>
          </a:prstGeom>
          <a:noFill/>
        </p:spPr>
      </p:pic>
      <p:pic>
        <p:nvPicPr>
          <p:cNvPr id="29" name="Picture 10" descr="http://evk-skell.ucoz.ru/_ph/42/2/411795820.jpg?15147418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410200"/>
            <a:ext cx="1930400" cy="1447800"/>
          </a:xfrm>
          <a:prstGeom prst="rect">
            <a:avLst/>
          </a:prstGeom>
          <a:noFill/>
        </p:spPr>
      </p:pic>
      <p:pic>
        <p:nvPicPr>
          <p:cNvPr id="30" name="Picture 12" descr="https://fanparty.ru/fanclubs/holidays-prazdniki/gallery/1179662_holidays_prazdniki_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276600"/>
            <a:ext cx="2238516" cy="1676400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5064" name="AutoShape 8" descr="http://sergovolkov.narod.ru/photo236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Формула успеха современного выпускника школы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324600" cy="5029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Умение самостоятельно работать с информацией</a:t>
            </a:r>
          </a:p>
          <a:p>
            <a:r>
              <a:rPr lang="ru-RU" dirty="0" smtClean="0"/>
              <a:t>Умение видеть и решать проблемы</a:t>
            </a:r>
          </a:p>
          <a:p>
            <a:r>
              <a:rPr lang="ru-RU" dirty="0" smtClean="0"/>
              <a:t>Способность иметь самостоятельную точку зрения, уметь аргументировать</a:t>
            </a:r>
          </a:p>
          <a:p>
            <a:r>
              <a:rPr lang="ru-RU" dirty="0" smtClean="0"/>
              <a:t>Умение применять полученные знания для решения жизненных проблем</a:t>
            </a:r>
          </a:p>
          <a:p>
            <a:r>
              <a:rPr lang="ru-RU" dirty="0" smtClean="0"/>
              <a:t>Гибко адаптироваться в меняющихся жизненных ситуациях</a:t>
            </a:r>
          </a:p>
          <a:p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019800" y="1676400"/>
            <a:ext cx="838200" cy="4724400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781800" y="2209800"/>
            <a:ext cx="76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У</a:t>
            </a:r>
          </a:p>
          <a:p>
            <a:r>
              <a:rPr lang="ru-RU" sz="6000" b="1" dirty="0" smtClean="0"/>
              <a:t>У</a:t>
            </a:r>
          </a:p>
          <a:p>
            <a:r>
              <a:rPr lang="ru-RU" sz="6000" b="1" dirty="0" smtClean="0"/>
              <a:t>Д</a:t>
            </a:r>
          </a:p>
          <a:p>
            <a:endParaRPr lang="ru-RU" dirty="0"/>
          </a:p>
        </p:txBody>
      </p:sp>
      <p:pic>
        <p:nvPicPr>
          <p:cNvPr id="1026" name="Picture 2" descr="http://official.compassionateallowance.ru/images/student_PNG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240086"/>
            <a:ext cx="2133600" cy="2617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09800" y="1600200"/>
            <a:ext cx="6556248" cy="449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www.fullhdoboi.ru/_ph/25/2/200867562.jpg?1513968776"/>
          <p:cNvPicPr>
            <a:picLocks noChangeAspect="1" noChangeArrowheads="1"/>
          </p:cNvPicPr>
          <p:nvPr/>
        </p:nvPicPr>
        <p:blipFill>
          <a:blip r:embed="rId2" cstate="print"/>
          <a:srcRect l="21714" t="6107" r="22286"/>
          <a:stretch>
            <a:fillRect/>
          </a:stretch>
        </p:blipFill>
        <p:spPr bwMode="auto">
          <a:xfrm>
            <a:off x="0" y="1524001"/>
            <a:ext cx="1861841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armlit.com/wp-content/uploads/images/boo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1608010" cy="1752599"/>
          </a:xfrm>
          <a:prstGeom prst="rect">
            <a:avLst/>
          </a:prstGeom>
          <a:noFill/>
        </p:spPr>
      </p:pic>
      <p:pic>
        <p:nvPicPr>
          <p:cNvPr id="41990" name="Picture 6" descr="https://avatars.mds.yandex.net/get-afishanew/35821/eef25e139eafcc142392b67670e4f617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200"/>
            <a:ext cx="1727200" cy="1295400"/>
          </a:xfrm>
          <a:prstGeom prst="rect">
            <a:avLst/>
          </a:prstGeom>
          <a:noFill/>
        </p:spPr>
      </p:pic>
      <p:sp>
        <p:nvSpPr>
          <p:cNvPr id="7" name="Стрелка влево 6"/>
          <p:cNvSpPr/>
          <p:nvPr/>
        </p:nvSpPr>
        <p:spPr>
          <a:xfrm>
            <a:off x="2057400" y="1600200"/>
            <a:ext cx="4800600" cy="175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целостного представления картины мира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1981200" y="3200400"/>
            <a:ext cx="4800600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знаний, представляющих собой определенное единство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1981200" y="4953000"/>
            <a:ext cx="4800600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творческой активности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6934200" y="1981200"/>
            <a:ext cx="1981200" cy="44196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Необходимо интегрированное обучение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 истории..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8200" y="1905000"/>
            <a:ext cx="4117848" cy="419100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... «Люди разных стран равны в одном: им дорого и любо всё новое, хоть новое и лепят из старого.» </a:t>
            </a:r>
          </a:p>
          <a:p>
            <a:endParaRPr lang="ru-RU" sz="2800" i="1" dirty="0" smtClean="0"/>
          </a:p>
          <a:p>
            <a:pPr algn="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000" b="1" dirty="0" smtClean="0"/>
              <a:t>У. Шекспир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3010" name="Picture 2" descr="http://www.nerungri.edu.ru/schools/resurs/public_html/konkurs/lab_6/img/shek.jpg"/>
          <p:cNvPicPr>
            <a:picLocks noChangeAspect="1" noChangeArrowheads="1"/>
          </p:cNvPicPr>
          <p:nvPr/>
        </p:nvPicPr>
        <p:blipFill>
          <a:blip r:embed="rId2" cstate="print"/>
          <a:srcRect t="2941"/>
          <a:stretch>
            <a:fillRect/>
          </a:stretch>
        </p:blipFill>
        <p:spPr bwMode="auto">
          <a:xfrm>
            <a:off x="609600" y="1600200"/>
            <a:ext cx="4267199" cy="502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Интеграция – это …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sz="3500" dirty="0" smtClean="0">
                <a:solidFill>
                  <a:srgbClr val="C00000"/>
                </a:solidFill>
              </a:rPr>
              <a:t>«Интеграция</a:t>
            </a:r>
            <a:r>
              <a:rPr lang="ru-RU" sz="3500" dirty="0" smtClean="0"/>
              <a:t> – это глубокое взаимопроникновение, слияние, насколько это возможно, в одном учебном материале обобщенных знаний в той или иной области».</a:t>
            </a:r>
          </a:p>
          <a:p>
            <a:endParaRPr lang="ru-RU" dirty="0" smtClean="0"/>
          </a:p>
          <a:p>
            <a:r>
              <a:rPr lang="ru-RU" dirty="0" smtClean="0"/>
              <a:t>Интегрированным уроком называется любой урок со своей структурой, если для его проведения привлекаются знания, умения и результаты анализа изучаемого материала методами других наук, других учебных предметов.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Значение понятия </a:t>
            </a:r>
            <a:r>
              <a:rPr lang="ru-RU" sz="3600" b="1" dirty="0" smtClean="0">
                <a:solidFill>
                  <a:srgbClr val="C00000"/>
                </a:solidFill>
              </a:rPr>
              <a:t>«интеграция»: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а) создание у учеников целостного представления об окружающем мире (исходя из такого раскрытия этой категории, интеграция рассматривается как цель обучения);</a:t>
            </a:r>
          </a:p>
          <a:p>
            <a:endParaRPr lang="ru-RU" dirty="0" smtClean="0"/>
          </a:p>
          <a:p>
            <a:r>
              <a:rPr lang="ru-RU" dirty="0" smtClean="0"/>
              <a:t>б) нахождение общего фундамента взаимопроникновения знаний (в таком понимании интеграция является средством обучения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Критерии эффективной реализации интегрированного урока: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Активизация</a:t>
            </a:r>
            <a:r>
              <a:rPr lang="ru-RU" dirty="0" smtClean="0"/>
              <a:t> познавательной творческой деятельности учащихся, развитие познавательного интереса через проблемное обучение;</a:t>
            </a:r>
          </a:p>
          <a:p>
            <a:pPr lvl="0"/>
            <a:r>
              <a:rPr lang="ru-RU" b="1" dirty="0" smtClean="0"/>
              <a:t>Вовлечение</a:t>
            </a:r>
            <a:r>
              <a:rPr lang="ru-RU" dirty="0" smtClean="0"/>
              <a:t> учащихся в самостоятельную практическую деятельность;</a:t>
            </a:r>
          </a:p>
          <a:p>
            <a:pPr lvl="0"/>
            <a:r>
              <a:rPr lang="ru-RU" b="1" dirty="0" smtClean="0"/>
              <a:t>Развитие</a:t>
            </a:r>
            <a:r>
              <a:rPr lang="ru-RU" dirty="0" smtClean="0"/>
              <a:t> исследовательских навыков и умения принимать самостоятельное решение;</a:t>
            </a:r>
          </a:p>
          <a:p>
            <a:pPr lvl="0"/>
            <a:r>
              <a:rPr lang="ru-RU" b="1" dirty="0" smtClean="0"/>
              <a:t>Формирование</a:t>
            </a:r>
            <a:r>
              <a:rPr lang="ru-RU" dirty="0" smtClean="0"/>
              <a:t> у учащихся современных представлений о целостности и развитии природы;</a:t>
            </a:r>
          </a:p>
          <a:p>
            <a:pPr lvl="0"/>
            <a:r>
              <a:rPr lang="ru-RU" b="1" dirty="0" smtClean="0"/>
              <a:t>Формирование</a:t>
            </a:r>
            <a:r>
              <a:rPr lang="ru-RU" dirty="0" smtClean="0"/>
              <a:t> системного мышления и глубокое осознанное усвоение понятий.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1166</Words>
  <Application>Microsoft Office PowerPoint</Application>
  <PresentationFormat>Экран (4:3)</PresentationFormat>
  <Paragraphs>220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Обычная</vt:lpstr>
      <vt:lpstr>   «Организация и проведение интегрированных уроков в начальной школе»  (из опыта работы)</vt:lpstr>
      <vt:lpstr>Презентация PowerPoint</vt:lpstr>
      <vt:lpstr>Современный человек – это успешная конкурентоспособная личность</vt:lpstr>
      <vt:lpstr>Формула успеха современного выпускника школы</vt:lpstr>
      <vt:lpstr>Презентация PowerPoint</vt:lpstr>
      <vt:lpstr>Из истории..</vt:lpstr>
      <vt:lpstr>Интеграция – это …</vt:lpstr>
      <vt:lpstr>Значение понятия «интеграция»: </vt:lpstr>
      <vt:lpstr>Критерии эффективной реализации интегрированного урока:</vt:lpstr>
      <vt:lpstr>Функции :</vt:lpstr>
      <vt:lpstr>Основание интеграции:</vt:lpstr>
      <vt:lpstr>Актуальность : </vt:lpstr>
      <vt:lpstr>Однако…</vt:lpstr>
      <vt:lpstr>Результат </vt:lpstr>
      <vt:lpstr>Цели (в условиях реализации ФГОС):</vt:lpstr>
      <vt:lpstr>3 уровня интеграции: ( по методике Т. Сухаревской)</vt:lpstr>
      <vt:lpstr>Ступени интеграции:</vt:lpstr>
      <vt:lpstr>Уровни интеграции:</vt:lpstr>
      <vt:lpstr>Особенности структуры  интегрированного урока:</vt:lpstr>
      <vt:lpstr>Презентация PowerPoint</vt:lpstr>
      <vt:lpstr>Этапы подготовки и проведения:</vt:lpstr>
      <vt:lpstr>Типы интегрированных уроков:</vt:lpstr>
      <vt:lpstr>Презентация PowerPoint</vt:lpstr>
      <vt:lpstr>Три типа урока:</vt:lpstr>
      <vt:lpstr>Презентация PowerPoint</vt:lpstr>
      <vt:lpstr>Презентация PowerPoint</vt:lpstr>
      <vt:lpstr>Презентация PowerPoint</vt:lpstr>
      <vt:lpstr>Преимущества интегрированных уроков:</vt:lpstr>
      <vt:lpstr>Вывод:</vt:lpstr>
      <vt:lpstr>Практическое применение интеграции на уроках</vt:lpstr>
      <vt:lpstr>Практическое применение интеграции на уроках</vt:lpstr>
      <vt:lpstr>Практическое применение интеграции на уроках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Лисицкая Анна Олеговна</cp:lastModifiedBy>
  <cp:revision>55</cp:revision>
  <dcterms:created xsi:type="dcterms:W3CDTF">2018-01-08T15:51:13Z</dcterms:created>
  <dcterms:modified xsi:type="dcterms:W3CDTF">2018-01-10T11:09:40Z</dcterms:modified>
</cp:coreProperties>
</file>