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0DF89-1DAE-4BDB-BF52-AC8BB96FC259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0D50C-D302-4617-B5CE-18A759CF70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35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75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3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49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72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8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0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9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9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C5B0E-45E9-4CCC-B630-6970EEE8CBEC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6343-297C-4124-B852-FA54466EFA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причин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трудностей навыков письма и чтения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3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24936" cy="432047"/>
          </a:xfrm>
        </p:spPr>
        <p:txBody>
          <a:bodyPr>
            <a:noAutofit/>
          </a:bodyPr>
          <a:lstStyle/>
          <a:p>
            <a:r>
              <a:rPr lang="ru-RU" sz="2800" b="1" dirty="0"/>
              <a:t>Задания для оценки навыка чтения учащегося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68036"/>
            <a:ext cx="8784976" cy="610132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3800" b="1" dirty="0" smtClean="0">
                <a:solidFill>
                  <a:schemeClr val="tx1"/>
                </a:solidFill>
              </a:rPr>
              <a:t>Задание </a:t>
            </a:r>
            <a:r>
              <a:rPr lang="ru-RU" sz="3800" b="1" dirty="0">
                <a:solidFill>
                  <a:schemeClr val="tx1"/>
                </a:solidFill>
              </a:rPr>
              <a:t>1</a:t>
            </a:r>
            <a:r>
              <a:rPr lang="ru-RU" sz="3800" dirty="0">
                <a:solidFill>
                  <a:schemeClr val="tx1"/>
                </a:solidFill>
              </a:rPr>
              <a:t>. Распознавание букв.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а) печатных (строчных и заглавных)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а, о, с, з, е, д, л, м, </a:t>
            </a:r>
            <a:r>
              <a:rPr lang="ru-RU" sz="3800" dirty="0">
                <a:solidFill>
                  <a:schemeClr val="tx1"/>
                </a:solidFill>
              </a:rPr>
              <a:t>у, </a:t>
            </a:r>
            <a:r>
              <a:rPr lang="ru-RU" sz="3800" dirty="0" smtClean="0">
                <a:solidFill>
                  <a:schemeClr val="tx1"/>
                </a:solidFill>
              </a:rPr>
              <a:t>и, ш, ж, х, в, р, </a:t>
            </a:r>
            <a:r>
              <a:rPr lang="ru-RU" sz="3800" dirty="0">
                <a:solidFill>
                  <a:schemeClr val="tx1"/>
                </a:solidFill>
              </a:rPr>
              <a:t>ф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П, Л, Б, В, </a:t>
            </a:r>
            <a:r>
              <a:rPr lang="ru-RU" sz="3800" dirty="0">
                <a:solidFill>
                  <a:schemeClr val="tx1"/>
                </a:solidFill>
              </a:rPr>
              <a:t>Р, Г, </a:t>
            </a:r>
            <a:r>
              <a:rPr lang="ru-RU" sz="3800" dirty="0" smtClean="0">
                <a:solidFill>
                  <a:schemeClr val="tx1"/>
                </a:solidFill>
              </a:rPr>
              <a:t>М, И, </a:t>
            </a:r>
            <a:r>
              <a:rPr lang="ru-RU" sz="3800" dirty="0">
                <a:solidFill>
                  <a:schemeClr val="tx1"/>
                </a:solidFill>
              </a:rPr>
              <a:t>Н	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б) письменных (строчных и заглавных)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о , с , е , м , л , и , ш , ц , щ , ж , х , д , у , з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П , Л , М , Г , Р, Н , К</a:t>
            </a:r>
          </a:p>
          <a:p>
            <a:pPr algn="l"/>
            <a:r>
              <a:rPr lang="ru-RU" sz="3800" b="1" dirty="0" smtClean="0">
                <a:solidFill>
                  <a:schemeClr val="tx1"/>
                </a:solidFill>
              </a:rPr>
              <a:t>Задание </a:t>
            </a:r>
            <a:r>
              <a:rPr lang="ru-RU" sz="3800" b="1" dirty="0">
                <a:solidFill>
                  <a:schemeClr val="tx1"/>
                </a:solidFill>
              </a:rPr>
              <a:t>2.</a:t>
            </a:r>
            <a:r>
              <a:rPr lang="ru-RU" sz="3800" dirty="0">
                <a:solidFill>
                  <a:schemeClr val="tx1"/>
                </a:solidFill>
              </a:rPr>
              <a:t> Чтение слогов.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а) печатных (прямых, обратных, со стечением согласных)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се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smtClean="0">
                <a:solidFill>
                  <a:schemeClr val="tx1"/>
                </a:solidFill>
              </a:rPr>
              <a:t>бы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smtClean="0">
                <a:solidFill>
                  <a:schemeClr val="tx1"/>
                </a:solidFill>
              </a:rPr>
              <a:t>ми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smtClean="0">
                <a:solidFill>
                  <a:schemeClr val="tx1"/>
                </a:solidFill>
              </a:rPr>
              <a:t>ню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явн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пла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фро</a:t>
            </a:r>
            <a:r>
              <a:rPr lang="ru-RU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вздро</a:t>
            </a:r>
            <a:r>
              <a:rPr lang="ru-RU" sz="3800" dirty="0" smtClean="0">
                <a:solidFill>
                  <a:schemeClr val="tx1"/>
                </a:solidFill>
              </a:rPr>
              <a:t> , быстр </a:t>
            </a:r>
            <a:r>
              <a:rPr lang="ru-RU" sz="3800" dirty="0">
                <a:solidFill>
                  <a:schemeClr val="tx1"/>
                </a:solidFill>
              </a:rPr>
              <a:t>, </a:t>
            </a:r>
            <a:r>
              <a:rPr lang="ru-RU" sz="3800" dirty="0" err="1" smtClean="0">
                <a:solidFill>
                  <a:schemeClr val="tx1"/>
                </a:solidFill>
              </a:rPr>
              <a:t>скла</a:t>
            </a:r>
            <a:endParaRPr lang="ru-RU" sz="3800" dirty="0">
              <a:solidFill>
                <a:schemeClr val="tx1"/>
              </a:solidFill>
            </a:endParaRP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б) письменных (прямых, обратных, со стечением согласных)</a:t>
            </a:r>
          </a:p>
          <a:p>
            <a:pPr algn="l"/>
            <a:r>
              <a:rPr lang="ru-RU" sz="3800" i="1" dirty="0" smtClean="0">
                <a:solidFill>
                  <a:schemeClr val="tx1"/>
                </a:solidFill>
              </a:rPr>
              <a:t>со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err="1" smtClean="0">
                <a:solidFill>
                  <a:schemeClr val="tx1"/>
                </a:solidFill>
              </a:rPr>
              <a:t>ду</a:t>
            </a:r>
            <a:r>
              <a:rPr lang="ru-RU" sz="3800" i="1" dirty="0" smtClean="0">
                <a:solidFill>
                  <a:schemeClr val="tx1"/>
                </a:solidFill>
              </a:rPr>
              <a:t>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smtClean="0">
                <a:solidFill>
                  <a:schemeClr val="tx1"/>
                </a:solidFill>
              </a:rPr>
              <a:t>ос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smtClean="0">
                <a:solidFill>
                  <a:schemeClr val="tx1"/>
                </a:solidFill>
              </a:rPr>
              <a:t>пи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smtClean="0">
                <a:solidFill>
                  <a:schemeClr val="tx1"/>
                </a:solidFill>
              </a:rPr>
              <a:t>уз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smtClean="0">
                <a:solidFill>
                  <a:schemeClr val="tx1"/>
                </a:solidFill>
              </a:rPr>
              <a:t>вод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smtClean="0">
                <a:solidFill>
                  <a:schemeClr val="tx1"/>
                </a:solidFill>
              </a:rPr>
              <a:t>пне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smtClean="0">
                <a:solidFill>
                  <a:schemeClr val="tx1"/>
                </a:solidFill>
              </a:rPr>
              <a:t>гни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err="1" smtClean="0">
                <a:solidFill>
                  <a:schemeClr val="tx1"/>
                </a:solidFill>
              </a:rPr>
              <a:t>дро</a:t>
            </a:r>
            <a:r>
              <a:rPr lang="ru-RU" sz="3800" i="1" dirty="0" smtClean="0">
                <a:solidFill>
                  <a:schemeClr val="tx1"/>
                </a:solidFill>
              </a:rPr>
              <a:t> , тря </a:t>
            </a:r>
            <a:r>
              <a:rPr lang="ru-RU" sz="3800" i="1" dirty="0">
                <a:solidFill>
                  <a:schemeClr val="tx1"/>
                </a:solidFill>
              </a:rPr>
              <a:t>, </a:t>
            </a:r>
            <a:r>
              <a:rPr lang="ru-RU" sz="3800" i="1" dirty="0" smtClean="0">
                <a:solidFill>
                  <a:schemeClr val="tx1"/>
                </a:solidFill>
              </a:rPr>
              <a:t>шли</a:t>
            </a:r>
            <a:endParaRPr lang="ru-RU" sz="3800" i="1" dirty="0">
              <a:solidFill>
                <a:schemeClr val="tx1"/>
              </a:solidFill>
            </a:endParaRPr>
          </a:p>
          <a:p>
            <a:pPr algn="l"/>
            <a:r>
              <a:rPr lang="ru-RU" sz="3800" b="1" dirty="0" smtClean="0">
                <a:solidFill>
                  <a:schemeClr val="tx1"/>
                </a:solidFill>
              </a:rPr>
              <a:t>Задание </a:t>
            </a:r>
            <a:r>
              <a:rPr lang="ru-RU" sz="3800" b="1" dirty="0">
                <a:solidFill>
                  <a:schemeClr val="tx1"/>
                </a:solidFill>
              </a:rPr>
              <a:t>3. </a:t>
            </a:r>
            <a:r>
              <a:rPr lang="ru-RU" sz="3800" dirty="0">
                <a:solidFill>
                  <a:schemeClr val="tx1"/>
                </a:solidFill>
              </a:rPr>
              <a:t>Чтение слов.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3.1) Простого слогового состава: а) печатных; б) письменных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а ) С о н , м а к , п о л ; б ) </a:t>
            </a:r>
            <a:r>
              <a:rPr lang="ru-RU" sz="3800" i="1" dirty="0">
                <a:solidFill>
                  <a:schemeClr val="tx1"/>
                </a:solidFill>
              </a:rPr>
              <a:t>м а л , з у б , п о т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3.2) Сложного слогового состава: а) печатных; б) письменных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а ) П о л ю с , к а р н а в а л , з а б о р ;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б ) </a:t>
            </a:r>
            <a:r>
              <a:rPr lang="ru-RU" sz="3800" i="1" dirty="0">
                <a:solidFill>
                  <a:schemeClr val="tx1"/>
                </a:solidFill>
              </a:rPr>
              <a:t>д р о в а , т р я п к а , в о д о п а д</a:t>
            </a:r>
          </a:p>
          <a:p>
            <a:pPr algn="l"/>
            <a:r>
              <a:rPr lang="ru-RU" sz="3800" b="1" dirty="0" smtClean="0">
                <a:solidFill>
                  <a:schemeClr val="tx1"/>
                </a:solidFill>
              </a:rPr>
              <a:t>Задание </a:t>
            </a:r>
            <a:r>
              <a:rPr lang="ru-RU" sz="3800" b="1" dirty="0">
                <a:solidFill>
                  <a:schemeClr val="tx1"/>
                </a:solidFill>
              </a:rPr>
              <a:t>4.</a:t>
            </a:r>
            <a:r>
              <a:rPr lang="ru-RU" sz="3800" dirty="0">
                <a:solidFill>
                  <a:schemeClr val="tx1"/>
                </a:solidFill>
              </a:rPr>
              <a:t> Чтение печатного текста (3 предложения), ответы на вопросы.</a:t>
            </a: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                                     Розы</a:t>
            </a:r>
            <a:endParaRPr lang="ru-RU" sz="3800" dirty="0">
              <a:solidFill>
                <a:schemeClr val="tx1"/>
              </a:solidFill>
            </a:endParaRP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На клумбе росли красные розы. Цветы были очень красивые.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Лена поливала их каждый день.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40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/>
              <a:t>Задания для оценки почерка учащегося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3" y="803563"/>
            <a:ext cx="8911805" cy="5874327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Задание 1</a:t>
            </a:r>
            <a:r>
              <a:rPr lang="ru-RU" sz="2400" dirty="0"/>
              <a:t>. </a:t>
            </a:r>
            <a:r>
              <a:rPr lang="ru-RU" sz="2400" dirty="0">
                <a:solidFill>
                  <a:schemeClr val="tx1"/>
                </a:solidFill>
              </a:rPr>
              <a:t>Списывание слов с рукописного </a:t>
            </a:r>
            <a:r>
              <a:rPr lang="ru-RU" sz="2400" dirty="0" smtClean="0">
                <a:solidFill>
                  <a:schemeClr val="tx1"/>
                </a:solidFill>
              </a:rPr>
              <a:t>текста.</a:t>
            </a: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сова, вода, будка, топор, круги, Ника, Лиля, щит </a:t>
            </a:r>
            <a:endParaRPr lang="ru-RU" sz="2400" i="1" dirty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Задание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400" dirty="0">
                <a:solidFill>
                  <a:schemeClr val="tx1"/>
                </a:solidFill>
              </a:rPr>
              <a:t> Списывание двух предложений с рукописного </a:t>
            </a:r>
            <a:r>
              <a:rPr lang="ru-RU" sz="2400" dirty="0" smtClean="0">
                <a:solidFill>
                  <a:schemeClr val="tx1"/>
                </a:solidFill>
              </a:rPr>
              <a:t>текста.</a:t>
            </a: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Зимы  </a:t>
            </a:r>
            <a:r>
              <a:rPr lang="ru-RU" sz="2400" i="1" dirty="0">
                <a:solidFill>
                  <a:schemeClr val="tx1"/>
                </a:solidFill>
              </a:rPr>
              <a:t>ждала, ждала  природа . </a:t>
            </a:r>
          </a:p>
          <a:p>
            <a:pPr algn="l"/>
            <a:r>
              <a:rPr lang="ru-RU" sz="2400" i="1" dirty="0">
                <a:solidFill>
                  <a:schemeClr val="tx1"/>
                </a:solidFill>
              </a:rPr>
              <a:t>Нам надо было идти домой через </a:t>
            </a:r>
            <a:r>
              <a:rPr lang="ru-RU" sz="2400" i="1" dirty="0" smtClean="0">
                <a:solidFill>
                  <a:schemeClr val="tx1"/>
                </a:solidFill>
              </a:rPr>
              <a:t>дубраву.</a:t>
            </a:r>
          </a:p>
          <a:p>
            <a:pPr algn="l"/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Задание </a:t>
            </a:r>
            <a:r>
              <a:rPr lang="ru-RU" sz="2400" b="1" dirty="0">
                <a:solidFill>
                  <a:schemeClr val="tx1"/>
                </a:solidFill>
              </a:rPr>
              <a:t>3.</a:t>
            </a:r>
            <a:r>
              <a:rPr lang="ru-RU" sz="2400" dirty="0">
                <a:solidFill>
                  <a:schemeClr val="tx1"/>
                </a:solidFill>
              </a:rPr>
              <a:t> Списывание слов с печатного текста.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сосна, книга, птица, туча, чаща, жизнь, сушить</a:t>
            </a:r>
          </a:p>
          <a:p>
            <a:pPr algn="l"/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Задание </a:t>
            </a:r>
            <a:r>
              <a:rPr lang="ru-RU" sz="2400" b="1" dirty="0">
                <a:solidFill>
                  <a:schemeClr val="tx1"/>
                </a:solidFill>
              </a:rPr>
              <a:t>4.</a:t>
            </a:r>
            <a:r>
              <a:rPr lang="ru-RU" sz="2400" dirty="0">
                <a:solidFill>
                  <a:schemeClr val="tx1"/>
                </a:solidFill>
              </a:rPr>
              <a:t> Списывание двух предложений с печатного </a:t>
            </a:r>
            <a:r>
              <a:rPr lang="ru-RU" sz="2400" dirty="0" smtClean="0">
                <a:solidFill>
                  <a:schemeClr val="tx1"/>
                </a:solidFill>
              </a:rPr>
              <a:t>текста.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улице и во дворе много снега. Рита варила кашу.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3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576063"/>
          </a:xfrm>
        </p:spPr>
        <p:txBody>
          <a:bodyPr>
            <a:normAutofit/>
          </a:bodyPr>
          <a:lstStyle/>
          <a:p>
            <a:r>
              <a:rPr lang="ru-RU" sz="2800" b="1" dirty="0"/>
              <a:t>Задания для оценки навыка </a:t>
            </a:r>
            <a:r>
              <a:rPr lang="ru-RU" sz="2800" b="1" dirty="0" smtClean="0"/>
              <a:t>письма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3" y="692696"/>
            <a:ext cx="8897951" cy="604867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Задание 1.</a:t>
            </a:r>
            <a:r>
              <a:rPr lang="ru-RU" sz="2400" dirty="0">
                <a:solidFill>
                  <a:schemeClr val="tx1"/>
                </a:solidFill>
              </a:rPr>
              <a:t> диктант текста (4 предложения). каждое предложение диктуется отдельно.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У Юли жил хомяк. Звали его Пушок. Щеки у хомяка были толстые. </a:t>
            </a:r>
            <a:r>
              <a:rPr lang="ru-RU" sz="2400" dirty="0" smtClean="0">
                <a:solidFill>
                  <a:schemeClr val="tx1"/>
                </a:solidFill>
              </a:rPr>
              <a:t>Юля часто </a:t>
            </a:r>
            <a:r>
              <a:rPr lang="ru-RU" sz="2400" dirty="0">
                <a:solidFill>
                  <a:schemeClr val="tx1"/>
                </a:solidFill>
              </a:rPr>
              <a:t>кормила Пушка.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Задание </a:t>
            </a:r>
            <a:r>
              <a:rPr lang="ru-RU" sz="2400" b="1" dirty="0">
                <a:solidFill>
                  <a:schemeClr val="tx1"/>
                </a:solidFill>
              </a:rPr>
              <a:t>2.</a:t>
            </a:r>
            <a:r>
              <a:rPr lang="ru-RU" sz="2400" dirty="0">
                <a:solidFill>
                  <a:schemeClr val="tx1"/>
                </a:solidFill>
              </a:rPr>
              <a:t> Списывание предложений.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а) С печатного текста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Небо </a:t>
            </a:r>
            <a:r>
              <a:rPr lang="ru-RU" sz="2400" dirty="0">
                <a:solidFill>
                  <a:schemeClr val="tx1"/>
                </a:solidFill>
              </a:rPr>
              <a:t>затянули тяжёлые осенние </a:t>
            </a:r>
            <a:r>
              <a:rPr lang="ru-RU" sz="2400" dirty="0" smtClean="0">
                <a:solidFill>
                  <a:schemeClr val="tx1"/>
                </a:solidFill>
              </a:rPr>
              <a:t>тучи.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б) с письменного текста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На </a:t>
            </a:r>
            <a:r>
              <a:rPr lang="ru-RU" sz="2400" i="1" dirty="0">
                <a:solidFill>
                  <a:schemeClr val="tx1"/>
                </a:solidFill>
              </a:rPr>
              <a:t>деревьях скоро появятся </a:t>
            </a:r>
            <a:r>
              <a:rPr lang="ru-RU" sz="2400" i="1" dirty="0" smtClean="0">
                <a:solidFill>
                  <a:schemeClr val="tx1"/>
                </a:solidFill>
              </a:rPr>
              <a:t>листочки.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Задание </a:t>
            </a:r>
            <a:r>
              <a:rPr lang="ru-RU" sz="2400" b="1" dirty="0">
                <a:solidFill>
                  <a:schemeClr val="tx1"/>
                </a:solidFill>
              </a:rPr>
              <a:t>3.</a:t>
            </a:r>
            <a:r>
              <a:rPr lang="ru-RU" sz="2400" dirty="0">
                <a:solidFill>
                  <a:schemeClr val="tx1"/>
                </a:solidFill>
              </a:rPr>
              <a:t> Самостоятельное </a:t>
            </a:r>
            <a:r>
              <a:rPr lang="ru-RU" sz="2400" dirty="0" err="1">
                <a:solidFill>
                  <a:schemeClr val="tx1"/>
                </a:solidFill>
              </a:rPr>
              <a:t>подписывание</a:t>
            </a:r>
            <a:r>
              <a:rPr lang="ru-RU" sz="2400" dirty="0">
                <a:solidFill>
                  <a:schemeClr val="tx1"/>
                </a:solidFill>
              </a:rPr>
              <a:t> двух сюжетных картинок (по 1 предложению).</a:t>
            </a:r>
          </a:p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96724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252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Мониторинг причин трудностей навыков письма и чтения </vt:lpstr>
      <vt:lpstr>Задания для оценки навыка чтения учащегося </vt:lpstr>
      <vt:lpstr>Задания для оценки почерка учащегося </vt:lpstr>
      <vt:lpstr>Задания для оценки навыка письма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для оценки навыка чтения учащегося</dc:title>
  <dc:creator>user</dc:creator>
  <cp:lastModifiedBy>user</cp:lastModifiedBy>
  <cp:revision>4</cp:revision>
  <dcterms:created xsi:type="dcterms:W3CDTF">2017-12-06T14:31:49Z</dcterms:created>
  <dcterms:modified xsi:type="dcterms:W3CDTF">2017-12-06T15:08:20Z</dcterms:modified>
</cp:coreProperties>
</file>