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9F23A63-5224-4131-9715-B14449DE2755}">
          <p14:sldIdLst>
            <p14:sldId id="256"/>
            <p14:sldId id="257"/>
            <p14:sldId id="260"/>
            <p14:sldId id="258"/>
            <p14:sldId id="259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B22CC-AF1D-42D6-82B1-453E4EA96BD4}" type="doc">
      <dgm:prSet loTypeId="urn:microsoft.com/office/officeart/2005/8/layout/target3" loCatId="list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07C2BBF3-4173-4F0E-BFFC-10562CAEFC16}">
      <dgm:prSet/>
      <dgm:spPr/>
      <dgm:t>
        <a:bodyPr/>
        <a:lstStyle/>
        <a:p>
          <a:pPr rtl="0"/>
          <a:r>
            <a:rPr lang="ru-RU" dirty="0" smtClean="0"/>
            <a:t>Выявление трудностей в обучении и их причин</a:t>
          </a:r>
          <a:endParaRPr lang="ru-RU" dirty="0"/>
        </a:p>
      </dgm:t>
    </dgm:pt>
    <dgm:pt modelId="{0585663F-48AA-4C4B-9437-64505DA1E3F6}" type="parTrans" cxnId="{7A2D45CD-68D4-4D7C-BAA7-D68442401CF0}">
      <dgm:prSet/>
      <dgm:spPr/>
      <dgm:t>
        <a:bodyPr/>
        <a:lstStyle/>
        <a:p>
          <a:endParaRPr lang="ru-RU"/>
        </a:p>
      </dgm:t>
    </dgm:pt>
    <dgm:pt modelId="{2880D775-8821-4F47-A177-E28B086A33F5}" type="sibTrans" cxnId="{7A2D45CD-68D4-4D7C-BAA7-D68442401CF0}">
      <dgm:prSet/>
      <dgm:spPr/>
      <dgm:t>
        <a:bodyPr/>
        <a:lstStyle/>
        <a:p>
          <a:endParaRPr lang="ru-RU"/>
        </a:p>
      </dgm:t>
    </dgm:pt>
    <dgm:pt modelId="{2E84D752-49B3-40E2-9B66-5517EB42885F}">
      <dgm:prSet/>
      <dgm:spPr/>
      <dgm:t>
        <a:bodyPr/>
        <a:lstStyle/>
        <a:p>
          <a:pPr rtl="0"/>
          <a:r>
            <a:rPr lang="ru-RU" dirty="0" smtClean="0"/>
            <a:t>Устранение причин трудностей в обучении</a:t>
          </a:r>
          <a:endParaRPr lang="ru-RU" dirty="0"/>
        </a:p>
      </dgm:t>
    </dgm:pt>
    <dgm:pt modelId="{3A81BA5A-F6F4-42E9-A483-A67BACCBEB77}" type="parTrans" cxnId="{E451B84A-2A78-4F12-90BC-73FC4E2B08EE}">
      <dgm:prSet/>
      <dgm:spPr/>
      <dgm:t>
        <a:bodyPr/>
        <a:lstStyle/>
        <a:p>
          <a:endParaRPr lang="ru-RU"/>
        </a:p>
      </dgm:t>
    </dgm:pt>
    <dgm:pt modelId="{B7676F28-A691-4C75-BF32-92F58C5DB98F}" type="sibTrans" cxnId="{E451B84A-2A78-4F12-90BC-73FC4E2B08EE}">
      <dgm:prSet/>
      <dgm:spPr/>
      <dgm:t>
        <a:bodyPr/>
        <a:lstStyle/>
        <a:p>
          <a:endParaRPr lang="ru-RU"/>
        </a:p>
      </dgm:t>
    </dgm:pt>
    <dgm:pt modelId="{642B8FAD-B13D-4697-8DCF-FF1BB9EFF1F8}">
      <dgm:prSet/>
      <dgm:spPr/>
      <dgm:t>
        <a:bodyPr/>
        <a:lstStyle/>
        <a:p>
          <a:pPr rtl="0"/>
          <a:r>
            <a:rPr lang="ru-RU" dirty="0" smtClean="0"/>
            <a:t>Восполнение пробелов предшествующего обучения</a:t>
          </a:r>
          <a:endParaRPr lang="ru-RU" dirty="0"/>
        </a:p>
      </dgm:t>
    </dgm:pt>
    <dgm:pt modelId="{8FF3982A-8B4E-45CC-949F-5EB9F2865868}" type="parTrans" cxnId="{7FDA823C-CE21-467C-83D7-A85A4D4B4D80}">
      <dgm:prSet/>
      <dgm:spPr/>
      <dgm:t>
        <a:bodyPr/>
        <a:lstStyle/>
        <a:p>
          <a:endParaRPr lang="ru-RU"/>
        </a:p>
      </dgm:t>
    </dgm:pt>
    <dgm:pt modelId="{42B0DAF1-0AB3-437B-934C-105E853241FA}" type="sibTrans" cxnId="{7FDA823C-CE21-467C-83D7-A85A4D4B4D80}">
      <dgm:prSet/>
      <dgm:spPr/>
      <dgm:t>
        <a:bodyPr/>
        <a:lstStyle/>
        <a:p>
          <a:endParaRPr lang="ru-RU"/>
        </a:p>
      </dgm:t>
    </dgm:pt>
    <dgm:pt modelId="{F043E04D-DDF3-4E1F-9604-442AB522D8E4}" type="pres">
      <dgm:prSet presAssocID="{580B22CC-AF1D-42D6-82B1-453E4EA96BD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9DA0EF-D6B3-425C-A256-FE7F60C874B8}" type="pres">
      <dgm:prSet presAssocID="{07C2BBF3-4173-4F0E-BFFC-10562CAEFC16}" presName="circle1" presStyleLbl="node1" presStyleIdx="0" presStyleCnt="3"/>
      <dgm:spPr/>
    </dgm:pt>
    <dgm:pt modelId="{8655BCAC-148D-452D-BFD1-96FC7E34F516}" type="pres">
      <dgm:prSet presAssocID="{07C2BBF3-4173-4F0E-BFFC-10562CAEFC16}" presName="space" presStyleCnt="0"/>
      <dgm:spPr/>
    </dgm:pt>
    <dgm:pt modelId="{00F8C8A1-6823-4CAC-BC4F-E0E1EC5A5C84}" type="pres">
      <dgm:prSet presAssocID="{07C2BBF3-4173-4F0E-BFFC-10562CAEFC16}" presName="rect1" presStyleLbl="alignAcc1" presStyleIdx="0" presStyleCnt="3"/>
      <dgm:spPr/>
      <dgm:t>
        <a:bodyPr/>
        <a:lstStyle/>
        <a:p>
          <a:endParaRPr lang="ru-RU"/>
        </a:p>
      </dgm:t>
    </dgm:pt>
    <dgm:pt modelId="{56ADB492-13E5-4B80-965D-7F65F6A4D295}" type="pres">
      <dgm:prSet presAssocID="{2E84D752-49B3-40E2-9B66-5517EB42885F}" presName="vertSpace2" presStyleLbl="node1" presStyleIdx="0" presStyleCnt="3"/>
      <dgm:spPr/>
    </dgm:pt>
    <dgm:pt modelId="{15506FE6-2F45-4C1E-B188-84865005C802}" type="pres">
      <dgm:prSet presAssocID="{2E84D752-49B3-40E2-9B66-5517EB42885F}" presName="circle2" presStyleLbl="node1" presStyleIdx="1" presStyleCnt="3"/>
      <dgm:spPr/>
    </dgm:pt>
    <dgm:pt modelId="{25E0AEF4-E580-4FE5-9C49-95AE3E207A5C}" type="pres">
      <dgm:prSet presAssocID="{2E84D752-49B3-40E2-9B66-5517EB42885F}" presName="rect2" presStyleLbl="alignAcc1" presStyleIdx="1" presStyleCnt="3"/>
      <dgm:spPr/>
      <dgm:t>
        <a:bodyPr/>
        <a:lstStyle/>
        <a:p>
          <a:endParaRPr lang="ru-RU"/>
        </a:p>
      </dgm:t>
    </dgm:pt>
    <dgm:pt modelId="{F2A34485-EF1E-4DB2-9B72-470937F53D8C}" type="pres">
      <dgm:prSet presAssocID="{642B8FAD-B13D-4697-8DCF-FF1BB9EFF1F8}" presName="vertSpace3" presStyleLbl="node1" presStyleIdx="1" presStyleCnt="3"/>
      <dgm:spPr/>
    </dgm:pt>
    <dgm:pt modelId="{975AB4E8-83BE-4591-8533-4A2D0D82C100}" type="pres">
      <dgm:prSet presAssocID="{642B8FAD-B13D-4697-8DCF-FF1BB9EFF1F8}" presName="circle3" presStyleLbl="node1" presStyleIdx="2" presStyleCnt="3"/>
      <dgm:spPr/>
    </dgm:pt>
    <dgm:pt modelId="{6F4CAF16-30C8-416E-89B6-AA4C06CFBB90}" type="pres">
      <dgm:prSet presAssocID="{642B8FAD-B13D-4697-8DCF-FF1BB9EFF1F8}" presName="rect3" presStyleLbl="alignAcc1" presStyleIdx="2" presStyleCnt="3"/>
      <dgm:spPr/>
      <dgm:t>
        <a:bodyPr/>
        <a:lstStyle/>
        <a:p>
          <a:endParaRPr lang="ru-RU"/>
        </a:p>
      </dgm:t>
    </dgm:pt>
    <dgm:pt modelId="{BFF67B58-343C-4C51-BEDC-CE3188FF8D82}" type="pres">
      <dgm:prSet presAssocID="{07C2BBF3-4173-4F0E-BFFC-10562CAEFC1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33C73-E0B4-49FC-B8C2-5A93202E6EBD}" type="pres">
      <dgm:prSet presAssocID="{2E84D752-49B3-40E2-9B66-5517EB42885F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18E87-08BA-4F5C-ACC8-3C36EB2B4E51}" type="pres">
      <dgm:prSet presAssocID="{642B8FAD-B13D-4697-8DCF-FF1BB9EFF1F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16B71-8C56-47A4-9059-885BA70CC37F}" type="presOf" srcId="{2E84D752-49B3-40E2-9B66-5517EB42885F}" destId="{C0733C73-E0B4-49FC-B8C2-5A93202E6EBD}" srcOrd="1" destOrd="0" presId="urn:microsoft.com/office/officeart/2005/8/layout/target3"/>
    <dgm:cxn modelId="{28EAEED9-9F45-4503-BB04-8D989F7B0C76}" type="presOf" srcId="{642B8FAD-B13D-4697-8DCF-FF1BB9EFF1F8}" destId="{00118E87-08BA-4F5C-ACC8-3C36EB2B4E51}" srcOrd="1" destOrd="0" presId="urn:microsoft.com/office/officeart/2005/8/layout/target3"/>
    <dgm:cxn modelId="{FF0A92B6-83AC-4914-8643-CB793690BD1A}" type="presOf" srcId="{07C2BBF3-4173-4F0E-BFFC-10562CAEFC16}" destId="{BFF67B58-343C-4C51-BEDC-CE3188FF8D82}" srcOrd="1" destOrd="0" presId="urn:microsoft.com/office/officeart/2005/8/layout/target3"/>
    <dgm:cxn modelId="{BC51E460-291B-4E90-954D-6ACB54F8EAB2}" type="presOf" srcId="{642B8FAD-B13D-4697-8DCF-FF1BB9EFF1F8}" destId="{6F4CAF16-30C8-416E-89B6-AA4C06CFBB90}" srcOrd="0" destOrd="0" presId="urn:microsoft.com/office/officeart/2005/8/layout/target3"/>
    <dgm:cxn modelId="{C2518D51-5D2A-4BE7-B9C9-C043CD1B428B}" type="presOf" srcId="{2E84D752-49B3-40E2-9B66-5517EB42885F}" destId="{25E0AEF4-E580-4FE5-9C49-95AE3E207A5C}" srcOrd="0" destOrd="0" presId="urn:microsoft.com/office/officeart/2005/8/layout/target3"/>
    <dgm:cxn modelId="{E451B84A-2A78-4F12-90BC-73FC4E2B08EE}" srcId="{580B22CC-AF1D-42D6-82B1-453E4EA96BD4}" destId="{2E84D752-49B3-40E2-9B66-5517EB42885F}" srcOrd="1" destOrd="0" parTransId="{3A81BA5A-F6F4-42E9-A483-A67BACCBEB77}" sibTransId="{B7676F28-A691-4C75-BF32-92F58C5DB98F}"/>
    <dgm:cxn modelId="{CEFD2294-9086-4051-9816-112CFFD68449}" type="presOf" srcId="{07C2BBF3-4173-4F0E-BFFC-10562CAEFC16}" destId="{00F8C8A1-6823-4CAC-BC4F-E0E1EC5A5C84}" srcOrd="0" destOrd="0" presId="urn:microsoft.com/office/officeart/2005/8/layout/target3"/>
    <dgm:cxn modelId="{7A2D45CD-68D4-4D7C-BAA7-D68442401CF0}" srcId="{580B22CC-AF1D-42D6-82B1-453E4EA96BD4}" destId="{07C2BBF3-4173-4F0E-BFFC-10562CAEFC16}" srcOrd="0" destOrd="0" parTransId="{0585663F-48AA-4C4B-9437-64505DA1E3F6}" sibTransId="{2880D775-8821-4F47-A177-E28B086A33F5}"/>
    <dgm:cxn modelId="{D045000D-E77B-4739-B08B-2024D587888B}" type="presOf" srcId="{580B22CC-AF1D-42D6-82B1-453E4EA96BD4}" destId="{F043E04D-DDF3-4E1F-9604-442AB522D8E4}" srcOrd="0" destOrd="0" presId="urn:microsoft.com/office/officeart/2005/8/layout/target3"/>
    <dgm:cxn modelId="{7FDA823C-CE21-467C-83D7-A85A4D4B4D80}" srcId="{580B22CC-AF1D-42D6-82B1-453E4EA96BD4}" destId="{642B8FAD-B13D-4697-8DCF-FF1BB9EFF1F8}" srcOrd="2" destOrd="0" parTransId="{8FF3982A-8B4E-45CC-949F-5EB9F2865868}" sibTransId="{42B0DAF1-0AB3-437B-934C-105E853241FA}"/>
    <dgm:cxn modelId="{4A9133C6-3B1C-4E10-B0BA-094CC3BBA467}" type="presParOf" srcId="{F043E04D-DDF3-4E1F-9604-442AB522D8E4}" destId="{549DA0EF-D6B3-425C-A256-FE7F60C874B8}" srcOrd="0" destOrd="0" presId="urn:microsoft.com/office/officeart/2005/8/layout/target3"/>
    <dgm:cxn modelId="{4CBA5332-44EE-4F9B-8A75-011431188A9D}" type="presParOf" srcId="{F043E04D-DDF3-4E1F-9604-442AB522D8E4}" destId="{8655BCAC-148D-452D-BFD1-96FC7E34F516}" srcOrd="1" destOrd="0" presId="urn:microsoft.com/office/officeart/2005/8/layout/target3"/>
    <dgm:cxn modelId="{5AD77F7A-FBA6-414A-827D-271D51FFCA22}" type="presParOf" srcId="{F043E04D-DDF3-4E1F-9604-442AB522D8E4}" destId="{00F8C8A1-6823-4CAC-BC4F-E0E1EC5A5C84}" srcOrd="2" destOrd="0" presId="urn:microsoft.com/office/officeart/2005/8/layout/target3"/>
    <dgm:cxn modelId="{AE8CB1F5-8F89-4503-A9EB-93FE238AE6D3}" type="presParOf" srcId="{F043E04D-DDF3-4E1F-9604-442AB522D8E4}" destId="{56ADB492-13E5-4B80-965D-7F65F6A4D295}" srcOrd="3" destOrd="0" presId="urn:microsoft.com/office/officeart/2005/8/layout/target3"/>
    <dgm:cxn modelId="{7DE3A9F6-C6A3-427C-BCB0-BFFEDB09C97B}" type="presParOf" srcId="{F043E04D-DDF3-4E1F-9604-442AB522D8E4}" destId="{15506FE6-2F45-4C1E-B188-84865005C802}" srcOrd="4" destOrd="0" presId="urn:microsoft.com/office/officeart/2005/8/layout/target3"/>
    <dgm:cxn modelId="{BA3C1688-E42A-4FBF-9412-C5BC36B521CD}" type="presParOf" srcId="{F043E04D-DDF3-4E1F-9604-442AB522D8E4}" destId="{25E0AEF4-E580-4FE5-9C49-95AE3E207A5C}" srcOrd="5" destOrd="0" presId="urn:microsoft.com/office/officeart/2005/8/layout/target3"/>
    <dgm:cxn modelId="{21F1B77A-474C-4B21-A38B-853AFA3B15D4}" type="presParOf" srcId="{F043E04D-DDF3-4E1F-9604-442AB522D8E4}" destId="{F2A34485-EF1E-4DB2-9B72-470937F53D8C}" srcOrd="6" destOrd="0" presId="urn:microsoft.com/office/officeart/2005/8/layout/target3"/>
    <dgm:cxn modelId="{B50AEC9A-13A7-42B1-B80E-68549A8DAAC0}" type="presParOf" srcId="{F043E04D-DDF3-4E1F-9604-442AB522D8E4}" destId="{975AB4E8-83BE-4591-8533-4A2D0D82C100}" srcOrd="7" destOrd="0" presId="urn:microsoft.com/office/officeart/2005/8/layout/target3"/>
    <dgm:cxn modelId="{CC65382C-02C3-4827-966F-D2AB4003045F}" type="presParOf" srcId="{F043E04D-DDF3-4E1F-9604-442AB522D8E4}" destId="{6F4CAF16-30C8-416E-89B6-AA4C06CFBB90}" srcOrd="8" destOrd="0" presId="urn:microsoft.com/office/officeart/2005/8/layout/target3"/>
    <dgm:cxn modelId="{01555ED1-B4F5-4CDB-A9AA-65C8E71008C6}" type="presParOf" srcId="{F043E04D-DDF3-4E1F-9604-442AB522D8E4}" destId="{BFF67B58-343C-4C51-BEDC-CE3188FF8D82}" srcOrd="9" destOrd="0" presId="urn:microsoft.com/office/officeart/2005/8/layout/target3"/>
    <dgm:cxn modelId="{61DA5D22-598F-4EB3-8C13-65B814C088FD}" type="presParOf" srcId="{F043E04D-DDF3-4E1F-9604-442AB522D8E4}" destId="{C0733C73-E0B4-49FC-B8C2-5A93202E6EBD}" srcOrd="10" destOrd="0" presId="urn:microsoft.com/office/officeart/2005/8/layout/target3"/>
    <dgm:cxn modelId="{C109D237-F71A-40B9-A87F-96EDACCBBE20}" type="presParOf" srcId="{F043E04D-DDF3-4E1F-9604-442AB522D8E4}" destId="{00118E87-08BA-4F5C-ACC8-3C36EB2B4E5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DFE3DA-67A9-4ED3-AD8F-780F3B21C64E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D75B132-89C7-47D6-A17B-2ADC2C2EFC12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Мониторинг по определению причин школьных трудностей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89F068-552D-4EEA-9471-FCB1B22947D2}" type="parTrans" cxnId="{EC45D3DC-4F80-4D63-8856-0BA1E3154F0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46B9F6-CE52-4A7F-956C-3C65A30DFE86}" type="sibTrans" cxnId="{EC45D3DC-4F80-4D63-8856-0BA1E3154F0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CC8964-4637-4327-A766-74A414070FC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Консультации специалистов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1D650CF-7912-46EC-A063-C1E77670C1D4}" type="parTrans" cxnId="{CF5AA7B9-E554-4EFB-805C-70AE1CAE04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857273-889F-40D5-9D99-9EDD627A8DDA}" type="sibTrans" cxnId="{CF5AA7B9-E554-4EFB-805C-70AE1CAE04B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F627F7-126B-455E-8AF3-A2F2092BD5F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Определение целей и задач помощи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68E6744-413D-47B6-A478-6DAFA5B64841}" type="parTrans" cxnId="{5F38A289-FF13-46E0-A2C6-732CC17DC3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6AF8C5-7AF4-4E1F-81F0-018C640E89A3}" type="sibTrans" cxnId="{5F38A289-FF13-46E0-A2C6-732CC17DC32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4BBA67-861D-4F96-897B-BB87674B92F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Составление индивидуального плана помощи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081182B-510F-4E95-8DA1-30F348C659F5}" type="parTrans" cxnId="{0FF985A3-76A1-46EF-A95D-009D33E9AA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FADBD8E-F0FA-4849-9D5A-90508EFB7E91}" type="sibTrans" cxnId="{0FF985A3-76A1-46EF-A95D-009D33E9AA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B0EE2FD-A919-4099-9C3D-99A95BF999EF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Составление индивидуального учебного плана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1D6F066-83A9-4CDE-BFFB-C44C0E0604AB}" type="parTrans" cxnId="{65373104-F79A-4C67-AA1C-4A5B801AB4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CE9E8A-E05F-4655-AC03-EB7F2EA94535}" type="sibTrans" cxnId="{65373104-F79A-4C67-AA1C-4A5B801AB4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9056C8-80D6-41A4-A0C2-0C48F69ADEE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Оценка результатов работы (не реже двух раз в год)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48761FB-B436-4EFD-A2CC-2F98190BE6E1}" type="parTrans" cxnId="{E037EC8A-F4C9-4F4B-A311-DCC2D283A62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488E0C9-B807-4220-AC9C-FD588710F19C}" type="sibTrans" cxnId="{E037EC8A-F4C9-4F4B-A311-DCC2D283A62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10BBBA-FF55-4138-AEE3-45ACEC6E5732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Совместная работа с семьёй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62A1C97-4739-4EFF-97B3-547F6584E067}" type="parTrans" cxnId="{FF928AB3-09A8-42B8-8FED-6DFA6753BBF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323C9E-DAA3-4215-8188-7F4E99DA6D66}" type="sibTrans" cxnId="{FF928AB3-09A8-42B8-8FED-6DFA6753BBF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1405AC-9206-4E1A-87B8-67C59887E9DE}" type="pres">
      <dgm:prSet presAssocID="{AEDFE3DA-67A9-4ED3-AD8F-780F3B21C6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40DBD9-9C8A-452C-992D-932384671592}" type="pres">
      <dgm:prSet presAssocID="{CD75B132-89C7-47D6-A17B-2ADC2C2EFC1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14840-FEEA-4CDD-836E-8CFB112EA6EF}" type="pres">
      <dgm:prSet presAssocID="{5E46B9F6-CE52-4A7F-956C-3C65A30DFE86}" presName="spacer" presStyleCnt="0"/>
      <dgm:spPr/>
    </dgm:pt>
    <dgm:pt modelId="{F8CE78A5-7985-40E6-AE3F-72670BFCBC52}" type="pres">
      <dgm:prSet presAssocID="{84CC8964-4637-4327-A766-74A414070FC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D0FF5-7492-4AED-8E76-96C1DE142529}" type="pres">
      <dgm:prSet presAssocID="{89857273-889F-40D5-9D99-9EDD627A8DDA}" presName="spacer" presStyleCnt="0"/>
      <dgm:spPr/>
    </dgm:pt>
    <dgm:pt modelId="{E33493D4-2E66-42B6-B0BC-52D68198F88A}" type="pres">
      <dgm:prSet presAssocID="{41F627F7-126B-455E-8AF3-A2F2092BD5F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2594F-88EA-4E42-A4AC-105F016D3B1D}" type="pres">
      <dgm:prSet presAssocID="{C36AF8C5-7AF4-4E1F-81F0-018C640E89A3}" presName="spacer" presStyleCnt="0"/>
      <dgm:spPr/>
    </dgm:pt>
    <dgm:pt modelId="{26576BDE-2861-4024-B36B-BF4728E46B0E}" type="pres">
      <dgm:prSet presAssocID="{014BBA67-861D-4F96-897B-BB87674B92F6}" presName="parentText" presStyleLbl="node1" presStyleIdx="3" presStyleCnt="7" custScaleY="119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1D72A-584E-40D8-AEA4-9A1EAADEAC2A}" type="pres">
      <dgm:prSet presAssocID="{1FADBD8E-F0FA-4849-9D5A-90508EFB7E91}" presName="spacer" presStyleCnt="0"/>
      <dgm:spPr/>
    </dgm:pt>
    <dgm:pt modelId="{6D72BCB8-C4D0-46A8-B667-93AC2A5B55E6}" type="pres">
      <dgm:prSet presAssocID="{FB0EE2FD-A919-4099-9C3D-99A95BF999E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21B47-B683-4CAF-9856-3EA708C4679A}" type="pres">
      <dgm:prSet presAssocID="{B7CE9E8A-E05F-4655-AC03-EB7F2EA94535}" presName="spacer" presStyleCnt="0"/>
      <dgm:spPr/>
    </dgm:pt>
    <dgm:pt modelId="{1F5772CF-5E04-4A4C-9DCD-30871CE4A16C}" type="pres">
      <dgm:prSet presAssocID="{5B9056C8-80D6-41A4-A0C2-0C48F69ADEE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D584F-5423-4C18-BF08-781AEC7C49D6}" type="pres">
      <dgm:prSet presAssocID="{F488E0C9-B807-4220-AC9C-FD588710F19C}" presName="spacer" presStyleCnt="0"/>
      <dgm:spPr/>
    </dgm:pt>
    <dgm:pt modelId="{99770CA2-AEE8-4BD8-BF38-0D734631F51E}" type="pres">
      <dgm:prSet presAssocID="{B110BBBA-FF55-4138-AEE3-45ACEC6E573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5D3DC-4F80-4D63-8856-0BA1E3154F0B}" srcId="{AEDFE3DA-67A9-4ED3-AD8F-780F3B21C64E}" destId="{CD75B132-89C7-47D6-A17B-2ADC2C2EFC12}" srcOrd="0" destOrd="0" parTransId="{AB89F068-552D-4EEA-9471-FCB1B22947D2}" sibTransId="{5E46B9F6-CE52-4A7F-956C-3C65A30DFE86}"/>
    <dgm:cxn modelId="{2E50A52A-10B0-47F2-86F3-2C3C4A305231}" type="presOf" srcId="{FB0EE2FD-A919-4099-9C3D-99A95BF999EF}" destId="{6D72BCB8-C4D0-46A8-B667-93AC2A5B55E6}" srcOrd="0" destOrd="0" presId="urn:microsoft.com/office/officeart/2005/8/layout/vList2"/>
    <dgm:cxn modelId="{09E05F0F-E7A5-4845-A3DF-89E52D6588EC}" type="presOf" srcId="{5B9056C8-80D6-41A4-A0C2-0C48F69ADEE1}" destId="{1F5772CF-5E04-4A4C-9DCD-30871CE4A16C}" srcOrd="0" destOrd="0" presId="urn:microsoft.com/office/officeart/2005/8/layout/vList2"/>
    <dgm:cxn modelId="{8AF6B53C-61BF-44BF-8438-C77291406BA8}" type="presOf" srcId="{014BBA67-861D-4F96-897B-BB87674B92F6}" destId="{26576BDE-2861-4024-B36B-BF4728E46B0E}" srcOrd="0" destOrd="0" presId="urn:microsoft.com/office/officeart/2005/8/layout/vList2"/>
    <dgm:cxn modelId="{E037EC8A-F4C9-4F4B-A311-DCC2D283A629}" srcId="{AEDFE3DA-67A9-4ED3-AD8F-780F3B21C64E}" destId="{5B9056C8-80D6-41A4-A0C2-0C48F69ADEE1}" srcOrd="5" destOrd="0" parTransId="{B48761FB-B436-4EFD-A2CC-2F98190BE6E1}" sibTransId="{F488E0C9-B807-4220-AC9C-FD588710F19C}"/>
    <dgm:cxn modelId="{5F38A289-FF13-46E0-A2C6-732CC17DC326}" srcId="{AEDFE3DA-67A9-4ED3-AD8F-780F3B21C64E}" destId="{41F627F7-126B-455E-8AF3-A2F2092BD5FA}" srcOrd="2" destOrd="0" parTransId="{D68E6744-413D-47B6-A478-6DAFA5B64841}" sibTransId="{C36AF8C5-7AF4-4E1F-81F0-018C640E89A3}"/>
    <dgm:cxn modelId="{0519797E-73FF-4552-9252-CF94EDCFDD76}" type="presOf" srcId="{CD75B132-89C7-47D6-A17B-2ADC2C2EFC12}" destId="{6140DBD9-9C8A-452C-992D-932384671592}" srcOrd="0" destOrd="0" presId="urn:microsoft.com/office/officeart/2005/8/layout/vList2"/>
    <dgm:cxn modelId="{CF5AA7B9-E554-4EFB-805C-70AE1CAE04B8}" srcId="{AEDFE3DA-67A9-4ED3-AD8F-780F3B21C64E}" destId="{84CC8964-4637-4327-A766-74A414070FCE}" srcOrd="1" destOrd="0" parTransId="{31D650CF-7912-46EC-A063-C1E77670C1D4}" sibTransId="{89857273-889F-40D5-9D99-9EDD627A8DDA}"/>
    <dgm:cxn modelId="{C4D7A847-59AB-4140-B179-8FD458EFBCF4}" type="presOf" srcId="{B110BBBA-FF55-4138-AEE3-45ACEC6E5732}" destId="{99770CA2-AEE8-4BD8-BF38-0D734631F51E}" srcOrd="0" destOrd="0" presId="urn:microsoft.com/office/officeart/2005/8/layout/vList2"/>
    <dgm:cxn modelId="{0FF985A3-76A1-46EF-A95D-009D33E9AA50}" srcId="{AEDFE3DA-67A9-4ED3-AD8F-780F3B21C64E}" destId="{014BBA67-861D-4F96-897B-BB87674B92F6}" srcOrd="3" destOrd="0" parTransId="{6081182B-510F-4E95-8DA1-30F348C659F5}" sibTransId="{1FADBD8E-F0FA-4849-9D5A-90508EFB7E91}"/>
    <dgm:cxn modelId="{65373104-F79A-4C67-AA1C-4A5B801AB49F}" srcId="{AEDFE3DA-67A9-4ED3-AD8F-780F3B21C64E}" destId="{FB0EE2FD-A919-4099-9C3D-99A95BF999EF}" srcOrd="4" destOrd="0" parTransId="{B1D6F066-83A9-4CDE-BFFB-C44C0E0604AB}" sibTransId="{B7CE9E8A-E05F-4655-AC03-EB7F2EA94535}"/>
    <dgm:cxn modelId="{FF928AB3-09A8-42B8-8FED-6DFA6753BBF0}" srcId="{AEDFE3DA-67A9-4ED3-AD8F-780F3B21C64E}" destId="{B110BBBA-FF55-4138-AEE3-45ACEC6E5732}" srcOrd="6" destOrd="0" parTransId="{C62A1C97-4739-4EFF-97B3-547F6584E067}" sibTransId="{36323C9E-DAA3-4215-8188-7F4E99DA6D66}"/>
    <dgm:cxn modelId="{45AA00D0-0EFF-4C84-8245-BA12C65EA0FA}" type="presOf" srcId="{AEDFE3DA-67A9-4ED3-AD8F-780F3B21C64E}" destId="{CB1405AC-9206-4E1A-87B8-67C59887E9DE}" srcOrd="0" destOrd="0" presId="urn:microsoft.com/office/officeart/2005/8/layout/vList2"/>
    <dgm:cxn modelId="{A5C56A80-EE70-4DFF-8B69-B195A8A7D249}" type="presOf" srcId="{41F627F7-126B-455E-8AF3-A2F2092BD5FA}" destId="{E33493D4-2E66-42B6-B0BC-52D68198F88A}" srcOrd="0" destOrd="0" presId="urn:microsoft.com/office/officeart/2005/8/layout/vList2"/>
    <dgm:cxn modelId="{B4711294-3B52-4751-A2EF-BB9B1EE6E5B0}" type="presOf" srcId="{84CC8964-4637-4327-A766-74A414070FCE}" destId="{F8CE78A5-7985-40E6-AE3F-72670BFCBC52}" srcOrd="0" destOrd="0" presId="urn:microsoft.com/office/officeart/2005/8/layout/vList2"/>
    <dgm:cxn modelId="{1FFD60C2-A8BD-41F4-812F-77BBFFEB7627}" type="presParOf" srcId="{CB1405AC-9206-4E1A-87B8-67C59887E9DE}" destId="{6140DBD9-9C8A-452C-992D-932384671592}" srcOrd="0" destOrd="0" presId="urn:microsoft.com/office/officeart/2005/8/layout/vList2"/>
    <dgm:cxn modelId="{402D625A-316B-4138-9F7F-FF2596C24C84}" type="presParOf" srcId="{CB1405AC-9206-4E1A-87B8-67C59887E9DE}" destId="{06714840-FEEA-4CDD-836E-8CFB112EA6EF}" srcOrd="1" destOrd="0" presId="urn:microsoft.com/office/officeart/2005/8/layout/vList2"/>
    <dgm:cxn modelId="{103E5FBE-4820-46A0-A0FB-D24074EBB807}" type="presParOf" srcId="{CB1405AC-9206-4E1A-87B8-67C59887E9DE}" destId="{F8CE78A5-7985-40E6-AE3F-72670BFCBC52}" srcOrd="2" destOrd="0" presId="urn:microsoft.com/office/officeart/2005/8/layout/vList2"/>
    <dgm:cxn modelId="{F6E4861B-BE29-4104-90AC-F3CB0B0E1AB9}" type="presParOf" srcId="{CB1405AC-9206-4E1A-87B8-67C59887E9DE}" destId="{2A8D0FF5-7492-4AED-8E76-96C1DE142529}" srcOrd="3" destOrd="0" presId="urn:microsoft.com/office/officeart/2005/8/layout/vList2"/>
    <dgm:cxn modelId="{DE9E5744-49F3-4678-BB7C-11AABC7F7FBC}" type="presParOf" srcId="{CB1405AC-9206-4E1A-87B8-67C59887E9DE}" destId="{E33493D4-2E66-42B6-B0BC-52D68198F88A}" srcOrd="4" destOrd="0" presId="urn:microsoft.com/office/officeart/2005/8/layout/vList2"/>
    <dgm:cxn modelId="{ACAEC284-1B88-4859-B5C9-603B6E8286D1}" type="presParOf" srcId="{CB1405AC-9206-4E1A-87B8-67C59887E9DE}" destId="{2D42594F-88EA-4E42-A4AC-105F016D3B1D}" srcOrd="5" destOrd="0" presId="urn:microsoft.com/office/officeart/2005/8/layout/vList2"/>
    <dgm:cxn modelId="{4871B151-E693-425E-8822-364EF7D25FEE}" type="presParOf" srcId="{CB1405AC-9206-4E1A-87B8-67C59887E9DE}" destId="{26576BDE-2861-4024-B36B-BF4728E46B0E}" srcOrd="6" destOrd="0" presId="urn:microsoft.com/office/officeart/2005/8/layout/vList2"/>
    <dgm:cxn modelId="{F1597A64-490C-4C5E-B091-57CBDA18A305}" type="presParOf" srcId="{CB1405AC-9206-4E1A-87B8-67C59887E9DE}" destId="{6FA1D72A-584E-40D8-AEA4-9A1EAADEAC2A}" srcOrd="7" destOrd="0" presId="urn:microsoft.com/office/officeart/2005/8/layout/vList2"/>
    <dgm:cxn modelId="{4A2A0DC9-E7C3-41F0-B8B0-9A6567F220C1}" type="presParOf" srcId="{CB1405AC-9206-4E1A-87B8-67C59887E9DE}" destId="{6D72BCB8-C4D0-46A8-B667-93AC2A5B55E6}" srcOrd="8" destOrd="0" presId="urn:microsoft.com/office/officeart/2005/8/layout/vList2"/>
    <dgm:cxn modelId="{FF06CDF6-279D-4567-BC64-25EB5573200B}" type="presParOf" srcId="{CB1405AC-9206-4E1A-87B8-67C59887E9DE}" destId="{67321B47-B683-4CAF-9856-3EA708C4679A}" srcOrd="9" destOrd="0" presId="urn:microsoft.com/office/officeart/2005/8/layout/vList2"/>
    <dgm:cxn modelId="{E633DCBF-1663-427A-AD63-FB384613B877}" type="presParOf" srcId="{CB1405AC-9206-4E1A-87B8-67C59887E9DE}" destId="{1F5772CF-5E04-4A4C-9DCD-30871CE4A16C}" srcOrd="10" destOrd="0" presId="urn:microsoft.com/office/officeart/2005/8/layout/vList2"/>
    <dgm:cxn modelId="{31093072-1FC9-42AF-B274-1474A5E17482}" type="presParOf" srcId="{CB1405AC-9206-4E1A-87B8-67C59887E9DE}" destId="{635D584F-5423-4C18-BF08-781AEC7C49D6}" srcOrd="11" destOrd="0" presId="urn:microsoft.com/office/officeart/2005/8/layout/vList2"/>
    <dgm:cxn modelId="{87E63C33-B513-489F-A533-FF91E389B708}" type="presParOf" srcId="{CB1405AC-9206-4E1A-87B8-67C59887E9DE}" destId="{99770CA2-AEE8-4BD8-BF38-0D734631F51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DA0EF-D6B3-425C-A256-FE7F60C874B8}">
      <dsp:nvSpPr>
        <dsp:cNvPr id="0" name=""/>
        <dsp:cNvSpPr/>
      </dsp:nvSpPr>
      <dsp:spPr>
        <a:xfrm>
          <a:off x="0" y="0"/>
          <a:ext cx="3168351" cy="31683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F8C8A1-6823-4CAC-BC4F-E0E1EC5A5C84}">
      <dsp:nvSpPr>
        <dsp:cNvPr id="0" name=""/>
        <dsp:cNvSpPr/>
      </dsp:nvSpPr>
      <dsp:spPr>
        <a:xfrm>
          <a:off x="1584175" y="0"/>
          <a:ext cx="6805264" cy="3168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Выявление трудностей в обучении и их причин</a:t>
          </a:r>
          <a:endParaRPr lang="ru-RU" sz="2600" kern="1200" dirty="0"/>
        </a:p>
      </dsp:txBody>
      <dsp:txXfrm>
        <a:off x="1584175" y="0"/>
        <a:ext cx="6805264" cy="950507"/>
      </dsp:txXfrm>
    </dsp:sp>
    <dsp:sp modelId="{15506FE6-2F45-4C1E-B188-84865005C802}">
      <dsp:nvSpPr>
        <dsp:cNvPr id="0" name=""/>
        <dsp:cNvSpPr/>
      </dsp:nvSpPr>
      <dsp:spPr>
        <a:xfrm>
          <a:off x="554462" y="950507"/>
          <a:ext cx="2059426" cy="20594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E0AEF4-E580-4FE5-9C49-95AE3E207A5C}">
      <dsp:nvSpPr>
        <dsp:cNvPr id="0" name=""/>
        <dsp:cNvSpPr/>
      </dsp:nvSpPr>
      <dsp:spPr>
        <a:xfrm>
          <a:off x="1584175" y="950507"/>
          <a:ext cx="6805264" cy="20594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Устранение причин трудностей в обучении</a:t>
          </a:r>
          <a:endParaRPr lang="ru-RU" sz="2600" kern="1200" dirty="0"/>
        </a:p>
      </dsp:txBody>
      <dsp:txXfrm>
        <a:off x="1584175" y="950507"/>
        <a:ext cx="6805264" cy="950504"/>
      </dsp:txXfrm>
    </dsp:sp>
    <dsp:sp modelId="{975AB4E8-83BE-4591-8533-4A2D0D82C100}">
      <dsp:nvSpPr>
        <dsp:cNvPr id="0" name=""/>
        <dsp:cNvSpPr/>
      </dsp:nvSpPr>
      <dsp:spPr>
        <a:xfrm>
          <a:off x="1108923" y="1901012"/>
          <a:ext cx="950504" cy="95050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4CAF16-30C8-416E-89B6-AA4C06CFBB90}">
      <dsp:nvSpPr>
        <dsp:cNvPr id="0" name=""/>
        <dsp:cNvSpPr/>
      </dsp:nvSpPr>
      <dsp:spPr>
        <a:xfrm>
          <a:off x="1584175" y="1901012"/>
          <a:ext cx="6805264" cy="950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Восполнение пробелов предшествующего обучения</a:t>
          </a:r>
          <a:endParaRPr lang="ru-RU" sz="2600" kern="1200" dirty="0"/>
        </a:p>
      </dsp:txBody>
      <dsp:txXfrm>
        <a:off x="1584175" y="1901012"/>
        <a:ext cx="6805264" cy="9505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40DBD9-9C8A-452C-992D-932384671592}">
      <dsp:nvSpPr>
        <dsp:cNvPr id="0" name=""/>
        <dsp:cNvSpPr/>
      </dsp:nvSpPr>
      <dsp:spPr>
        <a:xfrm>
          <a:off x="0" y="56133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Мониторинг по определению причин школьных трудностей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6133"/>
        <a:ext cx="8640960" cy="585000"/>
      </dsp:txXfrm>
    </dsp:sp>
    <dsp:sp modelId="{F8CE78A5-7985-40E6-AE3F-72670BFCBC52}">
      <dsp:nvSpPr>
        <dsp:cNvPr id="0" name=""/>
        <dsp:cNvSpPr/>
      </dsp:nvSpPr>
      <dsp:spPr>
        <a:xfrm>
          <a:off x="0" y="713133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Консультации специалистов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13133"/>
        <a:ext cx="8640960" cy="585000"/>
      </dsp:txXfrm>
    </dsp:sp>
    <dsp:sp modelId="{E33493D4-2E66-42B6-B0BC-52D68198F88A}">
      <dsp:nvSpPr>
        <dsp:cNvPr id="0" name=""/>
        <dsp:cNvSpPr/>
      </dsp:nvSpPr>
      <dsp:spPr>
        <a:xfrm>
          <a:off x="0" y="1370133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Определение целей и задач помощи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70133"/>
        <a:ext cx="8640960" cy="585000"/>
      </dsp:txXfrm>
    </dsp:sp>
    <dsp:sp modelId="{26576BDE-2861-4024-B36B-BF4728E46B0E}">
      <dsp:nvSpPr>
        <dsp:cNvPr id="0" name=""/>
        <dsp:cNvSpPr/>
      </dsp:nvSpPr>
      <dsp:spPr>
        <a:xfrm>
          <a:off x="0" y="2027133"/>
          <a:ext cx="8640960" cy="6982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Составление индивидуального плана помощи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7133"/>
        <a:ext cx="8640960" cy="698261"/>
      </dsp:txXfrm>
    </dsp:sp>
    <dsp:sp modelId="{6D72BCB8-C4D0-46A8-B667-93AC2A5B55E6}">
      <dsp:nvSpPr>
        <dsp:cNvPr id="0" name=""/>
        <dsp:cNvSpPr/>
      </dsp:nvSpPr>
      <dsp:spPr>
        <a:xfrm>
          <a:off x="0" y="2797394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Составление индивидуального учебного плана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97394"/>
        <a:ext cx="8640960" cy="585000"/>
      </dsp:txXfrm>
    </dsp:sp>
    <dsp:sp modelId="{1F5772CF-5E04-4A4C-9DCD-30871CE4A16C}">
      <dsp:nvSpPr>
        <dsp:cNvPr id="0" name=""/>
        <dsp:cNvSpPr/>
      </dsp:nvSpPr>
      <dsp:spPr>
        <a:xfrm>
          <a:off x="0" y="3454394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Оценка результатов работы (не реже двух раз в год)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54394"/>
        <a:ext cx="8640960" cy="585000"/>
      </dsp:txXfrm>
    </dsp:sp>
    <dsp:sp modelId="{99770CA2-AEE8-4BD8-BF38-0D734631F51E}">
      <dsp:nvSpPr>
        <dsp:cNvPr id="0" name=""/>
        <dsp:cNvSpPr/>
      </dsp:nvSpPr>
      <dsp:spPr>
        <a:xfrm>
          <a:off x="0" y="4111394"/>
          <a:ext cx="8640960" cy="585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Совместная работа с семьёй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11394"/>
        <a:ext cx="8640960" cy="58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6413-E354-4EEF-82DC-1F96134AD01F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503C-2855-416B-8A1C-87F1EAB82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pmss.ed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chool\Рабочий стол\през фон\фон 1.jpg"/>
          <p:cNvPicPr>
            <a:picLocks noChangeAspect="1" noChangeArrowheads="1"/>
          </p:cNvPicPr>
          <p:nvPr/>
        </p:nvPicPr>
        <p:blipFill>
          <a:blip r:embed="rId2" cstate="print"/>
          <a:srcRect t="8927" r="27348"/>
          <a:stretch>
            <a:fillRect/>
          </a:stretch>
        </p:blipFill>
        <p:spPr bwMode="auto">
          <a:xfrm>
            <a:off x="0" y="0"/>
            <a:ext cx="9144000" cy="6807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комплексной помощи детям, испытывающим трудности в обучении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законодательства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 1 сентября 2016 г. реализуются два новых федеральных государственных образовательных стандарта: начального общего образования для обучающихся с ограниченными возможностями здоровья и для обучающихся с умственной отсталостью (интеллектуальными нарушениями).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задачи коррекционной работы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7016" y="1916832"/>
          <a:ext cx="838944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программы коррекционной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38437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коррекционно-развивающая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консультативная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информационно-просветительская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Составляющие системы помощи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089156"/>
              </p:ext>
            </p:extLst>
          </p:nvPr>
        </p:nvGraphicFramePr>
        <p:xfrm>
          <a:off x="251520" y="126876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индивидуальной траектории преодоления трудности по русскому языку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ученика______________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, 2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u="sng" dirty="0">
                <a:latin typeface="Times New Roman" pitchFamily="18" charset="0"/>
                <a:cs typeface="Times New Roman" pitchFamily="18" charset="0"/>
              </a:rPr>
              <a:t>Общая характеристика трудности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Неумение выбрать необходимый способ проверки в зависимости от места и типа орфограммы.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u="sng" dirty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6400" u="sng" err="1">
                <a:latin typeface="Times New Roman" pitchFamily="18" charset="0"/>
                <a:cs typeface="Times New Roman" pitchFamily="18" charset="0"/>
              </a:rPr>
              <a:t>трудности</a:t>
            </a:r>
            <a:r>
              <a:rPr lang="ru-RU" sz="6400" u="sng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400" smtClean="0">
                <a:latin typeface="Times New Roman" pitchFamily="18" charset="0"/>
                <a:cs typeface="Times New Roman" pitchFamily="18" charset="0"/>
              </a:rPr>
              <a:t>непонимание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учащимся факта, что способ проверки орфограммы зависит от того, в какой части слова (приставке, корне, суффиксе или окончании) находится орфограмма; расширение действия орфограммы «Безударные гласные в корне слова» и способа ее проверки, ошибочный перенос способа проверки безударных гласных в корне слова на другие части слова; неумение разбирать слово по составу.</a:t>
            </a:r>
          </a:p>
          <a:p>
            <a:pPr>
              <a:buNone/>
            </a:pPr>
            <a:r>
              <a:rPr lang="ru-RU" sz="6400" u="sng" dirty="0">
                <a:latin typeface="Times New Roman" pitchFamily="18" charset="0"/>
                <a:cs typeface="Times New Roman" pitchFamily="18" charset="0"/>
              </a:rPr>
              <a:t>2. План мероприятий.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2.1.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Работа на уроке в «зоне ближайшего развития».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Развернутое проговаривание учителем совместно с учащимся алгоритма проверки орфограммы. Выполнение дополнительных упражнений из учебника ______________________, рабочей или коррекционной тетради _________________ на отработку действия по осознанному разбору слова по составу. Из рабочей и коррекционной тетрадей предлагаются задания ____________ на дифференциацию различных орфограмм, на выбор способа проверки слова, на сравнение способа проверки пары слов с орфограммами в разных частях слова.</a:t>
            </a:r>
          </a:p>
          <a:p>
            <a:pPr>
              <a:buNone/>
            </a:pP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2.2. Организация учебного взаимодействия с одноклассниками: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(работа в паре с одноклассником ___________, успешно усваивающим данный предметный материал, при выполнении упражнений, направленных на ликвидацию данной трудности); во время дифференцированной работы участие в группе учащихся с аналогичной проблемой ._________________________________</a:t>
            </a:r>
          </a:p>
          <a:p>
            <a:pPr>
              <a:buNone/>
            </a:pPr>
            <a:r>
              <a:rPr lang="ru-RU" sz="6400" i="1" dirty="0">
                <a:latin typeface="Times New Roman" pitchFamily="18" charset="0"/>
                <a:cs typeface="Times New Roman" pitchFamily="18" charset="0"/>
              </a:rPr>
              <a:t>2.3. Индивидуальные консультации для родителей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с объяснениями сути проблемы, ее причин и путей преодоления. Объяснение принципа помощи при выполнении домашних заданий. ________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индивидуальной траектории преодоления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трудностей ученика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_____класс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472608"/>
          </a:xfrm>
        </p:spPr>
        <p:txBody>
          <a:bodyPr>
            <a:no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Общая характеристика трудности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использование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алгоритма.</a:t>
            </a:r>
          </a:p>
          <a:p>
            <a:pPr marL="0" indent="0"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трудности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 контроля и самоконтроля</a:t>
            </a:r>
          </a:p>
          <a:p>
            <a:pPr marL="0" indent="0">
              <a:buNone/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План мероприятий.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Специально организованная игровая деятельность во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(на перемене, в ГПД, во время внеурочных занятий). Игры с правилами.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устранение в конкретной игровой ситуации проблем, связанных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несоблюдением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игры.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уроке в «зоне ближайшего развития». Совместное (учитель-ученик) обсуждение задания (упражнения) и хода его выполнения. Контроль (совместно с учителем), а затем самоконтроль всех этапов выполнения задания. Фиксирование ответа.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паре с «сильным» («слабым») учеником, работа в группе детей со сходными (аналогичными) трудностями.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Коррекционно-развивающие занятия по ____________(указать предмет) _____ в неделю (в случае, если одной из причин является проблемы в усвоении предметных алгоритмов (например, алгоритмов арифметических  действий, алгоритма синтаксического разбора предложения). Занятия со специалистами ________________________(логопед, психолог и др.).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2.6. Индивидуальная работа в ГПД: игры с правилами, выполнение роли ведущего в игре.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2.7. Индивидуальные консультации для родителей: режим дня, планирование выполнения домашних дел и поручений.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6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ЦПМСС Красносельского района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255314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http://cpmss.edu.ru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1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245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Система комплексной помощи детям, испытывающим трудности в обучении</vt:lpstr>
      <vt:lpstr>Требования законодательства</vt:lpstr>
      <vt:lpstr>Основные задачи коррекционной работы</vt:lpstr>
      <vt:lpstr>Основные направления программы коррекционной работы</vt:lpstr>
      <vt:lpstr>Составляющие системы помощи</vt:lpstr>
      <vt:lpstr>Программа индивидуальной траектории преодоления трудности по русскому языку ученика______________ , 2 класс </vt:lpstr>
      <vt:lpstr>Программа индивидуальной траектории преодоления общеучебных трудностей ученика___________ , _____класс</vt:lpstr>
      <vt:lpstr>ЦПМСС Красносельского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комплексной помощи детям, испытывающим трудности в обучении</dc:title>
  <dc:creator>School</dc:creator>
  <cp:lastModifiedBy>School</cp:lastModifiedBy>
  <cp:revision>16</cp:revision>
  <dcterms:created xsi:type="dcterms:W3CDTF">2017-12-06T12:04:38Z</dcterms:created>
  <dcterms:modified xsi:type="dcterms:W3CDTF">2017-12-07T10:56:53Z</dcterms:modified>
</cp:coreProperties>
</file>