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8" r:id="rId4"/>
    <p:sldId id="280" r:id="rId5"/>
    <p:sldId id="287" r:id="rId6"/>
    <p:sldId id="285" r:id="rId7"/>
    <p:sldId id="291" r:id="rId8"/>
    <p:sldId id="281" r:id="rId9"/>
    <p:sldId id="282" r:id="rId10"/>
    <p:sldId id="283" r:id="rId11"/>
    <p:sldId id="294" r:id="rId12"/>
    <p:sldId id="295" r:id="rId13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1D65B-4E79-482D-8709-F42283F4133A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4E8FB-DAA4-49D8-A032-8834A4407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508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934C5-3988-4510-8259-B85B8A0C7C20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C4B61-9C09-4A08-80BC-80B6A5262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026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F0158-8C1B-4324-A323-4FA024A71585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9CB3F-A776-43E1-8A28-FAF96E8A50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5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EE296-DD97-4548-892D-D829929BB533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C61BD-0A62-4B81-B120-98DEB1C42D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924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5B91F-1A6B-4D89-8B16-5CFA3DDF740B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08BC2-0AA6-44EF-8DA0-E54DE024C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177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B28F7-7148-443E-B37B-12BA72406FB3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88D73-7124-42D0-B44F-6F09A825D4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35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4CCBA-62BD-4316-9909-8BE858EE11BC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91142-3670-42CA-83CD-6A1A688014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395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353BA-39FD-470A-AE6A-6DE848F3DD8F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4FE91-8F13-40A8-961E-6DF1BC296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872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26EB7-4A4E-42C5-9BE4-758ED01F2E50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829E3-9C3F-4434-8037-40A8A4721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588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03A59-B68E-4525-B018-F3229DA8346C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DE4D5-CE90-4919-8E64-1FB74ED969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058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CE221-F8DC-477E-BE2F-E43552EB4CFD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DFC21-55F2-4EFC-84A8-404CDC2E81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095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8FBF6"/>
            </a:gs>
            <a:gs pos="74001">
              <a:srgbClr val="BEDCAA"/>
            </a:gs>
            <a:gs pos="83000">
              <a:srgbClr val="BEDCAA"/>
            </a:gs>
            <a:gs pos="100000">
              <a:srgbClr val="D4E8C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965879-8239-4E5E-8DC1-97C1C5AA31DC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653F2C-5156-4B7A-AAB8-4557478C9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200025" y="1366838"/>
            <a:ext cx="11322050" cy="2131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endParaRPr lang="ru-RU" alt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внеурочной и урочной деятельности 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фактор успешной реализации ФГОС НОО»</a:t>
            </a:r>
            <a:endParaRPr lang="ru-RU" altLang="ru-RU" sz="3600" dirty="0">
              <a:cs typeface="Times New Roman" panose="02020603050405020304" pitchFamily="18" charset="0"/>
            </a:endParaRPr>
          </a:p>
        </p:txBody>
      </p:sp>
      <p:pic>
        <p:nvPicPr>
          <p:cNvPr id="3075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857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829051" y="166509"/>
            <a:ext cx="101615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средняя общеобразовательная школа № 549 с углубленным изучением английского языка Красносельского района Санкт-Петербурга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857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3856" y="965961"/>
            <a:ext cx="7571874" cy="7552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классы :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«Мир музея»  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Занимательная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математика»</a:t>
            </a: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«Удивительный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слов»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«Праздники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традиции и ремесла народов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России»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мире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книг»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«Коррекция нарушений устной 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письменной речи»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«Клуб любителей чтения на иностранном языке»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«Сказки на английском языке»</a:t>
            </a:r>
          </a:p>
          <a:p>
            <a:endParaRPr lang="ru-RU" sz="3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3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011" y="545305"/>
            <a:ext cx="5012656" cy="359355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857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4378" y="1090613"/>
            <a:ext cx="7571874" cy="7552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классы :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«Я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пассажир и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пешеход»</a:t>
            </a: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«Юным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умникам и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умницам» </a:t>
            </a: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«36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занятий для будущих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отличников» «В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мире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книг»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«Коррекция нарушений устной 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письменной речи»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«Клуб любителей чтения на иностранном языке»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«Сказки на английском языке»</a:t>
            </a:r>
          </a:p>
          <a:p>
            <a:endParaRPr lang="ru-RU" sz="3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3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endParaRPr lang="ru-RU" sz="3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161" y="151063"/>
            <a:ext cx="5425239" cy="361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12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857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4378" y="1090613"/>
            <a:ext cx="75718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3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endParaRPr lang="ru-RU" sz="3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961" y="2367885"/>
            <a:ext cx="4906377" cy="30007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6538" y="240202"/>
            <a:ext cx="3538788" cy="21276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6496" y="4460667"/>
            <a:ext cx="3195504" cy="23973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378" y="58173"/>
            <a:ext cx="3127205" cy="23097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8206" y="4582114"/>
            <a:ext cx="3349789" cy="227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42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857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05" y="1764632"/>
            <a:ext cx="3599447" cy="24421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9180" y="4195250"/>
            <a:ext cx="3874168" cy="21646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7564" y="1683293"/>
            <a:ext cx="3539181" cy="26048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7999" y="2499450"/>
            <a:ext cx="5053263" cy="2887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Единое образовательное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пространство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" y="2451553"/>
            <a:ext cx="3047999" cy="2857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Социально-творческая деятельность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(решение проблем в возникающих жизненных ситуациях)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66484" y="2451553"/>
            <a:ext cx="3160295" cy="3063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Внеурочная деятельность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(применение полученных теоретических знаний в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заданных ситуациях)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6629" y="308016"/>
            <a:ext cx="6729665" cy="111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Учебная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(освоение новых теоретических знаний</a:t>
            </a: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>
            <a:stCxn id="6" idx="2"/>
          </p:cNvCxnSpPr>
          <p:nvPr/>
        </p:nvCxnSpPr>
        <p:spPr>
          <a:xfrm>
            <a:off x="5891462" y="1424988"/>
            <a:ext cx="12033" cy="10744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526629" y="3128211"/>
            <a:ext cx="1836824" cy="160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7443537" y="3128211"/>
            <a:ext cx="1812757" cy="160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249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857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7517" y="1090614"/>
            <a:ext cx="11165304" cy="5852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 интеграции</a:t>
            </a:r>
            <a:r>
              <a:rPr lang="ru-RU" sz="4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представляет собой объединение в единое целое ранее разрозненных частей и элементов системы на основе их взаимозависимости и </a:t>
            </a:r>
            <a:r>
              <a:rPr lang="ru-RU" sz="4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взаимодополняемости</a:t>
            </a:r>
            <a:r>
              <a:rPr lang="ru-RU" sz="4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сущность процесса интеграции – качественные преобразования внутри каждого элемента, входящего в систему. </a:t>
            </a:r>
            <a:endParaRPr lang="ru-RU" sz="4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857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dirty="0" smtClean="0"/>
              <a:t>ВНУТРИПРЕДМЕТНАЯ</a:t>
            </a:r>
          </a:p>
          <a:p>
            <a:pPr marL="0" indent="0">
              <a:buNone/>
            </a:pPr>
            <a:endParaRPr lang="ru-RU" sz="5400" dirty="0" smtClean="0"/>
          </a:p>
          <a:p>
            <a:r>
              <a:rPr lang="ru-RU" sz="5400" dirty="0" smtClean="0"/>
              <a:t>МЕЖПРЕДМЕТНАЯ</a:t>
            </a:r>
          </a:p>
          <a:p>
            <a:pPr marL="0" indent="0">
              <a:buNone/>
            </a:pPr>
            <a:endParaRPr lang="ru-RU" sz="5400" dirty="0" smtClean="0"/>
          </a:p>
          <a:p>
            <a:r>
              <a:rPr lang="ru-RU" sz="5400" dirty="0" smtClean="0"/>
              <a:t>ТРАНСПРЕДМЕТНАЯ</a:t>
            </a:r>
            <a:endParaRPr lang="ru-RU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305" y="1267326"/>
            <a:ext cx="4235365" cy="44484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857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интеграции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963947"/>
            <a:ext cx="5181600" cy="40746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" y="2410145"/>
            <a:ext cx="6019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Низкий уровень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интеграции</a:t>
            </a:r>
          </a:p>
          <a:p>
            <a:endParaRPr lang="ru-RU" sz="3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32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Средний уровень интеграции</a:t>
            </a:r>
          </a:p>
          <a:p>
            <a:endParaRPr lang="ru-RU" sz="3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32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3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Высокий уровень интеграции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530626"/>
          </a:xfrm>
        </p:spPr>
        <p:txBody>
          <a:bodyPr>
            <a:normAutofit/>
          </a:bodyPr>
          <a:lstStyle/>
          <a:p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/>
              <a:t>   </a:t>
            </a:r>
            <a:br>
              <a:rPr lang="ru-RU" sz="3100" b="1" dirty="0"/>
            </a:br>
            <a:r>
              <a:rPr lang="ru-RU" sz="3100" b="1" dirty="0"/>
              <a:t>     </a:t>
            </a:r>
            <a:r>
              <a:rPr lang="ru-RU" sz="3100" b="1" dirty="0" smtClean="0"/>
              <a:t>                                     </a:t>
            </a:r>
            <a:endParaRPr lang="ru-RU" sz="31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7764"/>
          </a:xfrm>
        </p:spPr>
        <p:txBody>
          <a:bodyPr/>
          <a:lstStyle/>
          <a:p>
            <a:r>
              <a:rPr lang="ru-RU" dirty="0"/>
              <a:t>Считаете ли Вы, что в </a:t>
            </a:r>
            <a:r>
              <a:rPr lang="ru-RU" b="1" dirty="0"/>
              <a:t>Вашей</a:t>
            </a:r>
            <a:r>
              <a:rPr lang="ru-RU" dirty="0"/>
              <a:t> школе работает хорошо отлаженная модель с высоким уровнем интеграции: </a:t>
            </a:r>
          </a:p>
          <a:p>
            <a:endParaRPr lang="ru-RU" dirty="0"/>
          </a:p>
          <a:p>
            <a:r>
              <a:rPr lang="ru-RU" u="sng" dirty="0"/>
              <a:t>да         </a:t>
            </a:r>
            <a:r>
              <a:rPr lang="ru-RU" u="sng" dirty="0" smtClean="0"/>
              <a:t> </a:t>
            </a:r>
            <a:r>
              <a:rPr lang="ru-RU" u="sng" dirty="0"/>
              <a:t>нет, уровень скорее низкий              затрудняюсь ответить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dirty="0"/>
              <a:t>На Ваш взгляд, с какими трудностями сталкивается администрация в Вашей школе при организации внеурочной деятельности :</a:t>
            </a:r>
          </a:p>
          <a:p>
            <a:pPr marL="0" indent="0">
              <a:buNone/>
            </a:pPr>
            <a:r>
              <a:rPr lang="ru-RU" dirty="0" smtClean="0"/>
              <a:t>_________________________________________________________</a:t>
            </a:r>
            <a:endParaRPr lang="ru-RU" dirty="0"/>
          </a:p>
          <a:p>
            <a:r>
              <a:rPr lang="ru-RU" dirty="0"/>
              <a:t>С какими трудностями сталкиваются (на сегодняшний день) Ваши коллеги</a:t>
            </a:r>
            <a:r>
              <a:rPr lang="ru-RU" dirty="0" smtClean="0"/>
              <a:t>_________________________________________________</a:t>
            </a:r>
            <a:endParaRPr lang="ru-RU" dirty="0"/>
          </a:p>
          <a:p>
            <a:r>
              <a:rPr lang="ru-RU" dirty="0"/>
              <a:t>Какую помощь Вы хотели бы получить</a:t>
            </a:r>
          </a:p>
          <a:p>
            <a:pPr marL="0" indent="0">
              <a:buNone/>
            </a:pPr>
            <a:r>
              <a:rPr lang="ru-RU" dirty="0" smtClean="0"/>
              <a:t>__________________________________________________________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066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22748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873" y="1424459"/>
            <a:ext cx="6930190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классы 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«Школа развития речи»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«Занимательная математика»</a:t>
            </a: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 мире книг»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«Я-пассажир и пешеход»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Речевичок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979" y="176463"/>
            <a:ext cx="5098535" cy="286473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857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463" y="1090613"/>
            <a:ext cx="6625389" cy="565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классы 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32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«Мир музея»  </a:t>
            </a: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мире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книг» 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«Занимательная математика» 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«Школа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развития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речи»  </a:t>
            </a: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«Коррекция нарушений устной 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письменной речи»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«Клуб любителей чтения на иностранном языке»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«Сказки на английском языке»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399" y="252664"/>
            <a:ext cx="4867275" cy="3657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1656</TotalTime>
  <Words>303</Words>
  <Application>Microsoft Office PowerPoint</Application>
  <PresentationFormat>Широкоэкранный</PresentationFormat>
  <Paragraphs>82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Уровни интеграции</vt:lpstr>
      <vt:lpstr>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ENOT</dc:creator>
  <cp:lastModifiedBy>User</cp:lastModifiedBy>
  <cp:revision>28</cp:revision>
  <dcterms:created xsi:type="dcterms:W3CDTF">2017-09-24T16:39:36Z</dcterms:created>
  <dcterms:modified xsi:type="dcterms:W3CDTF">2017-11-09T07:58:39Z</dcterms:modified>
</cp:coreProperties>
</file>