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5143500" cx="9144000"/>
  <p:notesSz cx="6858000" cy="9144000"/>
  <p:embeddedFontLst>
    <p:embeddedFont>
      <p:font typeface="PT Sans Narrow"/>
      <p:regular r:id="rId29"/>
      <p:bold r:id="rId30"/>
    </p:embeddedFont>
    <p:embeddedFont>
      <p:font typeface="Open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PTSansNarrow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OpenSans-regular.fntdata"/><Relationship Id="rId30" Type="http://schemas.openxmlformats.org/officeDocument/2006/relationships/font" Target="fonts/PTSansNarrow-bold.fntdata"/><Relationship Id="rId11" Type="http://schemas.openxmlformats.org/officeDocument/2006/relationships/slide" Target="slides/slide7.xml"/><Relationship Id="rId33" Type="http://schemas.openxmlformats.org/officeDocument/2006/relationships/font" Target="fonts/OpenSans-italic.fntdata"/><Relationship Id="rId10" Type="http://schemas.openxmlformats.org/officeDocument/2006/relationships/slide" Target="slides/slide6.xml"/><Relationship Id="rId32" Type="http://schemas.openxmlformats.org/officeDocument/2006/relationships/font" Target="fonts/OpenSans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34" Type="http://schemas.openxmlformats.org/officeDocument/2006/relationships/font" Target="fonts/OpenSans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Shape 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" name="Shape 11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8" name="Shape 18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5400"/>
            </a:lvl1pPr>
            <a:lvl2pPr lvl="1" algn="ctr">
              <a:spcBef>
                <a:spcPts val="0"/>
              </a:spcBef>
              <a:buSzPct val="100000"/>
              <a:defRPr sz="5400"/>
            </a:lvl2pPr>
            <a:lvl3pPr lvl="2" algn="ctr">
              <a:spcBef>
                <a:spcPts val="0"/>
              </a:spcBef>
              <a:buSzPct val="100000"/>
              <a:defRPr sz="5400"/>
            </a:lvl3pPr>
            <a:lvl4pPr lvl="3" algn="ctr">
              <a:spcBef>
                <a:spcPts val="0"/>
              </a:spcBef>
              <a:buSzPct val="100000"/>
              <a:defRPr sz="5400"/>
            </a:lvl4pPr>
            <a:lvl5pPr lvl="4" algn="ctr">
              <a:spcBef>
                <a:spcPts val="0"/>
              </a:spcBef>
              <a:buSzPct val="100000"/>
              <a:defRPr sz="5400"/>
            </a:lvl5pPr>
            <a:lvl6pPr lvl="5" algn="ctr">
              <a:spcBef>
                <a:spcPts val="0"/>
              </a:spcBef>
              <a:buSzPct val="100000"/>
              <a:defRPr sz="5400"/>
            </a:lvl6pPr>
            <a:lvl7pPr lvl="6" algn="ctr">
              <a:spcBef>
                <a:spcPts val="0"/>
              </a:spcBef>
              <a:buSzPct val="100000"/>
              <a:defRPr sz="5400"/>
            </a:lvl7pPr>
            <a:lvl8pPr lvl="7" algn="ctr">
              <a:spcBef>
                <a:spcPts val="0"/>
              </a:spcBef>
              <a:buSzPct val="100000"/>
              <a:defRPr sz="5400"/>
            </a:lvl8pPr>
            <a:lvl9pPr lvl="8" algn="ctr">
              <a:spcBef>
                <a:spcPts val="0"/>
              </a:spcBef>
              <a:buSzPct val="100000"/>
              <a:defRPr sz="5400"/>
            </a:lvl9pPr>
          </a:lstStyle>
          <a:p/>
        </p:txBody>
      </p:sp>
      <p:sp>
        <p:nvSpPr>
          <p:cNvPr id="19" name="Shape 19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400"/>
            </a:lvl9pPr>
          </a:lstStyle>
          <a:p/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" name="Shape 57"/>
          <p:cNvSpPr txBox="1"/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3"/>
              </a:buClr>
              <a:buSzPct val="100000"/>
              <a:defRPr sz="130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3" name="Shape 33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" name="Shape 48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9" name="Shape 4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50" name="Shape 5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ru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ru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tagul.com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igraemsa.ru" TargetMode="External"/><Relationship Id="rId4" Type="http://schemas.openxmlformats.org/officeDocument/2006/relationships/image" Target="../media/image15.jpg"/><Relationship Id="rId5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iqsha.ru/" TargetMode="External"/><Relationship Id="rId4" Type="http://schemas.openxmlformats.org/officeDocument/2006/relationships/image" Target="../media/image13.jpg"/><Relationship Id="rId5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hyperlink" Target="https://wikium.ru/train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ikiwall.ru/" TargetMode="External"/><Relationship Id="rId4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hyperlink" Target="https://www.spiderscribe.net/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clck.ru/9bJbW" TargetMode="External"/><Relationship Id="rId4" Type="http://schemas.openxmlformats.org/officeDocument/2006/relationships/hyperlink" Target="https://sites.google.com/site/putevoditelusp/marsruty-2016-17/-mir-v-kotorom-my-zivem-1-2-klass" TargetMode="External"/><Relationship Id="rId5" Type="http://schemas.openxmlformats.org/officeDocument/2006/relationships/hyperlink" Target="https://sites.google.com/site/putevoditelusp/marsruty-2016-17/-vozvrasenie-k-istokam-4-klass" TargetMode="External"/><Relationship Id="rId6" Type="http://schemas.openxmlformats.org/officeDocument/2006/relationships/hyperlink" Target="https://sites.google.com/site/putevoditelusp/marsruty-2016-17/-udivitelnoe-radom-3---4-klassy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uchi.ru/" TargetMode="External"/><Relationship Id="rId4" Type="http://schemas.openxmlformats.org/officeDocument/2006/relationships/image" Target="../media/image18.jpg"/><Relationship Id="rId5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Relationship Id="rId4" Type="http://schemas.openxmlformats.org/officeDocument/2006/relationships/hyperlink" Target="http://effekttest.ru/" TargetMode="External"/><Relationship Id="rId5" Type="http://schemas.openxmlformats.org/officeDocument/2006/relationships/image" Target="../media/image2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s://clck.ru/9UTKA" TargetMode="External"/><Relationship Id="rId4" Type="http://schemas.openxmlformats.org/officeDocument/2006/relationships/image" Target="../media/image20.jpg"/><Relationship Id="rId5" Type="http://schemas.openxmlformats.org/officeDocument/2006/relationships/image" Target="../media/image2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clck.ru/C7YrM" TargetMode="External"/><Relationship Id="rId4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sites.google.com/site/putevoditelusp/home/ctodelaetkoordinatorskolnojkomandyvucebnomsetevomproekte" TargetMode="External"/><Relationship Id="rId4" Type="http://schemas.openxmlformats.org/officeDocument/2006/relationships/hyperlink" Target="https://sites.google.com/site/putevoditelusp/home/111" TargetMode="External"/><Relationship Id="rId5" Type="http://schemas.openxmlformats.org/officeDocument/2006/relationships/hyperlink" Target="https://sites.google.com/site/putevoditelusp/home/cemotlicautsaavtorivedusijucebnogosetevogoproekta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>
            <p:ph type="ctrTitle"/>
          </p:nvPr>
        </p:nvSpPr>
        <p:spPr>
          <a:xfrm>
            <a:off x="116625" y="361550"/>
            <a:ext cx="8887500" cy="22977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4800">
                <a:latin typeface="Times New Roman"/>
                <a:ea typeface="Times New Roman"/>
                <a:cs typeface="Times New Roman"/>
                <a:sym typeface="Times New Roman"/>
              </a:rPr>
              <a:t>Использование интернет-сервисов в урочной</a:t>
            </a:r>
          </a:p>
          <a:p>
            <a:pPr lvl="0">
              <a:spcBef>
                <a:spcPts val="0"/>
              </a:spcBef>
              <a:buNone/>
            </a:pPr>
            <a:r>
              <a:rPr lang="ru" sz="4800">
                <a:latin typeface="Times New Roman"/>
                <a:ea typeface="Times New Roman"/>
                <a:cs typeface="Times New Roman"/>
                <a:sym typeface="Times New Roman"/>
              </a:rPr>
              <a:t> и внеурочной деятельности</a:t>
            </a:r>
          </a:p>
        </p:txBody>
      </p:sp>
      <p:sp>
        <p:nvSpPr>
          <p:cNvPr id="67" name="Shape 67"/>
          <p:cNvSpPr txBox="1"/>
          <p:nvPr>
            <p:ph idx="1" type="subTitle"/>
          </p:nvPr>
        </p:nvSpPr>
        <p:spPr>
          <a:xfrm>
            <a:off x="3650600" y="2545500"/>
            <a:ext cx="5295300" cy="2422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000">
                <a:solidFill>
                  <a:srgbClr val="2012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Мастер-класс</a:t>
            </a:r>
          </a:p>
          <a:p>
            <a:pPr lvl="0">
              <a:spcBef>
                <a:spcPts val="0"/>
              </a:spcBef>
              <a:buNone/>
            </a:pPr>
            <a:r>
              <a:rPr lang="ru" sz="3000">
                <a:solidFill>
                  <a:srgbClr val="2012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учителя начальных классов ГБОУ СОШ №549</a:t>
            </a:r>
          </a:p>
          <a:p>
            <a:pPr lvl="0">
              <a:spcBef>
                <a:spcPts val="0"/>
              </a:spcBef>
              <a:buNone/>
            </a:pPr>
            <a:r>
              <a:rPr lang="ru" sz="3000">
                <a:solidFill>
                  <a:srgbClr val="2012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Ванюшиной Л.Л.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 b="20293" l="16254" r="16328" t="8501"/>
          <a:stretch/>
        </p:blipFill>
        <p:spPr>
          <a:xfrm>
            <a:off x="78725" y="102775"/>
            <a:ext cx="4299051" cy="286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4">
            <a:alphaModFix/>
          </a:blip>
          <a:srcRect b="19879" l="3410" r="17631" t="8635"/>
          <a:stretch/>
        </p:blipFill>
        <p:spPr>
          <a:xfrm>
            <a:off x="4064450" y="2493275"/>
            <a:ext cx="5000824" cy="254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hape 125"/>
          <p:cNvPicPr preferRelativeResize="0"/>
          <p:nvPr/>
        </p:nvPicPr>
        <p:blipFill rotWithShape="1">
          <a:blip r:embed="rId3">
            <a:alphaModFix/>
          </a:blip>
          <a:srcRect b="16105" l="3105" r="16243" t="4441"/>
          <a:stretch/>
        </p:blipFill>
        <p:spPr>
          <a:xfrm>
            <a:off x="224925" y="164012"/>
            <a:ext cx="8694149" cy="481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 b="19086" l="0" r="17136" t="9321"/>
          <a:stretch/>
        </p:blipFill>
        <p:spPr>
          <a:xfrm>
            <a:off x="133800" y="429975"/>
            <a:ext cx="8893575" cy="4319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/>
        </p:nvSpPr>
        <p:spPr>
          <a:xfrm>
            <a:off x="0" y="152400"/>
            <a:ext cx="4120200" cy="480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Сервисы проекта</a:t>
            </a:r>
            <a:r>
              <a:rPr lang="ru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ru" sz="240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“Загадки Алатырь-камня”</a:t>
            </a:r>
          </a:p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  <a:buAutoNum type="arabicPeriod"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Почта </a:t>
            </a:r>
          </a:p>
          <a:p>
            <a:pPr indent="-381000" lvl="0" marL="457200" rtl="0">
              <a:spcBef>
                <a:spcPts val="0"/>
              </a:spcBef>
              <a:buClr>
                <a:srgbClr val="351C75"/>
              </a:buClr>
              <a:buSzPct val="100000"/>
              <a:buFont typeface="Times New Roman"/>
              <a:buAutoNum type="arabicPeriod"/>
            </a:pPr>
            <a:r>
              <a:rPr b="1" lang="ru" sz="2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Google-карта</a:t>
            </a:r>
          </a:p>
          <a:p>
            <a:pPr indent="-381000" lvl="0" marL="457200" rtl="0">
              <a:spcBef>
                <a:spcPts val="0"/>
              </a:spcBef>
              <a:buClr>
                <a:srgbClr val="351C75"/>
              </a:buClr>
              <a:buSzPct val="100000"/>
              <a:buFont typeface="Times New Roman"/>
              <a:buAutoNum type="arabicPeriod"/>
            </a:pPr>
            <a:r>
              <a:rPr b="1" lang="ru" sz="2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Презентация в Google</a:t>
            </a:r>
          </a:p>
          <a:p>
            <a:pPr indent="-381000" lvl="0" marL="457200" rtl="0">
              <a:spcBef>
                <a:spcPts val="0"/>
              </a:spcBef>
              <a:buClr>
                <a:srgbClr val="351C75"/>
              </a:buClr>
              <a:buSzPct val="100000"/>
              <a:buFont typeface="Times New Roman"/>
              <a:buAutoNum type="arabicPeriod"/>
            </a:pPr>
            <a:r>
              <a:rPr b="1" lang="ru" sz="2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Google-таблицы</a:t>
            </a:r>
          </a:p>
          <a:p>
            <a:pPr indent="-381000" lvl="0" marL="457200" rtl="0">
              <a:spcBef>
                <a:spcPts val="0"/>
              </a:spcBef>
              <a:buClr>
                <a:srgbClr val="351C75"/>
              </a:buClr>
              <a:buSzPct val="100000"/>
              <a:buFont typeface="Times New Roman"/>
              <a:buAutoNum type="arabicPeriod"/>
            </a:pPr>
            <a:r>
              <a:rPr b="1" lang="ru" sz="2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Google-диаграммы</a:t>
            </a:r>
          </a:p>
          <a:p>
            <a:pPr indent="-381000" lvl="0" marL="457200" rtl="0">
              <a:spcBef>
                <a:spcPts val="0"/>
              </a:spcBef>
              <a:buClr>
                <a:srgbClr val="351C75"/>
              </a:buClr>
              <a:buSzPct val="100000"/>
              <a:buFont typeface="Times New Roman"/>
              <a:buAutoNum type="arabicPeriod"/>
            </a:pPr>
            <a:r>
              <a:rPr b="1" lang="ru" sz="2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Лента-времени</a:t>
            </a:r>
          </a:p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  <a:buAutoNum type="arabicPeriod"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LearningApps.org-интер-</a:t>
            </a:r>
          </a:p>
          <a:p>
            <a:pPr lvl="0" rtl="0">
              <a:spcBef>
                <a:spcPts val="0"/>
              </a:spcBef>
              <a:buNone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активные задания</a:t>
            </a:r>
          </a:p>
          <a:p>
            <a:pPr indent="-381000" lvl="0" marL="457200" rtl="0">
              <a:spcBef>
                <a:spcPts val="0"/>
              </a:spcBef>
              <a:buClr>
                <a:srgbClr val="351C75"/>
              </a:buClr>
              <a:buSzPct val="100000"/>
              <a:buFont typeface="Times New Roman"/>
              <a:buAutoNum type="arabicPeriod"/>
            </a:pPr>
            <a:r>
              <a:rPr b="1" lang="ru" sz="2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Spiderscribe.net - ментальные карты</a:t>
            </a:r>
          </a:p>
        </p:txBody>
      </p:sp>
      <p:sp>
        <p:nvSpPr>
          <p:cNvPr id="136" name="Shape 136"/>
          <p:cNvSpPr txBox="1"/>
          <p:nvPr/>
        </p:nvSpPr>
        <p:spPr>
          <a:xfrm>
            <a:off x="3883875" y="0"/>
            <a:ext cx="5196000" cy="508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ru" sz="2400">
                <a:latin typeface="Times New Roman"/>
                <a:ea typeface="Times New Roman"/>
                <a:cs typeface="Times New Roman"/>
                <a:sym typeface="Times New Roman"/>
              </a:rPr>
              <a:t>Сервисы проекта</a:t>
            </a: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ru" sz="2400">
                <a:solidFill>
                  <a:srgbClr val="CC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“О том, о сем, о пятом, о десятом…”</a:t>
            </a:r>
          </a:p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  <a:buAutoNum type="arabicPeriod"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Почта </a:t>
            </a:r>
          </a:p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  <a:buAutoNum type="arabicPeriod"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Google-карта</a:t>
            </a:r>
          </a:p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  <a:buAutoNum type="arabicPeriod"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Презентация в Google</a:t>
            </a:r>
          </a:p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  <a:buAutoNum type="arabicPeriod"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Google-таблицы</a:t>
            </a:r>
          </a:p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  <a:buAutoNum type="arabicPeriod"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Google-диаграммы</a:t>
            </a:r>
          </a:p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  <a:buAutoNum type="arabicPeriod"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Кроссворд on-line  Puzzlecup.com</a:t>
            </a:r>
          </a:p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  <a:buAutoNum type="arabicPeriod"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Облако слов </a:t>
            </a: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Ta</a:t>
            </a: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gul</a:t>
            </a:r>
          </a:p>
          <a:p>
            <a:pPr indent="-381000" lvl="0" marL="457200" rtl="0">
              <a:spcBef>
                <a:spcPts val="0"/>
              </a:spcBef>
              <a:buClr>
                <a:srgbClr val="274E13"/>
              </a:buClr>
              <a:buSzPct val="100000"/>
              <a:buFont typeface="Times New Roman"/>
              <a:buAutoNum type="arabicPeriod"/>
            </a:pPr>
            <a:r>
              <a:rPr b="1" lang="ru" sz="24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LearningApps.org-интерактив-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ru" sz="2400">
                <a:solidFill>
                  <a:srgbClr val="274E1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ные задания</a:t>
            </a:r>
          </a:p>
          <a:p>
            <a:pPr indent="-381000" lvl="0" marL="457200" rtl="0">
              <a:spcBef>
                <a:spcPts val="0"/>
              </a:spcBef>
              <a:buClr>
                <a:srgbClr val="000000"/>
              </a:buClr>
              <a:buSzPct val="100000"/>
              <a:buFont typeface="Times New Roman"/>
              <a:buAutoNum type="arabicPeriod"/>
            </a:pPr>
            <a:r>
              <a:rPr lang="ru" sz="2400">
                <a:latin typeface="Times New Roman"/>
                <a:ea typeface="Times New Roman"/>
                <a:cs typeface="Times New Roman"/>
                <a:sym typeface="Times New Roman"/>
              </a:rPr>
              <a:t>Генератор ребусов</a:t>
            </a:r>
          </a:p>
          <a:p>
            <a:pPr indent="-381000" lvl="0" marL="457200" rtl="0">
              <a:spcBef>
                <a:spcPts val="0"/>
              </a:spcBef>
              <a:buClr>
                <a:srgbClr val="351C75"/>
              </a:buClr>
              <a:buSzPct val="100000"/>
              <a:buFont typeface="Times New Roman"/>
              <a:buAutoNum type="arabicPeriod"/>
            </a:pPr>
            <a:r>
              <a:rPr b="1" lang="ru" sz="2400">
                <a:solidFill>
                  <a:srgbClr val="351C7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Виртуальная доска Padlet.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169675" y="58325"/>
            <a:ext cx="8871000" cy="768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ru" sz="3600">
                <a:latin typeface="Times New Roman"/>
                <a:ea typeface="Times New Roman"/>
                <a:cs typeface="Times New Roman"/>
                <a:sym typeface="Times New Roman"/>
              </a:rPr>
              <a:t>Игровые обучающие сервисы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9975" y="761025"/>
            <a:ext cx="4241700" cy="4149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ru" sz="3000" u="sng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http://www.igraemsa.ru</a:t>
            </a:r>
          </a:p>
        </p:txBody>
      </p:sp>
      <p:sp>
        <p:nvSpPr>
          <p:cNvPr id="143" name="Shape 143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Играемся.jpg" id="144" name="Shape 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75" y="1551225"/>
            <a:ext cx="4554825" cy="3133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грибы.png" id="145" name="Shape 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8225" y="1270150"/>
            <a:ext cx="4312450" cy="32085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144325" y="183700"/>
            <a:ext cx="8877300" cy="83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b="1" lang="ru" sz="3600">
                <a:latin typeface="Times New Roman"/>
                <a:ea typeface="Times New Roman"/>
                <a:cs typeface="Times New Roman"/>
                <a:sym typeface="Times New Roman"/>
              </a:rPr>
              <a:t>Игровые обучающие сервисы</a:t>
            </a:r>
          </a:p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 txBox="1"/>
          <p:nvPr>
            <p:ph idx="2" type="body"/>
          </p:nvPr>
        </p:nvSpPr>
        <p:spPr>
          <a:xfrm>
            <a:off x="5021700" y="1331775"/>
            <a:ext cx="3999900" cy="330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ru" sz="3000" u="sng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https://iqsha.ru/</a:t>
            </a:r>
          </a:p>
        </p:txBody>
      </p:sp>
      <p:pic>
        <p:nvPicPr>
          <p:cNvPr descr="aq.jpg" id="153" name="Shape 153"/>
          <p:cNvPicPr preferRelativeResize="0"/>
          <p:nvPr/>
        </p:nvPicPr>
        <p:blipFill rotWithShape="1">
          <a:blip r:embed="rId4">
            <a:alphaModFix/>
          </a:blip>
          <a:srcRect b="19045" l="11693" r="13489" t="3626"/>
          <a:stretch/>
        </p:blipFill>
        <p:spPr>
          <a:xfrm>
            <a:off x="144325" y="966700"/>
            <a:ext cx="4688074" cy="32100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Айкьюша.jpg" id="154" name="Shape 154"/>
          <p:cNvPicPr preferRelativeResize="0"/>
          <p:nvPr/>
        </p:nvPicPr>
        <p:blipFill rotWithShape="1">
          <a:blip r:embed="rId5">
            <a:alphaModFix/>
          </a:blip>
          <a:srcRect b="19555" l="0" r="5846" t="4085"/>
          <a:stretch/>
        </p:blipFill>
        <p:spPr>
          <a:xfrm>
            <a:off x="4041325" y="2333550"/>
            <a:ext cx="4980275" cy="2676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/>
          <p:nvPr>
            <p:ph idx="4294967295" type="title"/>
          </p:nvPr>
        </p:nvSpPr>
        <p:spPr>
          <a:xfrm>
            <a:off x="91875" y="0"/>
            <a:ext cx="2270100" cy="761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1028700" marR="31750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ru" sz="100">
                <a:solidFill>
                  <a:srgbClr val="333333"/>
                </a:solidFill>
                <a:highlight>
                  <a:srgbClr val="6039AA"/>
                </a:highlight>
              </a:rPr>
              <a:t> </a:t>
            </a:r>
          </a:p>
          <a:p>
            <a:pPr lvl="0">
              <a:spcBef>
                <a:spcPts val="0"/>
              </a:spcBef>
              <a:buNone/>
            </a:pPr>
            <a:r>
              <a:rPr b="1" lang="ru" sz="3600">
                <a:latin typeface="Times New Roman"/>
                <a:ea typeface="Times New Roman"/>
                <a:cs typeface="Times New Roman"/>
                <a:sym typeface="Times New Roman"/>
              </a:rPr>
              <a:t>Викиум  </a:t>
            </a:r>
          </a:p>
        </p:txBody>
      </p:sp>
      <p:pic>
        <p:nvPicPr>
          <p:cNvPr descr="викиум.jpg" id="160" name="Shape 160"/>
          <p:cNvPicPr preferRelativeResize="0"/>
          <p:nvPr/>
        </p:nvPicPr>
        <p:blipFill rotWithShape="1">
          <a:blip r:embed="rId3">
            <a:alphaModFix/>
          </a:blip>
          <a:srcRect b="9297" l="6285" r="29114" t="29255"/>
          <a:stretch/>
        </p:blipFill>
        <p:spPr>
          <a:xfrm>
            <a:off x="1832775" y="511725"/>
            <a:ext cx="7222100" cy="456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/>
          <p:nvPr/>
        </p:nvSpPr>
        <p:spPr>
          <a:xfrm>
            <a:off x="5182875" y="39450"/>
            <a:ext cx="3871800" cy="6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ru" sz="3000" u="sng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https://wikium.ru/train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/>
          <p:nvPr>
            <p:ph idx="4294967295" type="title"/>
          </p:nvPr>
        </p:nvSpPr>
        <p:spPr>
          <a:xfrm>
            <a:off x="131175" y="2472475"/>
            <a:ext cx="3201600" cy="77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000" u="sng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http://wikiwall.ru/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4">
            <a:alphaModFix/>
          </a:blip>
          <a:srcRect b="8100" l="22013" r="23089" t="14608"/>
          <a:stretch/>
        </p:blipFill>
        <p:spPr>
          <a:xfrm>
            <a:off x="3385275" y="581700"/>
            <a:ext cx="5640200" cy="446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Shape 168"/>
          <p:cNvSpPr txBox="1"/>
          <p:nvPr/>
        </p:nvSpPr>
        <p:spPr>
          <a:xfrm>
            <a:off x="157450" y="0"/>
            <a:ext cx="6442500" cy="6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ru" sz="3600">
                <a:latin typeface="Times New Roman"/>
                <a:ea typeface="Times New Roman"/>
                <a:cs typeface="Times New Roman"/>
                <a:sym typeface="Times New Roman"/>
              </a:rPr>
              <a:t>WIKI- стенгазета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/>
          <p:nvPr>
            <p:ph idx="4294967295" type="title"/>
          </p:nvPr>
        </p:nvSpPr>
        <p:spPr>
          <a:xfrm>
            <a:off x="144325" y="0"/>
            <a:ext cx="8883000" cy="800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ru" sz="3600">
                <a:latin typeface="Times New Roman"/>
                <a:ea typeface="Times New Roman"/>
                <a:cs typeface="Times New Roman"/>
                <a:sym typeface="Times New Roman"/>
              </a:rPr>
              <a:t>Создание ментальных карт</a:t>
            </a: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 b="11149" l="7030" r="15196" t="3801"/>
          <a:stretch/>
        </p:blipFill>
        <p:spPr>
          <a:xfrm>
            <a:off x="2120273" y="800450"/>
            <a:ext cx="6907053" cy="424625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/>
        </p:nvSpPr>
        <p:spPr>
          <a:xfrm>
            <a:off x="144325" y="3703050"/>
            <a:ext cx="5271900" cy="10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ru" sz="3000" u="sng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https://www.spiderscribe.net/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hape 180"/>
          <p:cNvPicPr preferRelativeResize="0"/>
          <p:nvPr/>
        </p:nvPicPr>
        <p:blipFill rotWithShape="1">
          <a:blip r:embed="rId3">
            <a:alphaModFix/>
          </a:blip>
          <a:srcRect b="0" l="0" r="15718" t="9140"/>
          <a:stretch/>
        </p:blipFill>
        <p:spPr>
          <a:xfrm>
            <a:off x="566063" y="143887"/>
            <a:ext cx="8011873" cy="485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/>
          <p:nvPr>
            <p:ph type="title"/>
          </p:nvPr>
        </p:nvSpPr>
        <p:spPr>
          <a:xfrm>
            <a:off x="144325" y="131200"/>
            <a:ext cx="8688000" cy="774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ru" sz="3000"/>
              <a:t>Учебные сетевые проекты</a:t>
            </a:r>
          </a:p>
        </p:txBody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311700" y="1152475"/>
            <a:ext cx="8520600" cy="37941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600" u="sng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https://clck.ru/9bJbW</a:t>
            </a:r>
            <a:r>
              <a:rPr lang="ru" sz="3600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3600">
                <a:latin typeface="Times New Roman"/>
                <a:ea typeface="Times New Roman"/>
                <a:cs typeface="Times New Roman"/>
                <a:sym typeface="Times New Roman"/>
              </a:rPr>
              <a:t>- путеводитель сетевых проектов</a:t>
            </a:r>
          </a:p>
          <a:p>
            <a: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b="1" lang="ru" sz="2400">
                <a:solidFill>
                  <a:srgbClr val="2222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МАРШРУТЫ НАЧАЛЬНОЙ ШКОЛЫ</a:t>
            </a:r>
          </a:p>
          <a:p>
            <a:pPr indent="-381000" lvl="0" marL="457200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ct val="100000"/>
              <a:buFont typeface="Times New Roman"/>
            </a:pPr>
            <a:r>
              <a:rPr lang="ru" sz="2400" u="sng">
                <a:solidFill>
                  <a:srgbClr val="741B47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"МИР, В КОТОРОМ МЫ ЖИВЕМ"1-2 КЛАСС</a:t>
            </a:r>
          </a:p>
          <a:p>
            <a:pPr indent="-381000" lvl="0" marL="457200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ct val="100000"/>
              <a:buFont typeface="Times New Roman"/>
            </a:pPr>
            <a:r>
              <a:rPr lang="ru" sz="2400" u="sng">
                <a:solidFill>
                  <a:srgbClr val="741B47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"ВОЗВРАЩЕНИЕ К ИСТОКАМ" 3-4 КЛАССЫ</a:t>
            </a:r>
          </a:p>
          <a:p>
            <a:pPr indent="-381000" lvl="0" marL="457200" rtl="0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741B47"/>
              </a:buClr>
              <a:buSzPct val="100000"/>
              <a:buFont typeface="Times New Roman"/>
            </a:pPr>
            <a:r>
              <a:rPr lang="ru" sz="2400" u="sng">
                <a:solidFill>
                  <a:srgbClr val="741B47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"УДИВИТЕЛЬНОЕ РЯДОМ" 3 - 4 КЛАССЫ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hape 185"/>
          <p:cNvPicPr preferRelativeResize="0"/>
          <p:nvPr/>
        </p:nvPicPr>
        <p:blipFill rotWithShape="1">
          <a:blip r:embed="rId3">
            <a:alphaModFix/>
          </a:blip>
          <a:srcRect b="5284" l="0" r="16121" t="7939"/>
          <a:stretch/>
        </p:blipFill>
        <p:spPr>
          <a:xfrm>
            <a:off x="505575" y="206512"/>
            <a:ext cx="8132850" cy="473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81425" y="82875"/>
            <a:ext cx="4565100" cy="756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ru" sz="3600">
                <a:latin typeface="Times New Roman"/>
                <a:ea typeface="Times New Roman"/>
                <a:cs typeface="Times New Roman"/>
                <a:sym typeface="Times New Roman"/>
              </a:rPr>
              <a:t>Олимпиады</a:t>
            </a:r>
          </a:p>
        </p:txBody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81425" y="863550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000" u="sng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https://uchi.ru/</a:t>
            </a:r>
          </a:p>
        </p:txBody>
      </p:sp>
      <p:pic>
        <p:nvPicPr>
          <p:cNvPr descr="учи ру.jpg" id="192" name="Shape 192"/>
          <p:cNvPicPr preferRelativeResize="0"/>
          <p:nvPr/>
        </p:nvPicPr>
        <p:blipFill rotWithShape="1">
          <a:blip r:embed="rId4">
            <a:alphaModFix/>
          </a:blip>
          <a:srcRect b="0" l="12595" r="12744" t="29022"/>
          <a:stretch/>
        </p:blipFill>
        <p:spPr>
          <a:xfrm>
            <a:off x="81425" y="1609950"/>
            <a:ext cx="5424775" cy="3416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учи.jpg" id="193" name="Shape 193"/>
          <p:cNvPicPr preferRelativeResize="0"/>
          <p:nvPr/>
        </p:nvPicPr>
        <p:blipFill rotWithShape="1">
          <a:blip r:embed="rId5">
            <a:alphaModFix/>
          </a:blip>
          <a:srcRect b="0" l="12891" r="14396" t="29478"/>
          <a:stretch/>
        </p:blipFill>
        <p:spPr>
          <a:xfrm>
            <a:off x="4311600" y="82875"/>
            <a:ext cx="4706601" cy="3024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type="title"/>
          </p:nvPr>
        </p:nvSpPr>
        <p:spPr>
          <a:xfrm>
            <a:off x="104975" y="0"/>
            <a:ext cx="8727300" cy="723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ru" sz="3600">
                <a:latin typeface="Times New Roman"/>
                <a:ea typeface="Times New Roman"/>
                <a:cs typeface="Times New Roman"/>
                <a:sym typeface="Times New Roman"/>
              </a:rPr>
              <a:t>Эффект тест</a:t>
            </a:r>
          </a:p>
        </p:txBody>
      </p:sp>
      <p:pic>
        <p:nvPicPr>
          <p:cNvPr descr="эффекттест.jpg" id="199" name="Shape 199"/>
          <p:cNvPicPr preferRelativeResize="0"/>
          <p:nvPr/>
        </p:nvPicPr>
        <p:blipFill rotWithShape="1">
          <a:blip r:embed="rId3">
            <a:alphaModFix/>
          </a:blip>
          <a:srcRect b="0" l="13643" r="15146" t="28571"/>
          <a:stretch/>
        </p:blipFill>
        <p:spPr>
          <a:xfrm>
            <a:off x="3615625" y="1469575"/>
            <a:ext cx="5528376" cy="36739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>
            <p:ph idx="1" type="body"/>
          </p:nvPr>
        </p:nvSpPr>
        <p:spPr>
          <a:xfrm>
            <a:off x="58300" y="4257100"/>
            <a:ext cx="3707400" cy="7233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 sz="2800" u="sng">
                <a:solidFill>
                  <a:srgbClr val="741B47"/>
                </a:solidFill>
                <a:hlinkClick r:id="rId4"/>
              </a:rPr>
              <a:t>http://effekttest.ru/</a:t>
            </a:r>
          </a:p>
        </p:txBody>
      </p:sp>
      <p:pic>
        <p:nvPicPr>
          <p:cNvPr descr="эффект.jpg" id="201" name="Shape 201"/>
          <p:cNvPicPr preferRelativeResize="0"/>
          <p:nvPr/>
        </p:nvPicPr>
        <p:blipFill rotWithShape="1">
          <a:blip r:embed="rId5">
            <a:alphaModFix/>
          </a:blip>
          <a:srcRect b="4782" l="7030" r="13345" t="28799"/>
          <a:stretch/>
        </p:blipFill>
        <p:spPr>
          <a:xfrm>
            <a:off x="58297" y="678622"/>
            <a:ext cx="5250825" cy="290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>
            <p:ph type="title"/>
          </p:nvPr>
        </p:nvSpPr>
        <p:spPr>
          <a:xfrm>
            <a:off x="93300" y="0"/>
            <a:ext cx="2464200" cy="74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600">
                <a:latin typeface="Times New Roman"/>
                <a:ea typeface="Times New Roman"/>
                <a:cs typeface="Times New Roman"/>
                <a:sym typeface="Times New Roman"/>
              </a:rPr>
              <a:t>rebus1.com</a:t>
            </a:r>
          </a:p>
        </p:txBody>
      </p:sp>
      <p:sp>
        <p:nvSpPr>
          <p:cNvPr id="207" name="Shape 207"/>
          <p:cNvSpPr txBox="1"/>
          <p:nvPr>
            <p:ph idx="1" type="body"/>
          </p:nvPr>
        </p:nvSpPr>
        <p:spPr>
          <a:xfrm>
            <a:off x="4723200" y="58325"/>
            <a:ext cx="4218300" cy="688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000" u="sng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https://clck.ru/9UTKA</a:t>
            </a:r>
          </a:p>
        </p:txBody>
      </p:sp>
      <p:pic>
        <p:nvPicPr>
          <p:cNvPr descr="ребус1.jpg" id="208" name="Shape 208"/>
          <p:cNvPicPr preferRelativeResize="0"/>
          <p:nvPr/>
        </p:nvPicPr>
        <p:blipFill rotWithShape="1">
          <a:blip r:embed="rId4">
            <a:alphaModFix/>
          </a:blip>
          <a:srcRect b="18825" l="6737" r="16792" t="9837"/>
          <a:stretch/>
        </p:blipFill>
        <p:spPr>
          <a:xfrm>
            <a:off x="93300" y="746400"/>
            <a:ext cx="5435099" cy="33592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ак читать ребусы.jpg" id="209" name="Shape 209"/>
          <p:cNvPicPr preferRelativeResize="0"/>
          <p:nvPr/>
        </p:nvPicPr>
        <p:blipFill rotWithShape="1">
          <a:blip r:embed="rId5">
            <a:alphaModFix/>
          </a:blip>
          <a:srcRect b="7709" l="7631" r="17253" t="18369"/>
          <a:stretch/>
        </p:blipFill>
        <p:spPr>
          <a:xfrm>
            <a:off x="4338724" y="1976550"/>
            <a:ext cx="4691500" cy="305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type="title"/>
          </p:nvPr>
        </p:nvSpPr>
        <p:spPr>
          <a:xfrm>
            <a:off x="116625" y="128300"/>
            <a:ext cx="8898900" cy="1259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ru" sz="3600">
                <a:latin typeface="Times New Roman"/>
                <a:ea typeface="Times New Roman"/>
                <a:cs typeface="Times New Roman"/>
                <a:sym typeface="Times New Roman"/>
              </a:rPr>
              <a:t>Создание презентации</a:t>
            </a:r>
          </a:p>
          <a:p>
            <a:pPr lvl="0" algn="ctr">
              <a:spcBef>
                <a:spcPts val="0"/>
              </a:spcBef>
              <a:buNone/>
            </a:pPr>
            <a:r>
              <a:rPr b="1" lang="ru" sz="3600">
                <a:latin typeface="Times New Roman"/>
                <a:ea typeface="Times New Roman"/>
                <a:cs typeface="Times New Roman"/>
                <a:sym typeface="Times New Roman"/>
              </a:rPr>
              <a:t> “Словарные слова” </a:t>
            </a:r>
          </a:p>
        </p:txBody>
      </p:sp>
      <p:sp>
        <p:nvSpPr>
          <p:cNvPr id="215" name="Shape 215"/>
          <p:cNvSpPr txBox="1"/>
          <p:nvPr>
            <p:ph idx="1" type="body"/>
          </p:nvPr>
        </p:nvSpPr>
        <p:spPr>
          <a:xfrm>
            <a:off x="116625" y="1388000"/>
            <a:ext cx="3044100" cy="3180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ru" sz="3600" u="sng">
                <a:solidFill>
                  <a:srgbClr val="741B47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Презентация 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4">
            <a:alphaModFix/>
          </a:blip>
          <a:srcRect b="17715" l="2971" r="13318" t="8717"/>
          <a:stretch/>
        </p:blipFill>
        <p:spPr>
          <a:xfrm>
            <a:off x="3055750" y="1532200"/>
            <a:ext cx="5853549" cy="289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104975" y="0"/>
            <a:ext cx="8974800" cy="1049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69850" lvl="0" marL="76200" marR="76200" rtl="0" algn="ctr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1" lang="ru" sz="3000">
                <a:latin typeface="Times New Roman"/>
                <a:ea typeface="Times New Roman"/>
                <a:cs typeface="Times New Roman"/>
                <a:sym typeface="Times New Roman"/>
              </a:rPr>
              <a:t>Элементы дистанционных образовательных технологий сетевых проектов: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 txBox="1"/>
          <p:nvPr>
            <p:ph idx="1" type="body"/>
          </p:nvPr>
        </p:nvSpPr>
        <p:spPr>
          <a:xfrm>
            <a:off x="0" y="1128425"/>
            <a:ext cx="9079800" cy="40149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Times New Roman"/>
            </a:pPr>
            <a:r>
              <a:rPr i="1" lang="ru" sz="2400" u="sng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/>
              </a:rPr>
              <a:t>удаленный учитель</a:t>
            </a:r>
            <a:r>
              <a:rPr i="1" lang="ru" sz="240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240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автор </a:t>
            </a:r>
            <a:r>
              <a:rPr i="1" lang="ru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</a:t>
            </a:r>
            <a:r>
              <a:rPr lang="ru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Times New Roman"/>
            </a:pPr>
            <a:r>
              <a:rPr i="1" lang="ru" sz="240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ученик</a:t>
            </a:r>
            <a:r>
              <a:rPr lang="ru" sz="240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ru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который получает образовательную услугу на расстоянии - участник школьной команды,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Times New Roman"/>
            </a:pPr>
            <a:r>
              <a:rPr i="1" lang="ru" sz="2400" u="sng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координатор школьной команды</a:t>
            </a:r>
            <a:r>
              <a:rPr lang="ru" sz="240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</a:t>
            </a:r>
            <a:r>
              <a:rPr lang="ru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учитель в школе.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Times New Roman"/>
            </a:pPr>
            <a:r>
              <a:rPr i="1" lang="ru" sz="2400" u="sng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среда дистанционного взаимодействия</a:t>
            </a:r>
            <a:r>
              <a:rPr lang="ru" sz="240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ru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социальные медиа (блоги, сайты, карты  т.д.) У</a:t>
            </a:r>
            <a:r>
              <a:rPr i="1" lang="ru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чебный процесс</a:t>
            </a:r>
            <a:r>
              <a:rPr lang="ru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обеспеченный методически (визитка проекта содержит цели задачи, план, инструменты оценивания, поддержки и т.д.), 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Times New Roman"/>
            </a:pPr>
            <a:r>
              <a:rPr i="1" lang="ru" sz="240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внешняя</a:t>
            </a:r>
            <a:r>
              <a:rPr lang="ru" sz="240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ru" sz="240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экспертиза </a:t>
            </a:r>
            <a:r>
              <a:rPr lang="ru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качества разработанных материалов - размещение проекта в медиатеке  программы Интел - Обучение для будущего),</a:t>
            </a:r>
          </a:p>
          <a:p>
            <a:pPr indent="-3810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4F5C"/>
              </a:buClr>
              <a:buSzPct val="100000"/>
              <a:buFont typeface="Times New Roman"/>
            </a:pPr>
            <a:r>
              <a:rPr i="1" lang="ru" sz="240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общественно-профессиональная экспертиза</a:t>
            </a:r>
            <a:r>
              <a:rPr lang="ru" sz="2400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ru">
                <a:solidFill>
                  <a:srgbClr val="134F5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отзывы участников дистанционных тренингов.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 b="5043" l="4597" r="6639" t="4564"/>
          <a:stretch/>
        </p:blipFill>
        <p:spPr>
          <a:xfrm>
            <a:off x="270225" y="108888"/>
            <a:ext cx="8603573" cy="492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путеводитель.jpg" id="89" name="Shape 89"/>
          <p:cNvPicPr preferRelativeResize="0"/>
          <p:nvPr/>
        </p:nvPicPr>
        <p:blipFill rotWithShape="1">
          <a:blip r:embed="rId3">
            <a:alphaModFix/>
          </a:blip>
          <a:srcRect b="19498" l="6589" r="8383" t="3855"/>
          <a:stretch/>
        </p:blipFill>
        <p:spPr>
          <a:xfrm>
            <a:off x="326250" y="29150"/>
            <a:ext cx="8491479" cy="508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0" y="157450"/>
            <a:ext cx="9144000" cy="860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ru" sz="3000">
                <a:latin typeface="Times New Roman"/>
                <a:ea typeface="Times New Roman"/>
                <a:cs typeface="Times New Roman"/>
                <a:sym typeface="Times New Roman"/>
              </a:rPr>
              <a:t>Учебные сетевые проекты 2016-2017 учебного года</a:t>
            </a:r>
          </a:p>
        </p:txBody>
      </p:sp>
      <p:pic>
        <p:nvPicPr>
          <p:cNvPr id="95" name="Shape 95"/>
          <p:cNvPicPr preferRelativeResize="0"/>
          <p:nvPr/>
        </p:nvPicPr>
        <p:blipFill rotWithShape="1">
          <a:blip r:embed="rId3">
            <a:alphaModFix/>
          </a:blip>
          <a:srcRect b="11149" l="7890" r="10176" t="4319"/>
          <a:stretch/>
        </p:blipFill>
        <p:spPr>
          <a:xfrm>
            <a:off x="79150" y="719150"/>
            <a:ext cx="4998775" cy="289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4">
            <a:alphaModFix/>
          </a:blip>
          <a:srcRect b="10334" l="5225" r="7101" t="4674"/>
          <a:stretch/>
        </p:blipFill>
        <p:spPr>
          <a:xfrm>
            <a:off x="4067550" y="2328500"/>
            <a:ext cx="4929901" cy="268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0" y="65600"/>
            <a:ext cx="9144000" cy="952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1" lang="ru" sz="3000">
                <a:latin typeface="Times New Roman"/>
                <a:ea typeface="Times New Roman"/>
                <a:cs typeface="Times New Roman"/>
                <a:sym typeface="Times New Roman"/>
              </a:rPr>
              <a:t>Учебные сетевые проекты 2016-2017 учебного года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b="11149" l="11481" r="13330" t="4061"/>
          <a:stretch/>
        </p:blipFill>
        <p:spPr>
          <a:xfrm>
            <a:off x="104975" y="629825"/>
            <a:ext cx="5194826" cy="3293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4">
            <a:alphaModFix/>
          </a:blip>
          <a:srcRect b="11367" l="0" r="3372" t="4922"/>
          <a:stretch/>
        </p:blipFill>
        <p:spPr>
          <a:xfrm>
            <a:off x="3345900" y="2291325"/>
            <a:ext cx="5720825" cy="2786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ребус фразеол.jpg" id="108" name="Shape 108"/>
          <p:cNvPicPr preferRelativeResize="0"/>
          <p:nvPr/>
        </p:nvPicPr>
        <p:blipFill rotWithShape="1">
          <a:blip r:embed="rId3">
            <a:alphaModFix/>
          </a:blip>
          <a:srcRect b="5219" l="1475" r="12739" t="32425"/>
          <a:stretch/>
        </p:blipFill>
        <p:spPr>
          <a:xfrm>
            <a:off x="147838" y="441025"/>
            <a:ext cx="8848326" cy="426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 b="23701" l="31921" r="15782" t="22879"/>
          <a:stretch/>
        </p:blipFill>
        <p:spPr>
          <a:xfrm>
            <a:off x="144325" y="144325"/>
            <a:ext cx="4500574" cy="25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 rotWithShape="1">
          <a:blip r:embed="rId4">
            <a:alphaModFix/>
          </a:blip>
          <a:srcRect b="24039" l="31902" r="15024" t="21695"/>
          <a:stretch/>
        </p:blipFill>
        <p:spPr>
          <a:xfrm>
            <a:off x="3568950" y="1874600"/>
            <a:ext cx="5392801" cy="310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