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74" r:id="rId4"/>
    <p:sldId id="275" r:id="rId5"/>
    <p:sldId id="278" r:id="rId6"/>
    <p:sldId id="276" r:id="rId7"/>
    <p:sldId id="285" r:id="rId8"/>
    <p:sldId id="277" r:id="rId9"/>
    <p:sldId id="279" r:id="rId10"/>
    <p:sldId id="281" r:id="rId11"/>
    <p:sldId id="282" r:id="rId12"/>
    <p:sldId id="283" r:id="rId13"/>
    <p:sldId id="28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16" autoAdjust="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CF69-538D-4A1F-956E-F81AA1FA497F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74CF69-538D-4A1F-956E-F81AA1FA497F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DEB6D3-73CF-4903-952B-6E04805AB2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imc.edu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924945"/>
            <a:ext cx="8458200" cy="315084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РЕГИОНАЛЬНОЙ ДИАГНОСТИЧЕСКОЙ РАБОТЫ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русскому языку В 9 КЛАССАХ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8458200" cy="914400"/>
          </a:xfrm>
        </p:spPr>
        <p:txBody>
          <a:bodyPr/>
          <a:lstStyle/>
          <a:p>
            <a:r>
              <a:rPr lang="ru-RU" cap="all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Официальный сайт ГБУ ИМЦ Красносельского района Санкт-Петербурга"/>
              </a:rPr>
              <a:t>ИМЦ КРАСНОСЕЛЬСКОГО РАЙОНА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 descr="IMC_Logo2016_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2656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Региональная диагностическая работа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русскому языку в 9 классах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395536" y="836713"/>
            <a:ext cx="84249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1340768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Сведения о низких и высоких результатах по ОО 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39556" y="1766848"/>
          <a:ext cx="8280915" cy="4520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3"/>
                <a:gridCol w="1656183"/>
                <a:gridCol w="1656183"/>
                <a:gridCol w="1656183"/>
                <a:gridCol w="1656183"/>
              </a:tblGrid>
              <a:tr h="8700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учащихся в работе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Макс. балл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набравших мен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ее 13 бал лов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набравших б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олее 24 бал лов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217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44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45,5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237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68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39,7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242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47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10,6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247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76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44,7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2,6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252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57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1,8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262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64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10,9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270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94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35,1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275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    7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14,3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276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89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6,7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11,2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285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71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22,5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Региональная диагностическая работа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русскому языку в 9 классах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395536" y="1196753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Сведения о низких и высоких результатах по ОО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1340768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39556" y="1766848"/>
          <a:ext cx="8280915" cy="4520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3"/>
                <a:gridCol w="1656183"/>
                <a:gridCol w="1656183"/>
                <a:gridCol w="1656183"/>
                <a:gridCol w="1656183"/>
              </a:tblGrid>
              <a:tr h="9420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учащихся в работе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Макс. балл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набравших мен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ее 13 бал лов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набравших б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олее 24 бал лов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290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39,5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291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12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187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51,9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352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64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29,7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375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65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3,1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380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12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102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25,5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382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32,7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383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11,4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2,9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385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3,8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23,1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390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34,2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2,6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391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95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26,3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2,1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Региональная диагностическая работа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русскому языку в 9 классах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395536" y="1196753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Сведения о низких и высоких результатах по ОО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1340768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39556" y="1766848"/>
          <a:ext cx="8280915" cy="4520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3"/>
                <a:gridCol w="1656183"/>
                <a:gridCol w="1656183"/>
                <a:gridCol w="1656183"/>
                <a:gridCol w="1656183"/>
              </a:tblGrid>
              <a:tr h="9420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учащихся в работе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Макс. балл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набравших мен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ее 13 бал лов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набравших б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олее 24 бал лов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394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81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7,4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1,2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398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8,3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414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25,0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509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77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28,6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2,6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546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92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25,0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1,1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547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61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31,1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548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72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4,2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549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57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52,6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568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23,1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1,9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167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71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98,6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Региональная диагностическая работа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русскому языку в 9 классах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719064" y="1412776"/>
            <a:ext cx="84249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284984"/>
            <a:ext cx="84969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внимательное прочтение учителем задания и предложенных для проверки критериев;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строгое соотнесение выполненного задания с критериями оценивания работы;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следует обратить особое внимание на некорректность речевых моделей, которым следуют учащиеся, начиная сочинение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Тема звучит так: «Заимствованные слова в русском языке»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или завершая его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Таким образом, я доказал…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при условии, что доказательством назвать то, о чём писали учащиеся, нельзя;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оценивании ответов следует учитывать, что указание на объём не является главным показателем: оценка зависит от содержательности ответа, умения точно формулировать свои мысли и строить связное высказывание в соответствии с целью работы.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55577" y="1537759"/>
          <a:ext cx="8064895" cy="1698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79"/>
                <a:gridCol w="1612979"/>
                <a:gridCol w="1612979"/>
                <a:gridCol w="1612979"/>
                <a:gridCol w="1612979"/>
              </a:tblGrid>
              <a:tr h="97575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учащихся в работе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Макс. балл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набравших мен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ее 13 бал лов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набравших б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олее 24 бал лов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871">
                <a:tc>
                  <a:txBody>
                    <a:bodyPr/>
                    <a:lstStyle/>
                    <a:p>
                      <a:pPr marL="92075" marR="8890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54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54,3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  <a:tr h="315871">
                <a:tc>
                  <a:txBody>
                    <a:bodyPr/>
                    <a:lstStyle/>
                    <a:p>
                      <a:pPr marL="94615" marR="88900" algn="ctr">
                        <a:lnSpc>
                          <a:spcPts val="117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289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5,9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17,6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43608" y="1124745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Сведения о низких и высоких результатах по ОО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Региональная диагностическая работа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русскому языку в 9 классах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Проведена в соответствии с Распоряжения Комитета по образованию Санкт-Петербурга от 25.09.2017 № 2934-р «Об организации проведения региональной диагностической работы по русскому языку в 9-х классах».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Разработка контрольно-измерительных материалов проведена специалистами ГБУ ДПО СПб АППО.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Организационная и технологическая подготовка, информационное сопровождение и проведение работы, проверка работ и сбор отчетных материалов,  а также подготовка настоящего статистического отчета осуществлены сотрудниками ГБУ ДПО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СПбЦОКОиИТ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ходе подготовки к работе проведена апробация контрольно-измерительных материалов, в которой принимали участие учащиеся ГБОУ «Вторая санкт-петербургская гимназия».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Продолжена работа по использованию технологии взаимопроверки работ</a:t>
            </a:r>
            <a:r>
              <a:rPr lang="ru-RU" sz="2000" dirty="0" smtClean="0"/>
              <a:t>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Региональная диагностическая работа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русскому языку в 9 классах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Общие выводы: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целом результаты обучающихся, полученные в диагностической работе по русскому языку можно считать более достоверными, чем в предыдущий период.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Вместе с тем в ряде образовательных организаций, как и в прошлом году, продолжают наблюдаться результаты, интерпретация которых может быть неоднозначной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Региональная диагностическая работа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русскому языку в 9 классах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Количество образовательных организаций и учащихся, принимавших участие в работе</a:t>
            </a: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2996952"/>
          <a:ext cx="8208912" cy="2407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1512168">
                <a:tc>
                  <a:txBody>
                    <a:bodyPr/>
                    <a:lstStyle/>
                    <a:p>
                      <a:pPr marL="67945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marL="375920" marR="70485" indent="-2895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Количество ОО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 marR="80645" indent="-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Количество учащихся, выполнявших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marL="339725" marR="33401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работу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035" marR="72390" indent="-68580" algn="ctr">
                        <a:lnSpc>
                          <a:spcPct val="115000"/>
                        </a:lnSpc>
                        <a:spcBef>
                          <a:spcPts val="78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Количество учащихся по списку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marL="89535" marR="74295" indent="101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Процент участников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895614">
                <a:tc>
                  <a:txBody>
                    <a:bodyPr/>
                    <a:lstStyle/>
                    <a:p>
                      <a:pPr marL="200025" marR="194945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9725" marR="334010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2697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8120" marR="195580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3012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4805" marR="342265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89,5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Региональная диагностическая работа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русскому языку в 9 классах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b="1" u="sng" dirty="0" err="1" smtClean="0">
                <a:latin typeface="Times New Roman" pitchFamily="18" charset="0"/>
                <a:cs typeface="Times New Roman" pitchFamily="18" charset="0"/>
              </a:rPr>
              <a:t>Красносельский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район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Статистические показатели результатов участников диагностической работы  </a:t>
            </a: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2996952"/>
          <a:ext cx="8280921" cy="2407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1512168">
                <a:tc>
                  <a:txBody>
                    <a:bodyPr/>
                    <a:lstStyle/>
                    <a:p>
                      <a:pPr marL="67945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  <a:p>
                      <a:pPr marL="213360"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Среднее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  <a:p>
                      <a:pPr marL="140335"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Медиана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5570" marR="52070" indent="-47625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Стандартное 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отклонение</a:t>
                      </a:r>
                    </a:p>
                  </a:txBody>
                  <a:tcPr marL="0" marR="0" marT="0" marB="0"/>
                </a:tc>
              </a:tr>
              <a:tr h="895614">
                <a:tc>
                  <a:txBody>
                    <a:bodyPr/>
                    <a:lstStyle/>
                    <a:p>
                      <a:pPr marL="200025" marR="19494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15,7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marR="12192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16,0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037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Региональная диагностическая работа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русскому языку в 9 классах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395536" y="1196753"/>
            <a:ext cx="842493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Сведения о низких и высоких результатах 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251520" y="2708920"/>
          <a:ext cx="8568952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ОУ, набравших максимальный балл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Процент, набравших менее 13 баллов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Процент, набравших менее 24 баллов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3488">
                <a:tc>
                  <a:txBody>
                    <a:bodyPr/>
                    <a:lstStyle/>
                    <a:p>
                      <a:pPr marL="54229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54229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54229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317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317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403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49403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49403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26,0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133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52133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52133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Times New Roman"/>
                        </a:rPr>
                        <a:t>2,6</a:t>
                      </a:r>
                      <a:endParaRPr lang="ru-RU" sz="32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Региональная диагностическая работа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русскому языку в 9 классах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395536" y="1196753"/>
            <a:ext cx="842493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Таблица перевода балла в оценку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2636912"/>
          <a:ext cx="8640960" cy="1414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728192"/>
                <a:gridCol w="1728192"/>
                <a:gridCol w="1728192"/>
                <a:gridCol w="1728192"/>
              </a:tblGrid>
              <a:tr h="616236">
                <a:tc>
                  <a:txBody>
                    <a:bodyPr/>
                    <a:lstStyle/>
                    <a:p>
                      <a:pPr marL="446405" marR="119380" indent="1384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Общий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балл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0" marR="140335" indent="914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Менее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</a:rPr>
                        <a:t> 16 баллов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8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16 – 22 баллов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8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23 – 27 баллов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80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28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30 баллов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99836">
                <a:tc>
                  <a:txBody>
                    <a:bodyPr/>
                    <a:lstStyle/>
                    <a:p>
                      <a:pPr marL="54546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Отметка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040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«2»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040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«3»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040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«4»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231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«5»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Региональная диагностическая работа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русскому языку в 9 классах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395536" y="1196753"/>
            <a:ext cx="84249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34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3609" y="1916832"/>
            <a:ext cx="6984775" cy="374441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55576" y="1124744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Распределение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учащихся Красносельского района по баллам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сравнении с результатами в Санкт-Петербурге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565767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Красная полоса указывает минимальный балл, соответствующий удовлетворительной оценке («3»), желтая – оценке «хорошо» («4»), зеленая – оценке «отлично» («5»).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Региональная диагностическая работа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русскому языку в 9 классах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C_Logo2016_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395536" y="1196753"/>
            <a:ext cx="84249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1340768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Сведения о низких и высоких результатах по ОО 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39556" y="1766848"/>
          <a:ext cx="8280915" cy="4276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88"/>
                <a:gridCol w="1224136"/>
                <a:gridCol w="1656184"/>
                <a:gridCol w="1800200"/>
                <a:gridCol w="1872207"/>
              </a:tblGrid>
              <a:tr h="7980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учащихся в работе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набравших мен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ее 13 баллов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набравших б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олее 24 баллов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343">
                <a:tc>
                  <a:txBody>
                    <a:bodyPr/>
                    <a:lstStyle/>
                    <a:p>
                      <a:pPr marL="94615" marR="88900"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94615" marR="88900"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32,3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4615" marR="86995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271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129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144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5,6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4,9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4615" marR="86995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293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61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29,5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4615" marR="86995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399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62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8,1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4615" marR="86995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505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63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9,5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369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12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3,3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11,7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395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77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22,1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590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91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41,8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200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40,0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4,0</a:t>
                      </a:r>
                    </a:p>
                  </a:txBody>
                  <a:tcPr marL="0" marR="0" marT="0" marB="0"/>
                </a:tc>
              </a:tr>
              <a:tr h="345343">
                <a:tc>
                  <a:txBody>
                    <a:bodyPr/>
                    <a:lstStyle/>
                    <a:p>
                      <a:pPr marL="93980" marR="889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208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93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49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7462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marR="17208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34,7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2108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622</TotalTime>
  <Words>804</Words>
  <Application>Microsoft Office PowerPoint</Application>
  <PresentationFormat>Экран (4:3)</PresentationFormat>
  <Paragraphs>332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Анализ результатов РЕГИОНАЛЬНОЙ ДИАГНОСТИЧЕСКОЙ РАБОТЫ  по русскому языку В 9 КЛАССАХ</vt:lpstr>
      <vt:lpstr>Региональная диагностическая работа  по русскому языку в 9 классах</vt:lpstr>
      <vt:lpstr>Региональная диагностическая работа  по русскому языку в 9 классах</vt:lpstr>
      <vt:lpstr>Региональная диагностическая работа  по русскому языку в 9 классах</vt:lpstr>
      <vt:lpstr>Региональная диагностическая работа  по русскому языку в 9 классах</vt:lpstr>
      <vt:lpstr>Региональная диагностическая работа  по русскому языку в 9 классах</vt:lpstr>
      <vt:lpstr>Региональная диагностическая работа  по русскому языку в 9 классах</vt:lpstr>
      <vt:lpstr>Региональная диагностическая работа  по русскому языку в 9 классах</vt:lpstr>
      <vt:lpstr>Региональная диагностическая работа  по русскому языку в 9 классах</vt:lpstr>
      <vt:lpstr>Региональная диагностическая работа  по русскому языку в 9 классах</vt:lpstr>
      <vt:lpstr>Региональная диагностическая работа  по русскому языку в 9 классах</vt:lpstr>
      <vt:lpstr>Региональная диагностическая работа  по русскому языку в 9 классах</vt:lpstr>
      <vt:lpstr>Региональная диагностическая работа  по русскому языку в 9 классах</vt:lpstr>
    </vt:vector>
  </TitlesOfParts>
  <Company>IMC Krsel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Айвазян </dc:creator>
  <cp:lastModifiedBy>Айвазян </cp:lastModifiedBy>
  <cp:revision>92</cp:revision>
  <dcterms:created xsi:type="dcterms:W3CDTF">2016-12-06T10:13:29Z</dcterms:created>
  <dcterms:modified xsi:type="dcterms:W3CDTF">2017-12-24T18:19:19Z</dcterms:modified>
</cp:coreProperties>
</file>