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416" autoAdjust="0"/>
  </p:normalViewPr>
  <p:slideViewPr>
    <p:cSldViewPr>
      <p:cViewPr varScale="1">
        <p:scale>
          <a:sx n="85" d="100"/>
          <a:sy n="85" d="100"/>
        </p:scale>
        <p:origin x="-11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D3934B-FD44-40D2-A8E6-E9804F3A9265}" type="doc">
      <dgm:prSet loTypeId="urn:microsoft.com/office/officeart/2005/8/layout/vProcess5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03FE19C-BC5E-4F3E-986F-02340D2A8DF6}">
      <dgm:prSet phldrT="[Текст]"/>
      <dgm:spPr/>
      <dgm:t>
        <a:bodyPr/>
        <a:lstStyle/>
        <a:p>
          <a:r>
            <a:rPr lang="ru-RU" dirty="0" smtClean="0"/>
            <a:t>чтение текста вслух</a:t>
          </a:r>
          <a:endParaRPr lang="ru-RU" dirty="0"/>
        </a:p>
      </dgm:t>
    </dgm:pt>
    <dgm:pt modelId="{35DC52E1-51F3-4C28-B967-8E0FA5202D26}" type="parTrans" cxnId="{339B862C-CA25-43BE-ACEC-3583C20968C4}">
      <dgm:prSet/>
      <dgm:spPr/>
      <dgm:t>
        <a:bodyPr/>
        <a:lstStyle/>
        <a:p>
          <a:endParaRPr lang="ru-RU"/>
        </a:p>
      </dgm:t>
    </dgm:pt>
    <dgm:pt modelId="{D91B3D81-EADE-4F0D-85A7-1B18F2D7BC2A}" type="sibTrans" cxnId="{339B862C-CA25-43BE-ACEC-3583C20968C4}">
      <dgm:prSet/>
      <dgm:spPr/>
      <dgm:t>
        <a:bodyPr/>
        <a:lstStyle/>
        <a:p>
          <a:endParaRPr lang="ru-RU"/>
        </a:p>
      </dgm:t>
    </dgm:pt>
    <dgm:pt modelId="{8114D2CF-09E4-4CB2-9971-3B49533D3F47}">
      <dgm:prSet phldrT="[Текст]"/>
      <dgm:spPr/>
      <dgm:t>
        <a:bodyPr/>
        <a:lstStyle/>
        <a:p>
          <a:r>
            <a:rPr lang="ru-RU" dirty="0" smtClean="0"/>
            <a:t>создание устного монологического высказывания по одной из выбранных тем</a:t>
          </a:r>
          <a:endParaRPr lang="ru-RU" dirty="0"/>
        </a:p>
      </dgm:t>
    </dgm:pt>
    <dgm:pt modelId="{E0861806-F7A4-4EF8-861B-6C664F2C07BE}" type="parTrans" cxnId="{01D2175C-7BB1-4B69-BF30-5617F4876895}">
      <dgm:prSet/>
      <dgm:spPr/>
      <dgm:t>
        <a:bodyPr/>
        <a:lstStyle/>
        <a:p>
          <a:endParaRPr lang="ru-RU"/>
        </a:p>
      </dgm:t>
    </dgm:pt>
    <dgm:pt modelId="{CF8A3DA8-8EF1-42EB-A882-486CD56DD7D4}" type="sibTrans" cxnId="{01D2175C-7BB1-4B69-BF30-5617F4876895}">
      <dgm:prSet/>
      <dgm:spPr/>
      <dgm:t>
        <a:bodyPr/>
        <a:lstStyle/>
        <a:p>
          <a:endParaRPr lang="ru-RU"/>
        </a:p>
      </dgm:t>
    </dgm:pt>
    <dgm:pt modelId="{51C721C6-EEBF-41AA-AFCD-C263D8BF146A}">
      <dgm:prSet phldrT="[Текст]"/>
      <dgm:spPr/>
      <dgm:t>
        <a:bodyPr/>
        <a:lstStyle/>
        <a:p>
          <a:r>
            <a:rPr lang="ru-RU" dirty="0" smtClean="0"/>
            <a:t> участие в диалоге с экзаменатором-собеседником</a:t>
          </a:r>
          <a:endParaRPr lang="ru-RU" dirty="0"/>
        </a:p>
      </dgm:t>
    </dgm:pt>
    <dgm:pt modelId="{62F711C3-885E-4221-BEAB-D256AF5F2948}" type="parTrans" cxnId="{E999496E-051E-4547-B1DE-689ABF05ED44}">
      <dgm:prSet/>
      <dgm:spPr/>
      <dgm:t>
        <a:bodyPr/>
        <a:lstStyle/>
        <a:p>
          <a:endParaRPr lang="ru-RU"/>
        </a:p>
      </dgm:t>
    </dgm:pt>
    <dgm:pt modelId="{8062F996-373E-4FDB-B5CF-86715A426DF5}" type="sibTrans" cxnId="{E999496E-051E-4547-B1DE-689ABF05ED44}">
      <dgm:prSet/>
      <dgm:spPr/>
      <dgm:t>
        <a:bodyPr/>
        <a:lstStyle/>
        <a:p>
          <a:endParaRPr lang="ru-RU"/>
        </a:p>
      </dgm:t>
    </dgm:pt>
    <dgm:pt modelId="{4CA9BB9E-07D1-4E6E-9762-1CAADEC5F687}">
      <dgm:prSet/>
      <dgm:spPr/>
      <dgm:t>
        <a:bodyPr/>
        <a:lstStyle/>
        <a:p>
          <a:r>
            <a:rPr lang="ru-RU" dirty="0" smtClean="0"/>
            <a:t>пересказ прочитанного текста с привлечением дополнительной информации</a:t>
          </a:r>
          <a:endParaRPr lang="ru-RU" dirty="0"/>
        </a:p>
      </dgm:t>
    </dgm:pt>
    <dgm:pt modelId="{909C6137-B57A-450F-B942-49F8DCF852CB}" type="parTrans" cxnId="{55462846-6208-4D00-8130-B8DC2A546359}">
      <dgm:prSet/>
      <dgm:spPr/>
      <dgm:t>
        <a:bodyPr/>
        <a:lstStyle/>
        <a:p>
          <a:endParaRPr lang="ru-RU"/>
        </a:p>
      </dgm:t>
    </dgm:pt>
    <dgm:pt modelId="{D155B968-FD44-4DEA-A5BF-B64352903FFC}" type="sibTrans" cxnId="{55462846-6208-4D00-8130-B8DC2A546359}">
      <dgm:prSet/>
      <dgm:spPr/>
      <dgm:t>
        <a:bodyPr/>
        <a:lstStyle/>
        <a:p>
          <a:endParaRPr lang="ru-RU"/>
        </a:p>
      </dgm:t>
    </dgm:pt>
    <dgm:pt modelId="{29B88392-4E7D-4E72-ABA7-85F6C880BF6E}" type="pres">
      <dgm:prSet presAssocID="{3ED3934B-FD44-40D2-A8E6-E9804F3A926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7E999D2-54C3-4BBC-9490-45145225BD0B}" type="pres">
      <dgm:prSet presAssocID="{3ED3934B-FD44-40D2-A8E6-E9804F3A9265}" presName="dummyMaxCanvas" presStyleCnt="0">
        <dgm:presLayoutVars/>
      </dgm:prSet>
      <dgm:spPr/>
    </dgm:pt>
    <dgm:pt modelId="{B89CCFE7-7F2D-4B1E-BF77-D3AE5F8FCA39}" type="pres">
      <dgm:prSet presAssocID="{3ED3934B-FD44-40D2-A8E6-E9804F3A9265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556A06-89A9-48EA-8BD0-F81DCA345558}" type="pres">
      <dgm:prSet presAssocID="{3ED3934B-FD44-40D2-A8E6-E9804F3A9265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0C770D-8782-4E41-866F-8A4C9434FC97}" type="pres">
      <dgm:prSet presAssocID="{3ED3934B-FD44-40D2-A8E6-E9804F3A9265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3E92C9-A539-46FC-95E9-3AD258D2E04A}" type="pres">
      <dgm:prSet presAssocID="{3ED3934B-FD44-40D2-A8E6-E9804F3A9265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7A70A4-AF61-409F-97A0-5A309918CC0A}" type="pres">
      <dgm:prSet presAssocID="{3ED3934B-FD44-40D2-A8E6-E9804F3A9265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995762-A7FD-41AF-B769-442FCB6305EF}" type="pres">
      <dgm:prSet presAssocID="{3ED3934B-FD44-40D2-A8E6-E9804F3A9265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6CF147-11D6-495B-8A66-011C868FA3E4}" type="pres">
      <dgm:prSet presAssocID="{3ED3934B-FD44-40D2-A8E6-E9804F3A9265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286F21-72CB-400A-9BA5-C84E8DB16902}" type="pres">
      <dgm:prSet presAssocID="{3ED3934B-FD44-40D2-A8E6-E9804F3A9265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98B72A-E030-4F21-A2B7-0251D20CF6C8}" type="pres">
      <dgm:prSet presAssocID="{3ED3934B-FD44-40D2-A8E6-E9804F3A9265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0582D5-E9B8-43BC-9685-38E5BB2C4423}" type="pres">
      <dgm:prSet presAssocID="{3ED3934B-FD44-40D2-A8E6-E9804F3A9265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C337F5-CE4B-4F00-8105-AF630EF0A8EC}" type="pres">
      <dgm:prSet presAssocID="{3ED3934B-FD44-40D2-A8E6-E9804F3A9265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999496E-051E-4547-B1DE-689ABF05ED44}" srcId="{3ED3934B-FD44-40D2-A8E6-E9804F3A9265}" destId="{51C721C6-EEBF-41AA-AFCD-C263D8BF146A}" srcOrd="3" destOrd="0" parTransId="{62F711C3-885E-4221-BEAB-D256AF5F2948}" sibTransId="{8062F996-373E-4FDB-B5CF-86715A426DF5}"/>
    <dgm:cxn modelId="{A86E8768-25DB-428B-A2C5-42FAC4E6BC1C}" type="presOf" srcId="{4CA9BB9E-07D1-4E6E-9762-1CAADEC5F687}" destId="{C4556A06-89A9-48EA-8BD0-F81DCA345558}" srcOrd="0" destOrd="0" presId="urn:microsoft.com/office/officeart/2005/8/layout/vProcess5"/>
    <dgm:cxn modelId="{715D6182-3AA0-45E1-9D54-D78962EF1E88}" type="presOf" srcId="{3ED3934B-FD44-40D2-A8E6-E9804F3A9265}" destId="{29B88392-4E7D-4E72-ABA7-85F6C880BF6E}" srcOrd="0" destOrd="0" presId="urn:microsoft.com/office/officeart/2005/8/layout/vProcess5"/>
    <dgm:cxn modelId="{248B42AE-6BFE-493E-A627-A43D710E26C3}" type="presOf" srcId="{803FE19C-BC5E-4F3E-986F-02340D2A8DF6}" destId="{B89CCFE7-7F2D-4B1E-BF77-D3AE5F8FCA39}" srcOrd="0" destOrd="0" presId="urn:microsoft.com/office/officeart/2005/8/layout/vProcess5"/>
    <dgm:cxn modelId="{6D7A8695-4A1B-44EB-A771-C0FBAF1382D4}" type="presOf" srcId="{8114D2CF-09E4-4CB2-9971-3B49533D3F47}" destId="{020C770D-8782-4E41-866F-8A4C9434FC97}" srcOrd="0" destOrd="0" presId="urn:microsoft.com/office/officeart/2005/8/layout/vProcess5"/>
    <dgm:cxn modelId="{190A43DD-788B-419D-A14C-3AEEB7C5453E}" type="presOf" srcId="{51C721C6-EEBF-41AA-AFCD-C263D8BF146A}" destId="{ADC337F5-CE4B-4F00-8105-AF630EF0A8EC}" srcOrd="1" destOrd="0" presId="urn:microsoft.com/office/officeart/2005/8/layout/vProcess5"/>
    <dgm:cxn modelId="{C6B876EE-ECF9-4F71-AFDC-0C29111A108F}" type="presOf" srcId="{D155B968-FD44-4DEA-A5BF-B64352903FFC}" destId="{7C995762-A7FD-41AF-B769-442FCB6305EF}" srcOrd="0" destOrd="0" presId="urn:microsoft.com/office/officeart/2005/8/layout/vProcess5"/>
    <dgm:cxn modelId="{89A0C991-3196-4637-B6EC-45C60CE6D837}" type="presOf" srcId="{803FE19C-BC5E-4F3E-986F-02340D2A8DF6}" destId="{9D286F21-72CB-400A-9BA5-C84E8DB16902}" srcOrd="1" destOrd="0" presId="urn:microsoft.com/office/officeart/2005/8/layout/vProcess5"/>
    <dgm:cxn modelId="{01D2175C-7BB1-4B69-BF30-5617F4876895}" srcId="{3ED3934B-FD44-40D2-A8E6-E9804F3A9265}" destId="{8114D2CF-09E4-4CB2-9971-3B49533D3F47}" srcOrd="2" destOrd="0" parTransId="{E0861806-F7A4-4EF8-861B-6C664F2C07BE}" sibTransId="{CF8A3DA8-8EF1-42EB-A882-486CD56DD7D4}"/>
    <dgm:cxn modelId="{D1289976-C394-4383-8721-E29FF50008F4}" type="presOf" srcId="{D91B3D81-EADE-4F0D-85A7-1B18F2D7BC2A}" destId="{187A70A4-AF61-409F-97A0-5A309918CC0A}" srcOrd="0" destOrd="0" presId="urn:microsoft.com/office/officeart/2005/8/layout/vProcess5"/>
    <dgm:cxn modelId="{55462846-6208-4D00-8130-B8DC2A546359}" srcId="{3ED3934B-FD44-40D2-A8E6-E9804F3A9265}" destId="{4CA9BB9E-07D1-4E6E-9762-1CAADEC5F687}" srcOrd="1" destOrd="0" parTransId="{909C6137-B57A-450F-B942-49F8DCF852CB}" sibTransId="{D155B968-FD44-4DEA-A5BF-B64352903FFC}"/>
    <dgm:cxn modelId="{F3786EA2-E84E-4484-B567-D76498848819}" type="presOf" srcId="{51C721C6-EEBF-41AA-AFCD-C263D8BF146A}" destId="{E63E92C9-A539-46FC-95E9-3AD258D2E04A}" srcOrd="0" destOrd="0" presId="urn:microsoft.com/office/officeart/2005/8/layout/vProcess5"/>
    <dgm:cxn modelId="{339B862C-CA25-43BE-ACEC-3583C20968C4}" srcId="{3ED3934B-FD44-40D2-A8E6-E9804F3A9265}" destId="{803FE19C-BC5E-4F3E-986F-02340D2A8DF6}" srcOrd="0" destOrd="0" parTransId="{35DC52E1-51F3-4C28-B967-8E0FA5202D26}" sibTransId="{D91B3D81-EADE-4F0D-85A7-1B18F2D7BC2A}"/>
    <dgm:cxn modelId="{70E86E85-0FA0-4133-B58D-EEE93C133EC8}" type="presOf" srcId="{4CA9BB9E-07D1-4E6E-9762-1CAADEC5F687}" destId="{F598B72A-E030-4F21-A2B7-0251D20CF6C8}" srcOrd="1" destOrd="0" presId="urn:microsoft.com/office/officeart/2005/8/layout/vProcess5"/>
    <dgm:cxn modelId="{253C88BB-BADD-48E4-9E8A-930D61ACB206}" type="presOf" srcId="{CF8A3DA8-8EF1-42EB-A882-486CD56DD7D4}" destId="{116CF147-11D6-495B-8A66-011C868FA3E4}" srcOrd="0" destOrd="0" presId="urn:microsoft.com/office/officeart/2005/8/layout/vProcess5"/>
    <dgm:cxn modelId="{DA03D4B0-D43B-415B-B1AB-91CB0F5905BE}" type="presOf" srcId="{8114D2CF-09E4-4CB2-9971-3B49533D3F47}" destId="{990582D5-E9B8-43BC-9685-38E5BB2C4423}" srcOrd="1" destOrd="0" presId="urn:microsoft.com/office/officeart/2005/8/layout/vProcess5"/>
    <dgm:cxn modelId="{411FA3D7-E7B9-4539-B39E-3F494B67EC58}" type="presParOf" srcId="{29B88392-4E7D-4E72-ABA7-85F6C880BF6E}" destId="{37E999D2-54C3-4BBC-9490-45145225BD0B}" srcOrd="0" destOrd="0" presId="urn:microsoft.com/office/officeart/2005/8/layout/vProcess5"/>
    <dgm:cxn modelId="{8C430015-B9FD-4274-AC19-8AA893DE7A7B}" type="presParOf" srcId="{29B88392-4E7D-4E72-ABA7-85F6C880BF6E}" destId="{B89CCFE7-7F2D-4B1E-BF77-D3AE5F8FCA39}" srcOrd="1" destOrd="0" presId="urn:microsoft.com/office/officeart/2005/8/layout/vProcess5"/>
    <dgm:cxn modelId="{5179D279-F58F-4A09-ACF0-87B0BAD81193}" type="presParOf" srcId="{29B88392-4E7D-4E72-ABA7-85F6C880BF6E}" destId="{C4556A06-89A9-48EA-8BD0-F81DCA345558}" srcOrd="2" destOrd="0" presId="urn:microsoft.com/office/officeart/2005/8/layout/vProcess5"/>
    <dgm:cxn modelId="{8CFAA0DC-0950-45C2-9B59-23C633D39DBA}" type="presParOf" srcId="{29B88392-4E7D-4E72-ABA7-85F6C880BF6E}" destId="{020C770D-8782-4E41-866F-8A4C9434FC97}" srcOrd="3" destOrd="0" presId="urn:microsoft.com/office/officeart/2005/8/layout/vProcess5"/>
    <dgm:cxn modelId="{2975F498-9A68-4301-89A0-ECBF70965810}" type="presParOf" srcId="{29B88392-4E7D-4E72-ABA7-85F6C880BF6E}" destId="{E63E92C9-A539-46FC-95E9-3AD258D2E04A}" srcOrd="4" destOrd="0" presId="urn:microsoft.com/office/officeart/2005/8/layout/vProcess5"/>
    <dgm:cxn modelId="{6E861A1B-BD6C-450F-B3D3-A8AA83AD9496}" type="presParOf" srcId="{29B88392-4E7D-4E72-ABA7-85F6C880BF6E}" destId="{187A70A4-AF61-409F-97A0-5A309918CC0A}" srcOrd="5" destOrd="0" presId="urn:microsoft.com/office/officeart/2005/8/layout/vProcess5"/>
    <dgm:cxn modelId="{1A96432B-68F4-4536-AD23-EF8967C79E15}" type="presParOf" srcId="{29B88392-4E7D-4E72-ABA7-85F6C880BF6E}" destId="{7C995762-A7FD-41AF-B769-442FCB6305EF}" srcOrd="6" destOrd="0" presId="urn:microsoft.com/office/officeart/2005/8/layout/vProcess5"/>
    <dgm:cxn modelId="{163E872D-C0A4-450D-A651-9D55CEF3E031}" type="presParOf" srcId="{29B88392-4E7D-4E72-ABA7-85F6C880BF6E}" destId="{116CF147-11D6-495B-8A66-011C868FA3E4}" srcOrd="7" destOrd="0" presId="urn:microsoft.com/office/officeart/2005/8/layout/vProcess5"/>
    <dgm:cxn modelId="{D6877C78-5ADB-4830-B4CC-3E9AFF540B3A}" type="presParOf" srcId="{29B88392-4E7D-4E72-ABA7-85F6C880BF6E}" destId="{9D286F21-72CB-400A-9BA5-C84E8DB16902}" srcOrd="8" destOrd="0" presId="urn:microsoft.com/office/officeart/2005/8/layout/vProcess5"/>
    <dgm:cxn modelId="{FA6C5151-9B23-4FA3-8890-C169E56426C6}" type="presParOf" srcId="{29B88392-4E7D-4E72-ABA7-85F6C880BF6E}" destId="{F598B72A-E030-4F21-A2B7-0251D20CF6C8}" srcOrd="9" destOrd="0" presId="urn:microsoft.com/office/officeart/2005/8/layout/vProcess5"/>
    <dgm:cxn modelId="{7CCBF4AD-D608-4057-98F7-2B8ACE31B444}" type="presParOf" srcId="{29B88392-4E7D-4E72-ABA7-85F6C880BF6E}" destId="{990582D5-E9B8-43BC-9685-38E5BB2C4423}" srcOrd="10" destOrd="0" presId="urn:microsoft.com/office/officeart/2005/8/layout/vProcess5"/>
    <dgm:cxn modelId="{2B1E595D-2952-4736-B27F-8C487533A38D}" type="presParOf" srcId="{29B88392-4E7D-4E72-ABA7-85F6C880BF6E}" destId="{ADC337F5-CE4B-4F00-8105-AF630EF0A8EC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9CCFE7-7F2D-4B1E-BF77-D3AE5F8FCA39}">
      <dsp:nvSpPr>
        <dsp:cNvPr id="0" name=""/>
        <dsp:cNvSpPr/>
      </dsp:nvSpPr>
      <dsp:spPr>
        <a:xfrm>
          <a:off x="0" y="0"/>
          <a:ext cx="6949440" cy="9957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чтение текста вслух</a:t>
          </a:r>
          <a:endParaRPr lang="ru-RU" sz="2200" kern="1200" dirty="0"/>
        </a:p>
      </dsp:txBody>
      <dsp:txXfrm>
        <a:off x="29163" y="29163"/>
        <a:ext cx="5790852" cy="937385"/>
      </dsp:txXfrm>
    </dsp:sp>
    <dsp:sp modelId="{C4556A06-89A9-48EA-8BD0-F81DCA345558}">
      <dsp:nvSpPr>
        <dsp:cNvPr id="0" name=""/>
        <dsp:cNvSpPr/>
      </dsp:nvSpPr>
      <dsp:spPr>
        <a:xfrm>
          <a:off x="582015" y="1176750"/>
          <a:ext cx="6949440" cy="9957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пересказ прочитанного текста с привлечением дополнительной информации</a:t>
          </a:r>
          <a:endParaRPr lang="ru-RU" sz="2200" kern="1200" dirty="0"/>
        </a:p>
      </dsp:txBody>
      <dsp:txXfrm>
        <a:off x="611178" y="1205913"/>
        <a:ext cx="5661885" cy="937385"/>
      </dsp:txXfrm>
    </dsp:sp>
    <dsp:sp modelId="{020C770D-8782-4E41-866F-8A4C9434FC97}">
      <dsp:nvSpPr>
        <dsp:cNvPr id="0" name=""/>
        <dsp:cNvSpPr/>
      </dsp:nvSpPr>
      <dsp:spPr>
        <a:xfrm>
          <a:off x="1155344" y="2353500"/>
          <a:ext cx="6949440" cy="9957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создание устного монологического высказывания по одной из выбранных тем</a:t>
          </a:r>
          <a:endParaRPr lang="ru-RU" sz="2200" kern="1200" dirty="0"/>
        </a:p>
      </dsp:txBody>
      <dsp:txXfrm>
        <a:off x="1184507" y="2382663"/>
        <a:ext cx="5670572" cy="937385"/>
      </dsp:txXfrm>
    </dsp:sp>
    <dsp:sp modelId="{E63E92C9-A539-46FC-95E9-3AD258D2E04A}">
      <dsp:nvSpPr>
        <dsp:cNvPr id="0" name=""/>
        <dsp:cNvSpPr/>
      </dsp:nvSpPr>
      <dsp:spPr>
        <a:xfrm>
          <a:off x="1737359" y="3530250"/>
          <a:ext cx="6949440" cy="9957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 участие в диалоге с экзаменатором-собеседником</a:t>
          </a:r>
          <a:endParaRPr lang="ru-RU" sz="2200" kern="1200" dirty="0"/>
        </a:p>
      </dsp:txBody>
      <dsp:txXfrm>
        <a:off x="1766522" y="3559413"/>
        <a:ext cx="5661885" cy="937385"/>
      </dsp:txXfrm>
    </dsp:sp>
    <dsp:sp modelId="{187A70A4-AF61-409F-97A0-5A309918CC0A}">
      <dsp:nvSpPr>
        <dsp:cNvPr id="0" name=""/>
        <dsp:cNvSpPr/>
      </dsp:nvSpPr>
      <dsp:spPr>
        <a:xfrm>
          <a:off x="6302227" y="762624"/>
          <a:ext cx="647212" cy="64721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kern="1200"/>
        </a:p>
      </dsp:txBody>
      <dsp:txXfrm>
        <a:off x="6447850" y="762624"/>
        <a:ext cx="355966" cy="487027"/>
      </dsp:txXfrm>
    </dsp:sp>
    <dsp:sp modelId="{7C995762-A7FD-41AF-B769-442FCB6305EF}">
      <dsp:nvSpPr>
        <dsp:cNvPr id="0" name=""/>
        <dsp:cNvSpPr/>
      </dsp:nvSpPr>
      <dsp:spPr>
        <a:xfrm>
          <a:off x="6884243" y="1939374"/>
          <a:ext cx="647212" cy="64721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kern="1200"/>
        </a:p>
      </dsp:txBody>
      <dsp:txXfrm>
        <a:off x="7029866" y="1939374"/>
        <a:ext cx="355966" cy="487027"/>
      </dsp:txXfrm>
    </dsp:sp>
    <dsp:sp modelId="{116CF147-11D6-495B-8A66-011C868FA3E4}">
      <dsp:nvSpPr>
        <dsp:cNvPr id="0" name=""/>
        <dsp:cNvSpPr/>
      </dsp:nvSpPr>
      <dsp:spPr>
        <a:xfrm>
          <a:off x="7457571" y="3116124"/>
          <a:ext cx="647212" cy="64721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kern="1200"/>
        </a:p>
      </dsp:txBody>
      <dsp:txXfrm>
        <a:off x="7603194" y="3116124"/>
        <a:ext cx="355966" cy="4870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CF69-538D-4A1F-956E-F81AA1FA497F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DDEB6D3-73CF-4903-952B-6E04805AB2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CF69-538D-4A1F-956E-F81AA1FA497F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B6D3-73CF-4903-952B-6E04805AB2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CF69-538D-4A1F-956E-F81AA1FA497F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B6D3-73CF-4903-952B-6E04805AB2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CF69-538D-4A1F-956E-F81AA1FA497F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DDEB6D3-73CF-4903-952B-6E04805AB2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CF69-538D-4A1F-956E-F81AA1FA497F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B6D3-73CF-4903-952B-6E04805AB2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CF69-538D-4A1F-956E-F81AA1FA497F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B6D3-73CF-4903-952B-6E04805AB2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CF69-538D-4A1F-956E-F81AA1FA497F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DDEB6D3-73CF-4903-952B-6E04805AB2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CF69-538D-4A1F-956E-F81AA1FA497F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B6D3-73CF-4903-952B-6E04805AB2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CF69-538D-4A1F-956E-F81AA1FA497F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B6D3-73CF-4903-952B-6E04805AB2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CF69-538D-4A1F-956E-F81AA1FA497F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B6D3-73CF-4903-952B-6E04805AB2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CF69-538D-4A1F-956E-F81AA1FA497F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B6D3-73CF-4903-952B-6E04805AB2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574CF69-538D-4A1F-956E-F81AA1FA497F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DDEB6D3-73CF-4903-952B-6E04805AB2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imc.edu.ru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2924945"/>
            <a:ext cx="8458200" cy="315084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результатов итоговой аттестации по русскому языку-2017: проблемы и перспективы.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подготовки учащихся к итоговой аттестации по русскому языку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7704" y="404664"/>
            <a:ext cx="8458200" cy="914400"/>
          </a:xfrm>
        </p:spPr>
        <p:txBody>
          <a:bodyPr/>
          <a:lstStyle/>
          <a:p>
            <a:r>
              <a:rPr lang="ru-RU" cap="all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Официальный сайт ГБУ ИМЦ Красносельского района Санкт-Петербурга"/>
              </a:rPr>
              <a:t>ИМЦ КРАСНОСЕЛЬСКОГО РАЙОНА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5" name="Рисунок 4" descr="IMC_Logo2016_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332656"/>
            <a:ext cx="1152128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295400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ЕГЭ – 2018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Изменения: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часть 1 добавлено одно задание –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задание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№ 20 (лексические нормы)</a:t>
            </a:r>
          </a:p>
          <a:p>
            <a:pPr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   Отредактируйте предложение: исправьте лексическую ошибку,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исключив лишнее слово. Выпишите это слово.</a:t>
            </a:r>
          </a:p>
          <a:p>
            <a:pPr algn="just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В этом пейзаже не было ни одной кричащей краски, ни одной острой черты в рельефе, но его скупые озёрца, наполненные тёмной и спокойной водой, кажется, выражали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главную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суть воды больше, чем все моря и океаны.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IMC_Logo2016_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152128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ОГЭ – 2018 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Устная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государственной итоговой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аттестации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процедуры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допуск к ГИА выпускников основной школы.</a:t>
            </a:r>
          </a:p>
          <a:p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процедуры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УСТНОЕ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СОБЕСЕДОВАНИЕ ПО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РУССКОМУ ЯЗЫКУ выпускников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 – 2017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гг. были разработаны и опубликованы на сайте ФИПИ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контрольные измерительные материалы «Банка оценочных средств по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русскому языку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для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– 9-х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классов. Банк содержит раздел «Говорение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феврале 2018 года планируется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широкомасштабного апробирования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 устной части по русскому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языку в 9 классах.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152525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161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136815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ОГЭ – 2018 </a:t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ИТОГОВОГО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УСТНОГО СОБЕСЕДОВАНИЯ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РУССКОМУ ЯЗЫКУ</a:t>
            </a:r>
          </a:p>
        </p:txBody>
      </p:sp>
      <p:graphicFrame>
        <p:nvGraphicFramePr>
          <p:cNvPr id="14" name="Объект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6934465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152525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262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32656"/>
            <a:ext cx="8686800" cy="96274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ОГЭ – 2018 </a:t>
            </a:r>
            <a:br>
              <a:rPr lang="ru-RU" b="1" dirty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ИТОГОВОГО УСТНОГО СОБЕСЕДОВАНИЯ</a:t>
            </a:r>
            <a:br>
              <a:rPr lang="ru-RU" sz="2000" b="1" dirty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РУССКОМУ ЯЗЫКУ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работы отводится 15 минут на одного участника.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Максимальное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баллов, которое может получить ученик за выполнение всей устной части, — 14.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Ученик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получает зачет в случае, если за выполнение работы он набрал 8 или более баллов.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ответов на все задания работы осуществляется по специально разработанным критериям с учетом соблюдения норм современного русского литературного языка.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152525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764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2954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ЕГЭ - 2017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Основные статистические данные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Рисунок 3" descr="IMC_Logo2016_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1152128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55577" y="2276872"/>
          <a:ext cx="7632846" cy="39880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4282"/>
                <a:gridCol w="2544282"/>
                <a:gridCol w="2544282"/>
              </a:tblGrid>
              <a:tr h="792088"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Bannikova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latin typeface="Times New Roman"/>
                          <a:ea typeface="Times New Roman"/>
                        </a:rPr>
                        <a:t>2016 </a:t>
                      </a:r>
                      <a:r>
                        <a:rPr lang="ru-RU" sz="3200" b="1" dirty="0"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3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latin typeface="Times New Roman"/>
                          <a:ea typeface="Times New Roman"/>
                        </a:rPr>
                        <a:t>2017 </a:t>
                      </a:r>
                      <a:r>
                        <a:rPr lang="ru-RU" sz="3200" b="1" dirty="0"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3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792088">
                <a:tc>
                  <a:txBody>
                    <a:bodyPr/>
                    <a:lstStyle/>
                    <a:p>
                      <a:pPr marL="8699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Участвовало ОУ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42</a:t>
                      </a:r>
                      <a:endParaRPr lang="ru-RU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43</a:t>
                      </a:r>
                      <a:endParaRPr lang="ru-RU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792088">
                <a:tc>
                  <a:txBody>
                    <a:bodyPr/>
                    <a:lstStyle/>
                    <a:p>
                      <a:pPr marL="8699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Участвовало выпускников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1401</a:t>
                      </a:r>
                      <a:endParaRPr lang="ru-RU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1505</a:t>
                      </a:r>
                      <a:endParaRPr lang="ru-RU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792088">
                <a:tc>
                  <a:txBody>
                    <a:bodyPr/>
                    <a:lstStyle/>
                    <a:p>
                      <a:pPr marL="8699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Средний тестовый балл</a:t>
                      </a:r>
                    </a:p>
                    <a:p>
                      <a:pPr marL="8699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по району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72,9</a:t>
                      </a:r>
                      <a:endParaRPr lang="ru-RU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70,83</a:t>
                      </a:r>
                      <a:endParaRPr lang="ru-RU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295400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ЕГЭ - 2017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Распределение тестового балла учащихся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Рисунок 3" descr="IMC_Logo2016_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152128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3" cstate="print"/>
          <a:srcRect t="9650" b="12692"/>
          <a:stretch>
            <a:fillRect/>
          </a:stretch>
        </p:blipFill>
        <p:spPr bwMode="auto">
          <a:xfrm>
            <a:off x="467544" y="1844824"/>
            <a:ext cx="8424935" cy="4752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1178768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ЕГЭ - 2017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Доля учащихся, успешно сдавших ЕГЭ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pPr algn="ctr">
              <a:buNone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100 %</a:t>
            </a: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5" name="Рисунок 4" descr="IMC_Logo2016_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152128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1106760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ЕГЭ - 2017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52736"/>
            <a:ext cx="8686800" cy="5544616"/>
          </a:xfrm>
        </p:spPr>
        <p:txBody>
          <a:bodyPr/>
          <a:lstStyle/>
          <a:p>
            <a:pPr algn="ctr"/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Лучший результат среди учащихся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Рисунок 3" descr="IMC_Logo2016_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152128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83568" y="1772816"/>
          <a:ext cx="7848873" cy="47297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6291"/>
                <a:gridCol w="2616291"/>
                <a:gridCol w="2616291"/>
              </a:tblGrid>
              <a:tr h="5483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557655" algn="l"/>
                        </a:tabLs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 ОУ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557655" algn="l"/>
                        </a:tabLst>
                      </a:pP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Учащийся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557655" algn="l"/>
                        </a:tabLst>
                      </a:pP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Количество баллов</a:t>
                      </a:r>
                    </a:p>
                  </a:txBody>
                  <a:tcPr marL="68580" marR="68580" marT="0" marB="0" anchor="ctr"/>
                </a:tc>
              </a:tr>
              <a:tr h="4274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291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Дьякова </a:t>
                      </a:r>
                      <a:endParaRPr lang="ru-RU" sz="16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Арина 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Александровна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557655" algn="l"/>
                        </a:tabLst>
                      </a:pP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</a:tr>
              <a:tr h="5284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291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Холдорбекова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6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Зарина </a:t>
                      </a:r>
                      <a:r>
                        <a:rPr lang="ru-RU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Дилдоровна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</a:tr>
              <a:tr h="4695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395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Васильева </a:t>
                      </a:r>
                      <a:endParaRPr lang="ru-RU" sz="16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Ангелина 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Андреевна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</a:tr>
              <a:tr h="4213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399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Пугонен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6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Елизавета 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Дмитриевна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</a:tr>
              <a:tr h="3548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505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Копытина </a:t>
                      </a:r>
                      <a:endParaRPr lang="ru-RU" sz="16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Наталия 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Валерьевна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</a:tr>
              <a:tr h="4435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548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Гоенко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6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Надежда 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Константиновна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</a:tr>
              <a:tr h="3548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548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Латышева </a:t>
                      </a:r>
                      <a:endParaRPr lang="ru-RU" sz="16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Вероника 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Олеговна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557655" algn="l"/>
                        </a:tabLs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</a:tr>
              <a:tr h="3861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590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Кадовбина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6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Екатерина 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Михайловна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557655" algn="l"/>
                        </a:tabLs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88640"/>
            <a:ext cx="8686800" cy="110980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ЕГЭ – 2016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u="sng" dirty="0" smtClean="0"/>
              <a:t> </a:t>
            </a:r>
            <a:r>
              <a:rPr lang="ru-RU" sz="2700" b="1" u="sng" dirty="0" smtClean="0">
                <a:latin typeface="Times New Roman" pitchFamily="18" charset="0"/>
                <a:cs typeface="Times New Roman" pitchFamily="18" charset="0"/>
              </a:rPr>
              <a:t>Результаты ЕГЭ по русскому языку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sz="half" idx="1"/>
          </p:nvPr>
        </p:nvGraphicFramePr>
        <p:xfrm>
          <a:off x="1403649" y="1412776"/>
          <a:ext cx="6552726" cy="4522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4242"/>
                <a:gridCol w="2184242"/>
                <a:gridCol w="2184242"/>
              </a:tblGrid>
              <a:tr h="4460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 ОУ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Средний балл 2015</a:t>
                      </a:r>
                      <a:endParaRPr lang="ru-RU" sz="16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Средний балл </a:t>
                      </a: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2016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40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369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81,95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83,81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740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МШ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76,33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83,71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740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285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74,14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83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740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548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79,34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82,72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740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271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77,58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81,37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740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505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72,71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80,07</a:t>
                      </a:r>
                    </a:p>
                  </a:txBody>
                  <a:tcPr marL="68580" marR="68580" marT="0" marB="0" anchor="b"/>
                </a:tc>
              </a:tr>
              <a:tr h="3740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399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77,4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79,74</a:t>
                      </a:r>
                    </a:p>
                  </a:txBody>
                  <a:tcPr marL="68580" marR="68580" marT="0" marB="0" anchor="b"/>
                </a:tc>
              </a:tr>
              <a:tr h="3740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395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71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78,94</a:t>
                      </a:r>
                    </a:p>
                  </a:txBody>
                  <a:tcPr marL="68580" marR="68580" marT="0" marB="0" anchor="b"/>
                </a:tc>
              </a:tr>
              <a:tr h="3740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590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77,2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78</a:t>
                      </a:r>
                    </a:p>
                  </a:txBody>
                  <a:tcPr marL="68580" marR="68580" marT="0" marB="0" anchor="b"/>
                </a:tc>
              </a:tr>
              <a:tr h="3740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276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68,38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77,29</a:t>
                      </a: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pic>
        <p:nvPicPr>
          <p:cNvPr id="5" name="Рисунок 4" descr="IMC_Logo2016_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152128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7452320" y="5805264"/>
            <a:ext cx="1539280" cy="519336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88640"/>
            <a:ext cx="8686800" cy="110980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ЕГЭ – 2017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u="sng" dirty="0" smtClean="0"/>
              <a:t> </a:t>
            </a:r>
            <a:r>
              <a:rPr lang="ru-RU" sz="2700" b="1" u="sng" dirty="0" smtClean="0">
                <a:latin typeface="Times New Roman" pitchFamily="18" charset="0"/>
                <a:cs typeface="Times New Roman" pitchFamily="18" charset="0"/>
              </a:rPr>
              <a:t>Результаты ЕГЭ по русскому языку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304800" y="1600200"/>
          <a:ext cx="4123185" cy="49719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4395"/>
                <a:gridCol w="1374395"/>
                <a:gridCol w="1374395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 ОУ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Средний балл </a:t>
                      </a: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2016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Средний балл </a:t>
                      </a: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2017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548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82,72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84,12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369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83,81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82,67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382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73,87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81,71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399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79,74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78,93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80,07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78,02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МШ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83,71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77,67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72,5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77,5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81,37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77,44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549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72,64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77,35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74,29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76,73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398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77,22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76,38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590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76,13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3956247" cy="49719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8749"/>
                <a:gridCol w="1318749"/>
                <a:gridCol w="1318749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 ОУ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Средний балл </a:t>
                      </a: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2016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Средний балл </a:t>
                      </a: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2017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395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78,94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75,58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ЛИс СПб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73,13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380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73,7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72,88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74,38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72,74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70,07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72,64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375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72,67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72,61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ШЭиП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67,33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72,33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77,29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72,24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73,62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72,17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70,35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70,77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67,04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70,64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390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70,6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5" name="Рисунок 4" descr="IMC_Logo2016_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152128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686800" cy="119675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ЕГЭ – 2017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u="sng" dirty="0" smtClean="0"/>
              <a:t>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Результаты ЕГЭ по русскому языку</a:t>
            </a:r>
            <a:endParaRPr lang="ru-RU" sz="24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304800" y="1600200"/>
          <a:ext cx="4191000" cy="49719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7000"/>
                <a:gridCol w="1397000"/>
                <a:gridCol w="13970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 ОУ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Средний балл </a:t>
                      </a: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2016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Средний балл </a:t>
                      </a: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2017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70,26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70,24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75,77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69,38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74,4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69,23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68,09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68,19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547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67,84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67,95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546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70,9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67,47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70,73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67,09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568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72,76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66,63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69,68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66,13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385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67,71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66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383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70,72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65,8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343400" cy="31177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447800"/>
                <a:gridCol w="14478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 ОУ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Средний балл </a:t>
                      </a: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2016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Средний балл </a:t>
                      </a: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2017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71,18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64,71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391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72,45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63,07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60,95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63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394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66,8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62,42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67,6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61,33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61,92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58,88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414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71,64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58,71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5" name="Рисунок 4" descr="IMC_Logo2016_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152128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1106760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ЕГЭ – 2018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443664" cy="47010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0916"/>
                <a:gridCol w="2110916"/>
                <a:gridCol w="2110916"/>
                <a:gridCol w="2110916"/>
              </a:tblGrid>
              <a:tr h="1170787"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Часть</a:t>
                      </a:r>
                    </a:p>
                    <a:p>
                      <a:pPr algn="ctr"/>
                      <a:r>
                        <a:rPr kumimoji="0" lang="ru-RU" sz="20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работы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Количество</a:t>
                      </a:r>
                    </a:p>
                    <a:p>
                      <a:pPr algn="ctr"/>
                      <a:r>
                        <a:rPr kumimoji="0" lang="ru-RU" sz="20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заданий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Максимальный</a:t>
                      </a:r>
                    </a:p>
                    <a:p>
                      <a:pPr algn="ctr"/>
                      <a:r>
                        <a:rPr kumimoji="0" lang="ru-RU" sz="20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первичный</a:t>
                      </a:r>
                    </a:p>
                    <a:p>
                      <a:pPr algn="ctr"/>
                      <a:r>
                        <a:rPr kumimoji="0" lang="ru-RU" sz="20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балл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Тип заданий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70787"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Часть 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34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 кратким</a:t>
                      </a:r>
                    </a:p>
                    <a:p>
                      <a:pPr algn="ctr"/>
                      <a:r>
                        <a:rPr kumimoji="0" lang="ru-RU" sz="24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ответом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70787"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Часть 2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 развёрнутым</a:t>
                      </a:r>
                    </a:p>
                    <a:p>
                      <a:pPr algn="ctr"/>
                      <a:r>
                        <a:rPr kumimoji="0" lang="ru-RU" sz="24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ответом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70787"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Итого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26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58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Рисунок 4" descr="IMC_Logo2016_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152128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245</TotalTime>
  <Words>603</Words>
  <Application>Microsoft Office PowerPoint</Application>
  <PresentationFormat>Экран (4:3)</PresentationFormat>
  <Paragraphs>281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Анализ результатов итоговой аттестации по русскому языку-2017: проблемы и перспективы.  Технология подготовки учащихся к итоговой аттестации по русскому языку</vt:lpstr>
      <vt:lpstr>ЕГЭ - 2017</vt:lpstr>
      <vt:lpstr>ЕГЭ - 2017</vt:lpstr>
      <vt:lpstr>ЕГЭ - 2017</vt:lpstr>
      <vt:lpstr>ЕГЭ - 2017</vt:lpstr>
      <vt:lpstr>ЕГЭ – 2016  Результаты ЕГЭ по русскому языку </vt:lpstr>
      <vt:lpstr>ЕГЭ – 2017  Результаты ЕГЭ по русскому языку </vt:lpstr>
      <vt:lpstr>ЕГЭ – 2017  Результаты ЕГЭ по русскому языку</vt:lpstr>
      <vt:lpstr>ЕГЭ – 2018</vt:lpstr>
      <vt:lpstr>ЕГЭ – 2018</vt:lpstr>
      <vt:lpstr>ОГЭ – 2018                Устная часть государственной итоговой аттестации </vt:lpstr>
      <vt:lpstr>ОГЭ – 2018  МОДЕЛЬ ИТОГОВОГО УСТНОГО СОБЕСЕДОВАНИЯ ПО РУССКОМУ ЯЗЫКУ</vt:lpstr>
      <vt:lpstr>ОГЭ – 2018  МОДЕЛЬ ИТОГОВОГО УСТНОГО СОБЕСЕДОВАНИЯ ПО РУССКОМУ ЯЗЫКУ</vt:lpstr>
    </vt:vector>
  </TitlesOfParts>
  <Company>IMC Krsel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Айвазян </dc:creator>
  <cp:lastModifiedBy>Поздеева Людмила Эдуардовна</cp:lastModifiedBy>
  <cp:revision>38</cp:revision>
  <dcterms:created xsi:type="dcterms:W3CDTF">2016-12-06T10:13:29Z</dcterms:created>
  <dcterms:modified xsi:type="dcterms:W3CDTF">2017-10-31T09:25:35Z</dcterms:modified>
</cp:coreProperties>
</file>