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551427C-D295-48CD-B397-FD9EE1A7B554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A8564E-29B3-4992-BD3D-4BF0F8E73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1427C-D295-48CD-B397-FD9EE1A7B554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564E-29B3-4992-BD3D-4BF0F8E73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1427C-D295-48CD-B397-FD9EE1A7B554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564E-29B3-4992-BD3D-4BF0F8E73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51427C-D295-48CD-B397-FD9EE1A7B554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A8564E-29B3-4992-BD3D-4BF0F8E73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551427C-D295-48CD-B397-FD9EE1A7B554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A8564E-29B3-4992-BD3D-4BF0F8E73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1427C-D295-48CD-B397-FD9EE1A7B554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564E-29B3-4992-BD3D-4BF0F8E73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1427C-D295-48CD-B397-FD9EE1A7B554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564E-29B3-4992-BD3D-4BF0F8E73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51427C-D295-48CD-B397-FD9EE1A7B554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A8564E-29B3-4992-BD3D-4BF0F8E73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1427C-D295-48CD-B397-FD9EE1A7B554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564E-29B3-4992-BD3D-4BF0F8E73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51427C-D295-48CD-B397-FD9EE1A7B554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A8564E-29B3-4992-BD3D-4BF0F8E73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51427C-D295-48CD-B397-FD9EE1A7B554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A8564E-29B3-4992-BD3D-4BF0F8E73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551427C-D295-48CD-B397-FD9EE1A7B554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A8564E-29B3-4992-BD3D-4BF0F8E73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Формирование УУД в работе над развитием связной речи младших школьников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Регулятивные действия: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i="1" smtClean="0"/>
              <a:t>целеполагание;</a:t>
            </a:r>
          </a:p>
          <a:p>
            <a:pPr eaLnBrk="1" hangingPunct="1"/>
            <a:r>
              <a:rPr lang="ru-RU" i="1" smtClean="0"/>
              <a:t>планирование;</a:t>
            </a:r>
          </a:p>
          <a:p>
            <a:pPr eaLnBrk="1" hangingPunct="1"/>
            <a:r>
              <a:rPr lang="ru-RU" i="1" smtClean="0"/>
              <a:t>прогнозирование</a:t>
            </a:r>
            <a:r>
              <a:rPr lang="ru-RU" smtClean="0"/>
              <a:t>;</a:t>
            </a:r>
          </a:p>
          <a:p>
            <a:pPr eaLnBrk="1" hangingPunct="1"/>
            <a:r>
              <a:rPr lang="ru-RU" i="1" smtClean="0"/>
              <a:t>контроль;</a:t>
            </a:r>
          </a:p>
          <a:p>
            <a:pPr eaLnBrk="1" hangingPunct="1"/>
            <a:r>
              <a:rPr lang="ru-RU" i="1" smtClean="0"/>
              <a:t>коррекция;</a:t>
            </a:r>
          </a:p>
          <a:p>
            <a:pPr eaLnBrk="1" hangingPunct="1"/>
            <a:r>
              <a:rPr lang="ru-RU" i="1" smtClean="0"/>
              <a:t>оценка;</a:t>
            </a:r>
          </a:p>
          <a:p>
            <a:pPr eaLnBrk="1" hangingPunct="1"/>
            <a:r>
              <a:rPr lang="ru-RU" i="1" smtClean="0"/>
              <a:t>саморегуляция. 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</a:t>
            </a:r>
            <a:r>
              <a:rPr lang="ru-RU" dirty="0" smtClean="0"/>
              <a:t>ормирование текстовых умений как УУД обеспечивает: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52578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вычленение каждого из формируемых умений из общей работы с текстом (постановка учебной задачи);</a:t>
            </a:r>
          </a:p>
          <a:p>
            <a:r>
              <a:rPr lang="ru-RU" sz="2800" dirty="0" smtClean="0"/>
              <a:t>определение необходимости применения формируемого умения в текстовой деятельности;</a:t>
            </a:r>
          </a:p>
          <a:p>
            <a:r>
              <a:rPr lang="ru-RU" sz="2800" dirty="0" smtClean="0"/>
              <a:t>отработка операционной стороны формируемого умения (деятельностный подход);</a:t>
            </a:r>
          </a:p>
          <a:p>
            <a:r>
              <a:rPr lang="ru-RU" sz="2800" dirty="0" smtClean="0"/>
              <a:t>характеристика формируемого умения как универсального учебного действия.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внимание!</a:t>
            </a:r>
            <a:endParaRPr lang="ru-RU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Идеи ФГОС, влияющие на содержание и методику работы по развитию речи: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системно-деятельностный</a:t>
            </a:r>
            <a:r>
              <a:rPr lang="ru-RU" dirty="0" smtClean="0"/>
              <a:t> подход к обучению;</a:t>
            </a:r>
          </a:p>
          <a:p>
            <a:r>
              <a:rPr lang="ru-RU" dirty="0" smtClean="0"/>
              <a:t>ориентация на метапредметные результаты и формирование УУД;</a:t>
            </a:r>
          </a:p>
          <a:p>
            <a:r>
              <a:rPr lang="ru-RU" dirty="0" smtClean="0"/>
              <a:t>формирование информационной культуры (использование информационных технологий и формирование информационных умений);</a:t>
            </a:r>
          </a:p>
          <a:p>
            <a:r>
              <a:rPr lang="ru-RU" dirty="0" smtClean="0"/>
              <a:t>диагностика овладения предметными и универсальными учебными действиями.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в области речевого развития в русле идей ФГОС НОО: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развитие всех видов речевой деятельности;</a:t>
            </a:r>
          </a:p>
          <a:p>
            <a:pPr algn="just"/>
            <a:r>
              <a:rPr lang="ru-RU" dirty="0" smtClean="0"/>
              <a:t>формирование речевой деятельности на </a:t>
            </a:r>
            <a:r>
              <a:rPr lang="ru-RU" dirty="0" err="1" smtClean="0"/>
              <a:t>межпредметном</a:t>
            </a:r>
            <a:r>
              <a:rPr lang="ru-RU" dirty="0" smtClean="0"/>
              <a:t> уровне, развитие речевых умений как УУД;</a:t>
            </a:r>
          </a:p>
          <a:p>
            <a:pPr algn="just"/>
            <a:r>
              <a:rPr lang="ru-RU" dirty="0" smtClean="0"/>
              <a:t>формирование информационных умений, связанных с поиском, передачей, воспроизведением, хранением и преобразованием информации;</a:t>
            </a:r>
          </a:p>
          <a:p>
            <a:pPr algn="just"/>
            <a:r>
              <a:rPr lang="ru-RU" dirty="0" smtClean="0"/>
              <a:t>развитие диалогической речи;</a:t>
            </a:r>
          </a:p>
          <a:p>
            <a:pPr algn="just"/>
            <a:r>
              <a:rPr lang="ru-RU" dirty="0" smtClean="0"/>
              <a:t>развитие коммуникативных способностей детей.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Комплекс УУД: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личностные  действия;</a:t>
            </a:r>
          </a:p>
          <a:p>
            <a:r>
              <a:rPr lang="ru-RU" sz="36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регулятивные действия:</a:t>
            </a:r>
          </a:p>
          <a:p>
            <a:r>
              <a:rPr lang="ru-RU" sz="36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познавательные действия;</a:t>
            </a:r>
          </a:p>
          <a:p>
            <a:r>
              <a:rPr lang="ru-RU" sz="36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коммуникативные действия.</a:t>
            </a:r>
          </a:p>
          <a:p>
            <a:endParaRPr lang="ru-RU" sz="3000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ru-RU" sz="3000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dirty="0" smtClean="0"/>
              <a:t>Речевые умения: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424936" cy="4873752"/>
          </a:xfrm>
        </p:spPr>
        <p:txBody>
          <a:bodyPr/>
          <a:lstStyle/>
          <a:p>
            <a:pPr>
              <a:defRPr/>
            </a:pPr>
            <a:r>
              <a:rPr lang="ru-RU" sz="3600" dirty="0" smtClean="0"/>
              <a:t> информационно-содержательные;</a:t>
            </a:r>
          </a:p>
          <a:p>
            <a:pPr>
              <a:defRPr/>
            </a:pPr>
            <a:r>
              <a:rPr lang="ru-RU" sz="3600" dirty="0" smtClean="0"/>
              <a:t> структурно-композиционные;</a:t>
            </a:r>
          </a:p>
          <a:p>
            <a:pPr>
              <a:defRPr/>
            </a:pPr>
            <a:r>
              <a:rPr lang="ru-RU" sz="3600" dirty="0" smtClean="0"/>
              <a:t> умения, связанные с </a:t>
            </a:r>
            <a:r>
              <a:rPr lang="ru-RU" sz="3600" dirty="0" smtClean="0"/>
              <a:t>речевым оформлением текста;</a:t>
            </a:r>
            <a:endParaRPr lang="ru-RU" sz="3600" dirty="0" smtClean="0"/>
          </a:p>
          <a:p>
            <a:pPr>
              <a:defRPr/>
            </a:pPr>
            <a:r>
              <a:rPr lang="ru-RU" sz="3600" dirty="0" smtClean="0"/>
              <a:t> умения редактировать текст.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Связь речевых умений и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3600" dirty="0" smtClean="0"/>
              <a:t>Речевые умения                УУД</a:t>
            </a:r>
            <a:endParaRPr lang="ru-RU" sz="3600" dirty="0"/>
          </a:p>
        </p:txBody>
      </p:sp>
      <p:sp>
        <p:nvSpPr>
          <p:cNvPr id="11" name="Выгнутая вверх стрелка 10"/>
          <p:cNvSpPr/>
          <p:nvPr/>
        </p:nvSpPr>
        <p:spPr>
          <a:xfrm>
            <a:off x="1043608" y="1556792"/>
            <a:ext cx="5904656" cy="13681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верх стрелка 15"/>
          <p:cNvSpPr/>
          <p:nvPr/>
        </p:nvSpPr>
        <p:spPr>
          <a:xfrm rot="10800000">
            <a:off x="1043608" y="3933056"/>
            <a:ext cx="5904656" cy="13681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Речевые умения в комплексе УУД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Познавательные универсальные действия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i="1" dirty="0" err="1" smtClean="0"/>
              <a:t>Общеучебные</a:t>
            </a:r>
            <a:r>
              <a:rPr lang="ru-RU" i="1" dirty="0" smtClean="0"/>
              <a:t>:</a:t>
            </a:r>
            <a:r>
              <a:rPr lang="ru-RU" dirty="0" smtClean="0"/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dirty="0" smtClean="0"/>
              <a:t>самостоятельное выделение и формулирование познавательной цели;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b="1" dirty="0" smtClean="0"/>
              <a:t>осознанное и произвольное построение речевого высказывания в устной и письменной форме</a:t>
            </a:r>
            <a:r>
              <a:rPr lang="ru-RU" sz="2800" dirty="0" smtClean="0"/>
              <a:t>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dirty="0" smtClean="0"/>
              <a:t>смысловое чтение, извлечение необходимой информации из прослушанных текстов различных жанров; определение основной и второстепенной информации.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i="1" dirty="0" smtClean="0"/>
              <a:t>Постановка и решение проблемы</a:t>
            </a:r>
            <a:r>
              <a:rPr lang="ru-RU" dirty="0" smtClean="0"/>
              <a:t>: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формулирование проблемы.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111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Речевые умения в комплексе УУД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 smtClean="0"/>
              <a:t>Коммуникативные универсальные действия: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dirty="0" smtClean="0"/>
              <a:t>планирование учебного сотрудничества с учителем и сверстниками — определение цели, функций участников, способов взаимодействия;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dirty="0" smtClean="0"/>
              <a:t>постановка вопросов — инициативное сотрудничество в поиске и сборе информации;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b="1" dirty="0" smtClean="0"/>
              <a:t>умение с достаточной полнотой и точностью выражать свои мысли в соответствии с задачами и условиями коммуникации; владение монологической и диалогической формами речи </a:t>
            </a:r>
            <a:r>
              <a:rPr lang="ru-RU" sz="2800" dirty="0" smtClean="0"/>
              <a:t>в соответствии с грамматическими и синтаксическими нормами родного языка.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i="1" dirty="0" smtClean="0"/>
              <a:t>Виды личностных действий</a:t>
            </a:r>
            <a:r>
              <a:rPr lang="ru-RU" i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625" y="1143000"/>
            <a:ext cx="8229600" cy="521493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— личностное, профессиональное, жизненное </a:t>
            </a:r>
            <a:r>
              <a:rPr lang="ru-RU" i="1" dirty="0" smtClean="0"/>
              <a:t>самоопределение</a:t>
            </a:r>
            <a:r>
              <a:rPr lang="ru-RU" dirty="0" smtClean="0"/>
              <a:t>;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— </a:t>
            </a:r>
            <a:r>
              <a:rPr lang="ru-RU" i="1" dirty="0" err="1" smtClean="0"/>
              <a:t>смыслообразование</a:t>
            </a:r>
            <a:r>
              <a:rPr lang="ru-RU" dirty="0" smtClean="0"/>
              <a:t>, т. е. установление учащимися связи между целью учебной деятельности и ее мотивом, другими словами, между результатом учения и тем, что побуждает деятельность, ради чего она осуществляется. Ученик должен </a:t>
            </a:r>
            <a:r>
              <a:rPr lang="ru-RU" b="1" dirty="0" smtClean="0"/>
              <a:t>задаваться вопросом</a:t>
            </a:r>
            <a:r>
              <a:rPr lang="ru-RU" dirty="0" smtClean="0"/>
              <a:t>: какое значение и какой смысл имеет для меня учение? — и </a:t>
            </a:r>
            <a:r>
              <a:rPr lang="ru-RU" b="1" dirty="0" smtClean="0"/>
              <a:t>уметь на него отвечать;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— </a:t>
            </a:r>
            <a:r>
              <a:rPr lang="ru-RU" i="1" dirty="0" smtClean="0"/>
              <a:t>нравственно-этическая ориентация</a:t>
            </a:r>
            <a:r>
              <a:rPr lang="ru-RU" dirty="0" smtClean="0"/>
              <a:t>, в том числе и оценивание усваиваемого содержания (исходя из социальных и личностных ценностей), обеспечивающее личностный моральный выбор.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111</TotalTime>
  <Words>447</Words>
  <Application>Microsoft Office PowerPoint</Application>
  <PresentationFormat>Экран (4:3)</PresentationFormat>
  <Paragraphs>58</Paragraphs>
  <Slides>12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Формирование УУД в работе над развитием связной речи младших школьников </vt:lpstr>
      <vt:lpstr>Идеи ФГОС, влияющие на содержание и методику работы по развитию речи:</vt:lpstr>
      <vt:lpstr>Задачи в области речевого развития в русле идей ФГОС НОО:</vt:lpstr>
      <vt:lpstr>Комплекс УУД:</vt:lpstr>
      <vt:lpstr>Речевые умения:</vt:lpstr>
      <vt:lpstr>Связь речевых умений и УУД</vt:lpstr>
      <vt:lpstr>Речевые умения в комплексе УУД</vt:lpstr>
      <vt:lpstr>Речевые умения в комплексе УУД</vt:lpstr>
      <vt:lpstr>Виды личностных действий: </vt:lpstr>
      <vt:lpstr>Регулятивные действия:</vt:lpstr>
      <vt:lpstr>Формирование текстовых умений как УУД обеспечивает: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УУД в работе над развитием связной речи младших школьников</dc:title>
  <dc:creator>Галина</dc:creator>
  <cp:lastModifiedBy>Галина</cp:lastModifiedBy>
  <cp:revision>13</cp:revision>
  <dcterms:created xsi:type="dcterms:W3CDTF">2017-10-11T15:02:26Z</dcterms:created>
  <dcterms:modified xsi:type="dcterms:W3CDTF">2017-10-11T18:09:27Z</dcterms:modified>
</cp:coreProperties>
</file>