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59" r:id="rId6"/>
    <p:sldId id="274" r:id="rId7"/>
    <p:sldId id="263" r:id="rId8"/>
    <p:sldId id="267" r:id="rId9"/>
    <p:sldId id="278" r:id="rId10"/>
    <p:sldId id="264" r:id="rId11"/>
    <p:sldId id="268" r:id="rId12"/>
    <p:sldId id="279" r:id="rId13"/>
    <p:sldId id="262" r:id="rId14"/>
    <p:sldId id="269" r:id="rId15"/>
    <p:sldId id="280" r:id="rId16"/>
    <p:sldId id="265" r:id="rId17"/>
    <p:sldId id="270" r:id="rId18"/>
    <p:sldId id="266" r:id="rId19"/>
    <p:sldId id="281" r:id="rId20"/>
    <p:sldId id="261" r:id="rId21"/>
    <p:sldId id="271" r:id="rId22"/>
    <p:sldId id="277" r:id="rId23"/>
    <p:sldId id="276" r:id="rId24"/>
    <p:sldId id="275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5" autoAdjust="0"/>
    <p:restoredTop sz="94660"/>
  </p:normalViewPr>
  <p:slideViewPr>
    <p:cSldViewPr>
      <p:cViewPr varScale="1">
        <p:scale>
          <a:sx n="102" d="100"/>
          <a:sy n="102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76F43-8D66-4C23-BDE1-D49B17306DD2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24C80-3636-4253-BDDE-76B6974AE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60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гугл-карте</a:t>
            </a:r>
            <a:r>
              <a:rPr lang="ru-RU" dirty="0" smtClean="0"/>
              <a:t> мы отмечаем точки</a:t>
            </a:r>
            <a:r>
              <a:rPr lang="ru-RU" baseline="0" dirty="0" smtClean="0"/>
              <a:t> путешествия каждого класса определенными значками, в зависимости от цели путешествия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764A7B-C65F-443C-8254-4B7915B12F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4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Самые многолетние и многогранные связи установлены между нашей школой и ГРМ. Сотрудничество началось еще в  1995 году при апробации на базе школы уникальной  музейно-педагогической программы «Здравствуй, музей!».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Слайд 6</a:t>
            </a:r>
            <a:endParaRPr lang="ru-R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Как продолжение этой образовательной программы в 2012 года стартовала интернет-олимпиада Русского музея для младших школьников «Мир музея». Отборочный этап проходит в стенах школы, где ребята за компьютерами отвечают на вопросы викторины. Победители проходят в финал. В разные годы финальные состязания проходили на экспозиции Михайловского замка и Михайловского дворца. Т.о., начиная уже с младшей школы ребята непосредственно включаются в разнообразное предметное музейное пространство.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764A7B-C65F-443C-8254-4B7915B12FA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9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A4EA-C49C-4E2F-AA67-9F1A60F3914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A53B-908C-4340-8523-8354A18EFA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A4EA-C49C-4E2F-AA67-9F1A60F3914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A53B-908C-4340-8523-8354A18EF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A4EA-C49C-4E2F-AA67-9F1A60F3914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A53B-908C-4340-8523-8354A18EF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A4EA-C49C-4E2F-AA67-9F1A60F3914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A53B-908C-4340-8523-8354A18EFA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A4EA-C49C-4E2F-AA67-9F1A60F3914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A53B-908C-4340-8523-8354A18EF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A4EA-C49C-4E2F-AA67-9F1A60F3914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A53B-908C-4340-8523-8354A18EFA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A4EA-C49C-4E2F-AA67-9F1A60F3914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A53B-908C-4340-8523-8354A18EFA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A4EA-C49C-4E2F-AA67-9F1A60F3914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A53B-908C-4340-8523-8354A18EF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A4EA-C49C-4E2F-AA67-9F1A60F3914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A53B-908C-4340-8523-8354A18EF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A4EA-C49C-4E2F-AA67-9F1A60F3914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A53B-908C-4340-8523-8354A18EFA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A4EA-C49C-4E2F-AA67-9F1A60F3914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A53B-908C-4340-8523-8354A18EFA0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49A4EA-C49C-4E2F-AA67-9F1A60F3914E}" type="datetimeFigureOut">
              <a:rPr lang="ru-RU" smtClean="0"/>
              <a:t>21.09.2017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66A53B-908C-4340-8523-8354A18EFA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175351" cy="1793167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800" b="1" dirty="0"/>
              <a:t>Орган</a:t>
            </a:r>
            <a:r>
              <a:rPr lang="ru-RU" sz="4800" b="0" dirty="0"/>
              <a:t>изация экскурсионной </a:t>
            </a:r>
            <a:r>
              <a:rPr lang="ru-RU" sz="4800" b="1" dirty="0"/>
              <a:t>работы 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/>
              <a:t>по программе «Здравствуй, музей!»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162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DSC031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46038"/>
            <a:ext cx="6993731" cy="699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9600" b="1" dirty="0"/>
              <a:t>2 </a:t>
            </a:r>
            <a:r>
              <a:rPr lang="ru-RU" sz="9600" b="1" dirty="0" smtClean="0"/>
              <a:t>класс</a:t>
            </a:r>
          </a:p>
          <a:p>
            <a:pPr marL="45720" indent="0" algn="just">
              <a:buNone/>
            </a:pPr>
            <a:r>
              <a:rPr lang="ru-RU" sz="9600" b="1" dirty="0" smtClean="0"/>
              <a:t>Экскурсии </a:t>
            </a:r>
            <a:r>
              <a:rPr lang="ru-RU" sz="9600" b="1" dirty="0"/>
              <a:t>по учебному курсу «Введение в музей</a:t>
            </a:r>
            <a:r>
              <a:rPr lang="ru-RU" sz="9600" b="1" dirty="0" smtClean="0"/>
              <a:t>»</a:t>
            </a:r>
          </a:p>
          <a:p>
            <a:pPr marL="45720" indent="0" algn="just">
              <a:buNone/>
            </a:pPr>
            <a:endParaRPr lang="ru-RU" sz="9600" dirty="0"/>
          </a:p>
          <a:p>
            <a:pPr marL="45720" indent="0" algn="just">
              <a:buNone/>
            </a:pPr>
            <a:r>
              <a:rPr lang="ru-RU" sz="9600" b="1" dirty="0" smtClean="0"/>
              <a:t>1</a:t>
            </a:r>
            <a:r>
              <a:rPr lang="ru-RU" sz="9600" b="1" dirty="0"/>
              <a:t>. Что такое музей. Коллекция художественного музея</a:t>
            </a:r>
            <a:endParaRPr lang="ru-RU" sz="9600" dirty="0"/>
          </a:p>
          <a:p>
            <a:pPr marL="45720" indent="0" algn="just">
              <a:buNone/>
            </a:pPr>
            <a:r>
              <a:rPr lang="ru-RU" sz="9600" dirty="0" smtClean="0"/>
              <a:t> </a:t>
            </a:r>
            <a:endParaRPr lang="ru-RU" sz="9600" dirty="0"/>
          </a:p>
          <a:p>
            <a:pPr marL="45720" indent="0" algn="just">
              <a:buNone/>
            </a:pPr>
            <a:r>
              <a:rPr lang="ru-RU" sz="9600" b="1" dirty="0"/>
              <a:t>2. Рождение музея. Михайловский замок</a:t>
            </a:r>
            <a:endParaRPr lang="ru-RU" sz="9600" dirty="0"/>
          </a:p>
          <a:p>
            <a:pPr marL="45720" indent="0" algn="just">
              <a:buNone/>
            </a:pPr>
            <a:r>
              <a:rPr lang="ru-RU" sz="9600" dirty="0" smtClean="0"/>
              <a:t> </a:t>
            </a:r>
            <a:endParaRPr lang="ru-RU" sz="9600" dirty="0"/>
          </a:p>
          <a:p>
            <a:pPr marL="45720" indent="0" algn="just">
              <a:buNone/>
            </a:pPr>
            <a:r>
              <a:rPr lang="ru-RU" sz="9600" b="1" dirty="0"/>
              <a:t>3. Античные мифы в русском искусстве</a:t>
            </a:r>
            <a:endParaRPr lang="ru-RU" sz="9600" dirty="0"/>
          </a:p>
          <a:p>
            <a:pPr marL="45720" indent="0" algn="just">
              <a:buNone/>
            </a:pPr>
            <a:r>
              <a:rPr lang="ru-RU" sz="9600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32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8" name="Picture 6" descr="C:\Users\Ольга\Desktop\0_a2fe5_3ebf01b3_X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56"/>
            <a:ext cx="5328592" cy="399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Ольга\Desktop\0_a343d_66ede3b0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044" y="3284984"/>
            <a:ext cx="5372956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0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DSC0315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88640"/>
            <a:ext cx="4824536" cy="361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SC03165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2636912"/>
            <a:ext cx="4094981" cy="40949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2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692696"/>
            <a:ext cx="6400800" cy="347472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smtClean="0"/>
              <a:t>3 класс</a:t>
            </a:r>
          </a:p>
          <a:p>
            <a:pPr marL="45720" indent="0">
              <a:buNone/>
            </a:pPr>
            <a:r>
              <a:rPr lang="ru-RU" sz="2400" b="1" dirty="0" smtClean="0"/>
              <a:t>Экскурсии </a:t>
            </a:r>
            <a:r>
              <a:rPr lang="ru-RU" sz="2400" b="1" dirty="0"/>
              <a:t>по учебному курсу «Введение в изобразительное, народное искусство и архитектуру»</a:t>
            </a:r>
            <a:endParaRPr lang="ru-RU" sz="2400" dirty="0"/>
          </a:p>
          <a:p>
            <a:pPr marL="45720" indent="0">
              <a:buNone/>
            </a:pPr>
            <a:r>
              <a:rPr lang="ru-RU" sz="2400" b="1" dirty="0" smtClean="0"/>
              <a:t> </a:t>
            </a:r>
            <a:endParaRPr lang="ru-RU" sz="2400" dirty="0"/>
          </a:p>
          <a:p>
            <a:pPr marL="45720" indent="0">
              <a:buNone/>
            </a:pPr>
            <a:r>
              <a:rPr lang="ru-RU" sz="2400" b="1" dirty="0"/>
              <a:t>1. Живопись</a:t>
            </a:r>
            <a:endParaRPr lang="ru-RU" sz="2400" dirty="0"/>
          </a:p>
          <a:p>
            <a:pPr marL="45720" indent="0">
              <a:buNone/>
            </a:pPr>
            <a:endParaRPr lang="ru-RU" sz="2400" dirty="0"/>
          </a:p>
          <a:p>
            <a:pPr marL="45720" indent="0">
              <a:buNone/>
            </a:pPr>
            <a:r>
              <a:rPr lang="ru-RU" sz="2400" b="1" dirty="0"/>
              <a:t>2. Скульптура</a:t>
            </a:r>
            <a:endParaRPr lang="ru-RU" sz="2400" dirty="0"/>
          </a:p>
          <a:p>
            <a:pPr marL="45720" indent="0">
              <a:buNone/>
            </a:pPr>
            <a:r>
              <a:rPr lang="ru-RU" sz="2400" dirty="0" smtClean="0"/>
              <a:t>  </a:t>
            </a:r>
            <a:endParaRPr lang="ru-RU" sz="2400" dirty="0"/>
          </a:p>
          <a:p>
            <a:pPr marL="45720" indent="0">
              <a:buNone/>
            </a:pPr>
            <a:r>
              <a:rPr lang="ru-RU" sz="2400" b="1" dirty="0"/>
              <a:t>3. Народное искусство</a:t>
            </a:r>
            <a:endParaRPr lang="ru-RU" sz="2400" dirty="0"/>
          </a:p>
          <a:p>
            <a:pPr marL="45720" indent="0">
              <a:buNone/>
            </a:pPr>
            <a:r>
              <a:rPr lang="ru-RU" sz="2400" dirty="0" smtClean="0"/>
              <a:t>  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561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Ольга\Desktop\zoologicheskij-zhurnal-367860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8" y="14864"/>
            <a:ext cx="6502488" cy="39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Ольга\Desktop\iLX3NC8ZT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86" y="3350971"/>
            <a:ext cx="5246658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8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DSC031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39"/>
            <a:ext cx="4392488" cy="439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DSC031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10" y="2636912"/>
            <a:ext cx="3996282" cy="399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75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 smtClean="0"/>
              <a:t>4 класс</a:t>
            </a:r>
          </a:p>
          <a:p>
            <a:pPr marL="45720" indent="0">
              <a:buNone/>
            </a:pPr>
            <a:r>
              <a:rPr lang="ru-RU" sz="2400" b="1" dirty="0" smtClean="0"/>
              <a:t>Экскурсии </a:t>
            </a:r>
            <a:r>
              <a:rPr lang="ru-RU" sz="2400" b="1" dirty="0"/>
              <a:t>по учебному курсу «В мире художественных образов</a:t>
            </a:r>
            <a:r>
              <a:rPr lang="ru-RU" sz="2400" b="1" dirty="0" smtClean="0"/>
              <a:t>»</a:t>
            </a:r>
          </a:p>
          <a:p>
            <a:pPr marL="45720" indent="0">
              <a:buNone/>
            </a:pPr>
            <a:endParaRPr lang="ru-RU" sz="2400" dirty="0"/>
          </a:p>
          <a:p>
            <a:pPr marL="45720" indent="0">
              <a:buNone/>
            </a:pPr>
            <a:r>
              <a:rPr lang="ru-RU" sz="2400" b="1" dirty="0" smtClean="0"/>
              <a:t>1. К</a:t>
            </a:r>
            <a:r>
              <a:rPr lang="ru-RU" sz="2400" b="1" dirty="0"/>
              <a:t>. П. Брюллов: художник и </a:t>
            </a:r>
            <a:r>
              <a:rPr lang="ru-RU" sz="2400" b="1" dirty="0" smtClean="0"/>
              <a:t>картина</a:t>
            </a:r>
          </a:p>
          <a:p>
            <a:pPr marL="502920" indent="-457200">
              <a:buAutoNum type="arabicPeriod"/>
            </a:pPr>
            <a:endParaRPr lang="ru-RU" sz="2400" dirty="0"/>
          </a:p>
          <a:p>
            <a:pPr marL="45720" indent="0">
              <a:buNone/>
            </a:pPr>
            <a:r>
              <a:rPr lang="ru-RU" sz="2400" b="1" dirty="0"/>
              <a:t>2. Модель и </a:t>
            </a:r>
            <a:r>
              <a:rPr lang="ru-RU" sz="2400" b="1" dirty="0" smtClean="0"/>
              <a:t>образ</a:t>
            </a:r>
          </a:p>
          <a:p>
            <a:pPr marL="45720" indent="0">
              <a:buNone/>
            </a:pPr>
            <a:endParaRPr lang="ru-RU" sz="2400" dirty="0"/>
          </a:p>
          <a:p>
            <a:pPr marL="45720" indent="0">
              <a:buNone/>
            </a:pPr>
            <a:r>
              <a:rPr lang="ru-RU" sz="2400" b="1" dirty="0"/>
              <a:t>3. Предмет и форма в произведениях изобразительного искусства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680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648" y="476672"/>
            <a:ext cx="6768752" cy="586010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9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C:\Users\Ольга\Desktop\istoriya-ozeleneniya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" y="3016173"/>
            <a:ext cx="5988918" cy="38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Ольга\Desktop\foto.pn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17" y="0"/>
            <a:ext cx="5575547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6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60648"/>
            <a:ext cx="64008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/>
              <a:t>«Скажи мне – и я </a:t>
            </a:r>
            <a:r>
              <a:rPr lang="ru-RU" sz="3200" dirty="0" smtClean="0"/>
              <a:t>забуду.</a:t>
            </a:r>
          </a:p>
          <a:p>
            <a:pPr marL="45720" indent="0" algn="ctr">
              <a:buNone/>
            </a:pPr>
            <a:r>
              <a:rPr lang="ru-RU" sz="3200" dirty="0" smtClean="0"/>
              <a:t>Покажи </a:t>
            </a:r>
            <a:r>
              <a:rPr lang="ru-RU" sz="3200" dirty="0"/>
              <a:t>мне – и я запомню. </a:t>
            </a:r>
            <a:endParaRPr lang="ru-RU" sz="3200" dirty="0" smtClean="0"/>
          </a:p>
          <a:p>
            <a:pPr marL="45720" indent="0" algn="ctr">
              <a:buNone/>
            </a:pPr>
            <a:r>
              <a:rPr lang="ru-RU" sz="3200" dirty="0" smtClean="0"/>
              <a:t>Дай </a:t>
            </a:r>
            <a:r>
              <a:rPr lang="ru-RU" sz="3200" dirty="0"/>
              <a:t>мне сделать – и я научусь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pic>
        <p:nvPicPr>
          <p:cNvPr id="4" name="Picture 2" descr="C:\Users\Ольга\Desktop\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42" y="2140230"/>
            <a:ext cx="60293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4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8006" y="5373216"/>
            <a:ext cx="4434433" cy="927100"/>
          </a:xfrm>
        </p:spPr>
        <p:txBody>
          <a:bodyPr>
            <a:normAutofit fontScale="90000"/>
          </a:bodyPr>
          <a:lstStyle/>
          <a:p>
            <a:pPr marL="0" indent="0" algn="r">
              <a:buNone/>
            </a:pPr>
            <a:r>
              <a:rPr lang="ru-RU" sz="2800" dirty="0"/>
              <a:t>Интернет-олимпиада </a:t>
            </a:r>
            <a:br>
              <a:rPr lang="ru-RU" sz="2800" dirty="0"/>
            </a:br>
            <a:r>
              <a:rPr lang="ru-RU" sz="2800" dirty="0"/>
              <a:t>«Мир музея»</a:t>
            </a:r>
          </a:p>
        </p:txBody>
      </p:sp>
      <p:pic>
        <p:nvPicPr>
          <p:cNvPr id="49156" name="Picture 4" descr="http://cs617319.vk.me/v617319078/ef95/QEzUUTNuC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32987"/>
            <a:ext cx="2600045" cy="520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006" y="1700808"/>
            <a:ext cx="3902995" cy="34563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332658"/>
            <a:ext cx="6372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Государственный Русский музей</a:t>
            </a:r>
          </a:p>
        </p:txBody>
      </p:sp>
    </p:spTree>
    <p:extLst>
      <p:ext uri="{BB962C8B-B14F-4D97-AF65-F5344CB8AC3E}">
        <p14:creationId xmlns:p14="http://schemas.microsoft.com/office/powerpoint/2010/main" val="42839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pp.userapi.com/c636827/v636827650/17102/wFtvCKfmET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5112568" cy="612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1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p.userapi.com/c606731/v606731855/2365/IHVBdkkTv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906495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70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адим\Desktop\фото регата\01-11-2016_13-37-40\yUd6SarRZ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12119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28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p.userapi.com/c622530/v622530776/1b062/llC64jEkj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84842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0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16824" cy="5688632"/>
          </a:xfrm>
        </p:spPr>
        <p:txBody>
          <a:bodyPr/>
          <a:lstStyle/>
          <a:p>
            <a:pPr marL="0" indent="457200" algn="just">
              <a:buNone/>
            </a:pPr>
            <a:r>
              <a:rPr lang="ru-RU" sz="2800" dirty="0" smtClean="0">
                <a:effectLst/>
              </a:rPr>
              <a:t>Музей может </a:t>
            </a:r>
            <a:r>
              <a:rPr lang="ru-RU" sz="2800" dirty="0">
                <a:effectLst/>
              </a:rPr>
              <a:t>быть открыт для всех только путем учения: вход в него ведет через учебные заведения, через которые только и может производиться собирание, т. к. воспитание и есть само собирание. И таким образом музей будет действовать </a:t>
            </a:r>
            <a:r>
              <a:rPr lang="ru-RU" sz="2800" dirty="0" err="1">
                <a:effectLst/>
              </a:rPr>
              <a:t>душеобразовательно</a:t>
            </a:r>
            <a:r>
              <a:rPr lang="ru-RU" sz="2800" dirty="0">
                <a:effectLst/>
              </a:rPr>
              <a:t>.</a:t>
            </a:r>
            <a:br>
              <a:rPr lang="ru-RU" sz="2800" dirty="0">
                <a:effectLst/>
              </a:rPr>
            </a:b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>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2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512511" cy="11430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3600" dirty="0" smtClean="0"/>
              <a:t>Базовые национальные ценности: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1484784"/>
            <a:ext cx="5616624" cy="4752528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Патриотизм</a:t>
            </a:r>
          </a:p>
          <a:p>
            <a:r>
              <a:rPr lang="ru-RU" sz="2400" dirty="0" smtClean="0"/>
              <a:t>Социальная солидарность</a:t>
            </a:r>
          </a:p>
          <a:p>
            <a:r>
              <a:rPr lang="ru-RU" sz="2400" dirty="0" smtClean="0"/>
              <a:t>Гражданственность</a:t>
            </a:r>
          </a:p>
          <a:p>
            <a:r>
              <a:rPr lang="ru-RU" sz="2400" dirty="0" smtClean="0"/>
              <a:t>Семья</a:t>
            </a:r>
          </a:p>
          <a:p>
            <a:r>
              <a:rPr lang="ru-RU" sz="2400" dirty="0" smtClean="0"/>
              <a:t>Труд и творчество</a:t>
            </a:r>
          </a:p>
          <a:p>
            <a:r>
              <a:rPr lang="ru-RU" sz="2400" dirty="0" smtClean="0"/>
              <a:t>Наука</a:t>
            </a:r>
          </a:p>
          <a:p>
            <a:r>
              <a:rPr lang="ru-RU" sz="2400" dirty="0" smtClean="0"/>
              <a:t>Традиционные российские религии</a:t>
            </a:r>
          </a:p>
          <a:p>
            <a:r>
              <a:rPr lang="ru-RU" sz="2400" dirty="0" smtClean="0"/>
              <a:t>Искусство и литература</a:t>
            </a:r>
          </a:p>
          <a:p>
            <a:r>
              <a:rPr lang="ru-RU" sz="2400" dirty="0" smtClean="0"/>
              <a:t>Природа</a:t>
            </a:r>
          </a:p>
          <a:p>
            <a:r>
              <a:rPr lang="ru-RU" sz="2400" dirty="0" smtClean="0"/>
              <a:t>Человечество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51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55213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Карта музейных выездов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680260"/>
            <a:ext cx="5400600" cy="4724139"/>
          </a:xfrm>
          <a:prstGeom prst="rect">
            <a:avLst/>
          </a:prstGeom>
        </p:spPr>
      </p:pic>
      <p:pic>
        <p:nvPicPr>
          <p:cNvPr id="1028" name="Рисунок 39" descr="https://mt.googleapis.com/vt/icon/name=icons/onion/SHARED-mymaps-container_4x.png,icons/onion/1502-shape_star_4x.png&amp;highlight=ff5252&amp;scale=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68" y="2154538"/>
            <a:ext cx="328613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40" descr="https://mt.googleapis.com/vt/icon/name=icons/onion/SHARED-mymaps-container_4x.png,icons/onion/1509-art-palette_4x.png&amp;highlight=ffea00&amp;scale=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25" y="2675741"/>
            <a:ext cx="364331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41" descr="https://mt.googleapis.com/vt/icon/name=icons/onion/SHARED-mymaps-container_4x.png,icons/onion/1526-book_4x.png&amp;highlight=9c27b0&amp;scale=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725" y="3276552"/>
            <a:ext cx="342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44" descr="https://mt.googleapis.com/vt/icon/name=icons/onion/SHARED-mymaps-container_4x.png,icons/onion/1720-tree_4x.png&amp;highlight=097138&amp;scale=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24" y="3762930"/>
            <a:ext cx="357188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85901" y="455305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836892" y="2154538"/>
            <a:ext cx="3307108" cy="8309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экскурсионные объекты, способствующие патриотическому воспитанию, расширению знаний по краеведению</a:t>
            </a:r>
            <a:endParaRPr lang="ru-RU" altLang="ru-RU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846478" y="2985535"/>
            <a:ext cx="3297522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художественные музеи, галереи, выставки</a:t>
            </a:r>
            <a:endParaRPr lang="ru-RU" altLang="ru-RU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846477" y="3424376"/>
            <a:ext cx="3297523" cy="67710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музеи, способствующие расширению знаний по предметам гуманитарного цикла</a:t>
            </a:r>
            <a:endParaRPr lang="ru-RU" altLang="ru-RU" sz="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846478" y="3842274"/>
            <a:ext cx="3308802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экскурсионные объекты, формирующие естественно-научное мышление</a:t>
            </a:r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1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60648"/>
            <a:ext cx="6400800" cy="3474720"/>
          </a:xfrm>
        </p:spPr>
        <p:txBody>
          <a:bodyPr/>
          <a:lstStyle/>
          <a:p>
            <a:pPr marL="45720" indent="0" algn="just">
              <a:buNone/>
            </a:pPr>
            <a:r>
              <a:rPr lang="ru-RU" b="1" dirty="0" smtClean="0"/>
              <a:t>Экскурсия 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smtClean="0"/>
              <a:t>это коллективный </a:t>
            </a:r>
            <a:r>
              <a:rPr lang="ru-RU" dirty="0"/>
              <a:t>осмотр музея или </a:t>
            </a:r>
            <a:r>
              <a:rPr lang="ru-RU" dirty="0" err="1"/>
              <a:t>внемузейного</a:t>
            </a:r>
            <a:r>
              <a:rPr lang="ru-RU" dirty="0"/>
              <a:t> объекта, проводимый по намеченной теме и специальному маршруту под руководством специалиста – экскурсовода в образовательных и воспитательных целях.</a:t>
            </a:r>
          </a:p>
          <a:p>
            <a:pPr algn="just"/>
            <a:endParaRPr lang="ru-RU" dirty="0"/>
          </a:p>
        </p:txBody>
      </p:sp>
      <p:pic>
        <p:nvPicPr>
          <p:cNvPr id="4" name="Picture 2" descr="C:\Users\Ольга\Desktop\a6e8aa10708a4b48b9e0b2cd217eb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09019"/>
            <a:ext cx="617211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20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Ольга\Desktop\1454532707_p112063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620688"/>
            <a:ext cx="7128792" cy="53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3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5" descr="Изображение 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6768752" cy="594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56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400" b="1" dirty="0"/>
              <a:t>1 </a:t>
            </a:r>
            <a:r>
              <a:rPr lang="ru-RU" sz="2400" b="1" dirty="0" smtClean="0"/>
              <a:t>класс</a:t>
            </a:r>
          </a:p>
          <a:p>
            <a:pPr marL="45720" indent="0" algn="just">
              <a:buNone/>
            </a:pPr>
            <a:r>
              <a:rPr lang="ru-RU" sz="2400" b="1" dirty="0" smtClean="0"/>
              <a:t>Экскурсии </a:t>
            </a:r>
            <a:r>
              <a:rPr lang="ru-RU" sz="2400" b="1" dirty="0"/>
              <a:t>по учебному курсу «Учись смотреть и видеть»</a:t>
            </a:r>
            <a:endParaRPr lang="ru-RU" sz="2400" dirty="0"/>
          </a:p>
          <a:p>
            <a:pPr marL="45720" indent="0" algn="just">
              <a:buNone/>
            </a:pPr>
            <a:r>
              <a:rPr lang="ru-RU" sz="2400" b="1" dirty="0" smtClean="0"/>
              <a:t>1</a:t>
            </a:r>
            <a:r>
              <a:rPr lang="ru-RU" sz="2400" b="1" dirty="0"/>
              <a:t>. Наблюдение действительности</a:t>
            </a:r>
            <a:endParaRPr lang="ru-RU" sz="2400" dirty="0"/>
          </a:p>
          <a:p>
            <a:pPr marL="45720" indent="0" algn="just">
              <a:buNone/>
            </a:pPr>
            <a:r>
              <a:rPr lang="ru-RU" sz="2400" dirty="0"/>
              <a:t>Экскурсия способствует развитию у детей наблюдательности. </a:t>
            </a:r>
            <a:r>
              <a:rPr lang="ru-RU" sz="2400" dirty="0" smtClean="0"/>
              <a:t> </a:t>
            </a:r>
            <a:endParaRPr lang="ru-RU" sz="2400" dirty="0"/>
          </a:p>
          <a:p>
            <a:pPr marL="45720" indent="0" algn="just">
              <a:buNone/>
            </a:pPr>
            <a:r>
              <a:rPr lang="ru-RU" sz="2400" b="1" dirty="0"/>
              <a:t>2. Прекрасное в обычном</a:t>
            </a:r>
            <a:endParaRPr lang="ru-RU" sz="2400" dirty="0"/>
          </a:p>
          <a:p>
            <a:pPr marL="45720" indent="0" algn="just">
              <a:buNone/>
            </a:pPr>
            <a:r>
              <a:rPr lang="ru-RU" sz="2400" dirty="0" smtClean="0"/>
              <a:t>  </a:t>
            </a:r>
            <a:r>
              <a:rPr lang="ru-RU" sz="2400" dirty="0"/>
              <a:t>Школьники учатся замечать красоту окружающей природы и любоваться ею.</a:t>
            </a:r>
          </a:p>
          <a:p>
            <a:pPr marL="45720" indent="0" algn="just">
              <a:buNone/>
            </a:pPr>
            <a:r>
              <a:rPr lang="ru-RU" sz="2400" b="1" dirty="0"/>
              <a:t>3. Мир наших чувств</a:t>
            </a:r>
            <a:endParaRPr lang="ru-RU" sz="2400" dirty="0"/>
          </a:p>
          <a:p>
            <a:pPr marL="45720" indent="0" algn="just">
              <a:buNone/>
            </a:pPr>
            <a:r>
              <a:rPr lang="ru-RU" sz="2400" dirty="0" smtClean="0"/>
              <a:t> Портреты </a:t>
            </a:r>
            <a:r>
              <a:rPr lang="ru-RU" sz="2400" dirty="0"/>
              <a:t>формируют у них способность к восприятию эмоций, воплощенных в ярких художественных образах.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12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Ольга\Desktop\shutterstock_71164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6" y="33168"/>
            <a:ext cx="6696744" cy="43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Ольга\Desktop\muzrus2_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2963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145</TotalTime>
  <Words>391</Words>
  <Application>Microsoft Office PowerPoint</Application>
  <PresentationFormat>Экран (4:3)</PresentationFormat>
  <Paragraphs>64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Georgia</vt:lpstr>
      <vt:lpstr>Times New Roman</vt:lpstr>
      <vt:lpstr>Trebuchet MS</vt:lpstr>
      <vt:lpstr>Воздушный поток</vt:lpstr>
      <vt:lpstr>Организация экскурсионной работы  по программе «Здравствуй, музей!» </vt:lpstr>
      <vt:lpstr>Презентация PowerPoint</vt:lpstr>
      <vt:lpstr>Базовые национальные ценности: </vt:lpstr>
      <vt:lpstr>Карта музейных выездов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Интернет-олимпиада  «Мир музея»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 может быть открыт для всех только путем учения: вход в него ведет через учебные заведения, через которые только и может производиться собирание, т. к. воспитание и есть само собирание. И таким образом музей будет действовать душеобразовательно.     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экскурсионной работы  по программе «Здравствуй, музей!»</dc:title>
  <dc:creator>RePack by Diakov</dc:creator>
  <cp:lastModifiedBy>OEM</cp:lastModifiedBy>
  <cp:revision>11</cp:revision>
  <dcterms:created xsi:type="dcterms:W3CDTF">2017-09-20T19:28:57Z</dcterms:created>
  <dcterms:modified xsi:type="dcterms:W3CDTF">2017-09-21T08:13:44Z</dcterms:modified>
</cp:coreProperties>
</file>