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56" r:id="rId2"/>
    <p:sldId id="257" r:id="rId3"/>
    <p:sldId id="259" r:id="rId4"/>
    <p:sldId id="262" r:id="rId5"/>
    <p:sldId id="271" r:id="rId6"/>
    <p:sldId id="258" r:id="rId7"/>
    <p:sldId id="263" r:id="rId8"/>
    <p:sldId id="264" r:id="rId9"/>
    <p:sldId id="267" r:id="rId10"/>
    <p:sldId id="268" r:id="rId11"/>
    <p:sldId id="270" r:id="rId12"/>
    <p:sldId id="2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716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665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0246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144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1784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681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0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87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22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53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276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569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473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43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418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27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0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98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1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2640" y="1670304"/>
            <a:ext cx="8692896" cy="347742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accent1">
                  <a:lumMod val="45000"/>
                  <a:lumOff val="55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98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7200" b="1" dirty="0" smtClean="0">
                <a:ln/>
                <a:solidFill>
                  <a:schemeClr val="accent3"/>
                </a:solidFill>
              </a:rPr>
              <a:t>Пропаганда здорового образа жизни</a:t>
            </a:r>
            <a:endParaRPr lang="ru-RU" sz="7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cene3d>
            <a:camera prst="perspectiveContrastingRightFacing"/>
            <a:lightRig rig="threePt" dir="t"/>
          </a:scene3d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89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4" y="451104"/>
            <a:ext cx="11356170" cy="640689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К особенностям жанра можно отнести следующее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   плакат </a:t>
            </a:r>
            <a:r>
              <a:rPr lang="ru-RU" dirty="0">
                <a:solidFill>
                  <a:schemeClr val="tx1"/>
                </a:solidFill>
              </a:rPr>
              <a:t>должен быть виден на </a:t>
            </a:r>
            <a:r>
              <a:rPr lang="ru-RU" dirty="0" smtClean="0">
                <a:solidFill>
                  <a:schemeClr val="tx1"/>
                </a:solidFill>
              </a:rPr>
              <a:t>расстоянии;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должен быть </a:t>
            </a:r>
            <a:r>
              <a:rPr lang="ru-RU" dirty="0">
                <a:solidFill>
                  <a:schemeClr val="tx1"/>
                </a:solidFill>
              </a:rPr>
              <a:t>понятным и хорошо </a:t>
            </a:r>
            <a:r>
              <a:rPr lang="ru-RU" dirty="0" smtClean="0">
                <a:solidFill>
                  <a:schemeClr val="tx1"/>
                </a:solidFill>
              </a:rPr>
              <a:t>восприниматься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   зрителем;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использовать художественную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>метафору,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разномасштабные фигуры, контурное </a:t>
            </a:r>
            <a:r>
              <a:rPr lang="ru-RU" dirty="0">
                <a:solidFill>
                  <a:schemeClr val="tx1"/>
                </a:solidFill>
              </a:rPr>
              <a:t>обозначение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предметов;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   присутствовать узнаваемость размещенных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логотипов;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   учитывать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>шрифт, расположение</a:t>
            </a:r>
            <a:r>
              <a:rPr lang="ru-RU" dirty="0">
                <a:solidFill>
                  <a:schemeClr val="tx1"/>
                </a:solidFill>
              </a:rPr>
              <a:t>, цвет текста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   может использовать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>фотографию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>в сочетании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с</a:t>
            </a:r>
            <a:r>
              <a:rPr lang="ru-RU" dirty="0">
                <a:solidFill>
                  <a:schemeClr val="tx1"/>
                </a:solidFill>
              </a:rPr>
              <a:t> рисунком и с живописью.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      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762678" y="1597152"/>
            <a:ext cx="602826" cy="30175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762678" y="1121664"/>
            <a:ext cx="602826" cy="30175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762678" y="2590800"/>
            <a:ext cx="602826" cy="30175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762678" y="4059936"/>
            <a:ext cx="602826" cy="30175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762678" y="4980432"/>
            <a:ext cx="602826" cy="30175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762678" y="5529072"/>
            <a:ext cx="602826" cy="30175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72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89547" y="304801"/>
            <a:ext cx="5378116" cy="605990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592" y="304801"/>
            <a:ext cx="5336032" cy="62939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8" y="304801"/>
            <a:ext cx="5469876" cy="629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4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2913888"/>
            <a:ext cx="8596668" cy="1597152"/>
          </a:xfrm>
        </p:spPr>
        <p:txBody>
          <a:bodyPr/>
          <a:lstStyle/>
          <a:p>
            <a:r>
              <a:rPr lang="ru-RU" dirty="0" smtClean="0"/>
              <a:t>             </a:t>
            </a:r>
            <a:r>
              <a:rPr lang="ru-RU" sz="48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467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4598" y="621792"/>
            <a:ext cx="9722442" cy="5689600"/>
          </a:xfrm>
        </p:spPr>
        <p:txBody>
          <a:bodyPr>
            <a:normAutofit/>
          </a:bodyPr>
          <a:lstStyle/>
          <a:p>
            <a:r>
              <a:rPr lang="ru-RU" sz="4800" b="1" dirty="0" err="1">
                <a:solidFill>
                  <a:srgbClr val="FF0000"/>
                </a:solidFill>
              </a:rPr>
              <a:t>Пропага́нда</a:t>
            </a:r>
            <a:r>
              <a:rPr lang="ru-RU" dirty="0"/>
              <a:t> </a:t>
            </a:r>
            <a:r>
              <a:rPr lang="ru-RU" dirty="0" smtClean="0">
                <a:solidFill>
                  <a:schemeClr val="tx1"/>
                </a:solidFill>
              </a:rPr>
              <a:t>в современном дискурсе </a:t>
            </a:r>
            <a:r>
              <a:rPr lang="ru-RU" dirty="0">
                <a:solidFill>
                  <a:schemeClr val="tx1"/>
                </a:solidFill>
              </a:rPr>
              <a:t> понимается как открытое распространение взглядов, фактов, аргументов и других сведений, в том числе намеренно искажённых и вводящих в заблуждение, </a:t>
            </a:r>
            <a:r>
              <a:rPr lang="ru-RU" dirty="0" smtClean="0">
                <a:solidFill>
                  <a:schemeClr val="tx1"/>
                </a:solidFill>
              </a:rPr>
              <a:t>для </a:t>
            </a:r>
            <a:r>
              <a:rPr lang="ru-RU" dirty="0">
                <a:solidFill>
                  <a:schemeClr val="tx1"/>
                </a:solidFill>
              </a:rPr>
              <a:t>формирования </a:t>
            </a:r>
            <a:r>
              <a:rPr lang="ru-RU" dirty="0" smtClean="0">
                <a:solidFill>
                  <a:schemeClr val="tx1"/>
                </a:solidFill>
              </a:rPr>
              <a:t>общественного мнения</a:t>
            </a:r>
            <a:r>
              <a:rPr lang="ru-RU" dirty="0">
                <a:solidFill>
                  <a:schemeClr val="tx1"/>
                </a:solidFill>
              </a:rPr>
              <a:t> или иных целей, преследуемых пропагандистами. </a:t>
            </a:r>
          </a:p>
        </p:txBody>
      </p:sp>
    </p:spTree>
    <p:extLst>
      <p:ext uri="{BB962C8B-B14F-4D97-AF65-F5344CB8AC3E}">
        <p14:creationId xmlns:p14="http://schemas.microsoft.com/office/powerpoint/2010/main" val="240500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368" y="390144"/>
            <a:ext cx="10814304" cy="55595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Пропаганда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200" dirty="0" smtClean="0">
                <a:solidFill>
                  <a:schemeClr val="tx1"/>
                </a:solidFill>
              </a:rPr>
              <a:t>воздействует </a:t>
            </a:r>
            <a:r>
              <a:rPr lang="ru-RU" sz="3200" dirty="0">
                <a:solidFill>
                  <a:schemeClr val="tx1"/>
                </a:solidFill>
              </a:rPr>
              <a:t>как на</a:t>
            </a:r>
            <a:r>
              <a:rPr lang="ru-RU" sz="3200" dirty="0"/>
              <a:t> </a:t>
            </a:r>
            <a:r>
              <a:rPr lang="ru-RU" sz="4900" b="1" dirty="0" smtClean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</a:rPr>
              <a:t>эмоции</a:t>
            </a:r>
            <a:r>
              <a:rPr lang="ru-RU" sz="3200" dirty="0" smtClean="0">
                <a:solidFill>
                  <a:schemeClr val="tx1"/>
                </a:solidFill>
                <a:cs typeface="Gautami" panose="020B0502040204020203" pitchFamily="34" charset="0"/>
              </a:rPr>
              <a:t>,</a:t>
            </a:r>
            <a:r>
              <a:rPr lang="ru-RU" sz="3200" dirty="0" smtClean="0"/>
              <a:t> </a:t>
            </a:r>
            <a:r>
              <a:rPr lang="ru-RU" sz="3200" dirty="0">
                <a:solidFill>
                  <a:schemeClr val="tx1"/>
                </a:solidFill>
              </a:rPr>
              <a:t>так и на </a:t>
            </a:r>
            <a:r>
              <a:rPr lang="ru-RU" sz="4900" b="1" dirty="0" smtClean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</a:rPr>
              <a:t>разум</a:t>
            </a:r>
            <a:r>
              <a:rPr lang="ru-RU" sz="4000" dirty="0"/>
              <a:t> </a:t>
            </a:r>
            <a:r>
              <a:rPr lang="ru-RU" sz="3200" dirty="0">
                <a:solidFill>
                  <a:schemeClr val="tx1"/>
                </a:solidFill>
              </a:rPr>
              <a:t>людей. Соответственно, пропаганда, как и эмоции, может быть негативной или позитивной.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Позитивная</a:t>
            </a:r>
            <a:r>
              <a:rPr lang="ru-RU" b="1" dirty="0"/>
              <a:t> </a:t>
            </a:r>
            <a:r>
              <a:rPr lang="ru-RU" sz="2800" b="1" dirty="0">
                <a:solidFill>
                  <a:schemeClr val="tx1"/>
                </a:solidFill>
              </a:rPr>
              <a:t>(конструктивная) пропаганда</a:t>
            </a:r>
            <a:r>
              <a:rPr lang="ru-RU" sz="2800" dirty="0">
                <a:solidFill>
                  <a:schemeClr val="tx1"/>
                </a:solidFill>
              </a:rPr>
              <a:t> стремится довести до потребителя те или иные убеждения в доходчивой </a:t>
            </a:r>
            <a:r>
              <a:rPr lang="ru-RU" sz="2800" dirty="0" smtClean="0">
                <a:solidFill>
                  <a:schemeClr val="tx1"/>
                </a:solidFill>
              </a:rPr>
              <a:t>форме.</a:t>
            </a:r>
            <a:r>
              <a:rPr lang="ru-RU" sz="2800" dirty="0"/>
              <a:t> </a:t>
            </a:r>
            <a:r>
              <a:rPr lang="ru-RU" sz="2800" dirty="0">
                <a:solidFill>
                  <a:schemeClr val="tx1"/>
                </a:solidFill>
              </a:rPr>
              <a:t>Цель позитивной пропаганды — способствовать социальной гармонии, согласию, воспитанию людей в соответствии с общепринятыми ценностями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Негативная</a:t>
            </a:r>
            <a:r>
              <a:rPr lang="ru-RU" b="1" dirty="0"/>
              <a:t> </a:t>
            </a:r>
            <a:r>
              <a:rPr lang="ru-RU" sz="2800" b="1" dirty="0">
                <a:solidFill>
                  <a:schemeClr val="tx1"/>
                </a:solidFill>
              </a:rPr>
              <a:t>(деструктивная) пропаганда</a:t>
            </a:r>
            <a:r>
              <a:rPr lang="ru-RU" sz="2800" dirty="0">
                <a:solidFill>
                  <a:schemeClr val="tx1"/>
                </a:solidFill>
              </a:rPr>
              <a:t> навязывает людям те или иные убеждения по принципу «цель оправдывает средства».  Основная функция негативной пропаганды — создание иллюзорной, параллельной реальности с «перевёрнутой» системой ценностей, убеждений, взглядов.</a:t>
            </a:r>
          </a:p>
        </p:txBody>
      </p:sp>
    </p:spTree>
    <p:extLst>
      <p:ext uri="{BB962C8B-B14F-4D97-AF65-F5344CB8AC3E}">
        <p14:creationId xmlns:p14="http://schemas.microsoft.com/office/powerpoint/2010/main" val="41329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07914" cy="558393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  Эффективность</a:t>
            </a:r>
            <a:r>
              <a:rPr lang="ru-RU" dirty="0" smtClean="0"/>
              <a:t> </a:t>
            </a:r>
            <a:r>
              <a:rPr lang="ru-RU" sz="3100" dirty="0">
                <a:solidFill>
                  <a:schemeClr val="tx1"/>
                </a:solidFill>
              </a:rPr>
              <a:t>пропаганды определяется соотношением фактического количества привлечённых сторонников к планируемому количеству.</a:t>
            </a:r>
            <a:br>
              <a:rPr lang="ru-RU" sz="3100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Можно выделить три основных критерия содержания эффективной пропаганды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ru-RU" sz="3100" dirty="0" smtClean="0">
                <a:solidFill>
                  <a:schemeClr val="tx1"/>
                </a:solidFill>
              </a:rPr>
              <a:t>Наличие </a:t>
            </a:r>
            <a:r>
              <a:rPr lang="ru-RU" sz="3100" dirty="0">
                <a:solidFill>
                  <a:schemeClr val="tx1"/>
                </a:solidFill>
              </a:rPr>
              <a:t>центрального </a:t>
            </a:r>
            <a:r>
              <a:rPr lang="ru-RU" sz="3100" dirty="0" smtClean="0">
                <a:solidFill>
                  <a:schemeClr val="tx1"/>
                </a:solidFill>
              </a:rPr>
              <a:t>тезиса</a:t>
            </a:r>
            <a:r>
              <a:rPr lang="ru-RU" sz="3100" dirty="0">
                <a:solidFill>
                  <a:schemeClr val="tx1"/>
                </a:solidFill>
              </a:rPr>
              <a:t/>
            </a:r>
            <a:br>
              <a:rPr lang="ru-RU" sz="3100" dirty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      Лёгкость </a:t>
            </a:r>
            <a:r>
              <a:rPr lang="ru-RU" sz="3100" dirty="0">
                <a:solidFill>
                  <a:schemeClr val="tx1"/>
                </a:solidFill>
              </a:rPr>
              <a:t>для понимания целевой </a:t>
            </a:r>
            <a:r>
              <a:rPr lang="ru-RU" sz="3100" dirty="0" smtClean="0">
                <a:solidFill>
                  <a:schemeClr val="tx1"/>
                </a:solidFill>
              </a:rPr>
              <a:t>аудиторией</a:t>
            </a:r>
            <a:r>
              <a:rPr lang="ru-RU" sz="3100" dirty="0">
                <a:solidFill>
                  <a:schemeClr val="tx1"/>
                </a:solidFill>
              </a:rPr>
              <a:t/>
            </a:r>
            <a:br>
              <a:rPr lang="ru-RU" sz="3100" dirty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      Сложность </a:t>
            </a:r>
            <a:r>
              <a:rPr lang="ru-RU" sz="3100" dirty="0">
                <a:solidFill>
                  <a:schemeClr val="tx1"/>
                </a:solidFill>
              </a:rPr>
              <a:t>для критики 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677334" y="4011168"/>
            <a:ext cx="602826" cy="30175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677334" y="4468368"/>
            <a:ext cx="602826" cy="30175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677334" y="4910328"/>
            <a:ext cx="602826" cy="30175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66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111" y="370898"/>
            <a:ext cx="8019637" cy="600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2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6736" y="999744"/>
            <a:ext cx="7957266" cy="4828032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Под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пропагандой здорового образа жизни </a:t>
            </a:r>
            <a:r>
              <a:rPr lang="ru-RU" dirty="0">
                <a:solidFill>
                  <a:schemeClr val="tx1"/>
                </a:solidFill>
              </a:rPr>
              <a:t>понимают широкий спектр </a:t>
            </a:r>
            <a:r>
              <a:rPr lang="ru-RU" dirty="0" err="1" smtClean="0">
                <a:solidFill>
                  <a:schemeClr val="tx1"/>
                </a:solidFill>
              </a:rPr>
              <a:t>деятельности,направленной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на то, чтобы люди </a:t>
            </a:r>
            <a:r>
              <a:rPr lang="ru-RU" dirty="0" err="1">
                <a:solidFill>
                  <a:srgbClr val="FF0000"/>
                </a:solidFill>
              </a:rPr>
              <a:t>ответственнее</a:t>
            </a:r>
            <a:r>
              <a:rPr lang="ru-RU" dirty="0">
                <a:solidFill>
                  <a:schemeClr val="tx1"/>
                </a:solidFill>
              </a:rPr>
              <a:t> относились к своему здоровью и располагали необходимой информацией для его сохранения и укрепления.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81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526" y="231648"/>
            <a:ext cx="9076266" cy="6364224"/>
          </a:xfrm>
        </p:spPr>
        <p:txBody>
          <a:bodyPr>
            <a:normAutofit fontScale="90000"/>
          </a:bodyPr>
          <a:lstStyle/>
          <a:p>
            <a:r>
              <a:rPr lang="ru-RU" sz="4900" i="1" dirty="0" smtClean="0">
                <a:solidFill>
                  <a:srgbClr val="FF0000"/>
                </a:solidFill>
              </a:rPr>
              <a:t>методы пропаганды:</a:t>
            </a:r>
            <a:br>
              <a:rPr lang="ru-RU" sz="4900" i="1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устная, печатная, наглядная (изобразительная) </a:t>
            </a:r>
            <a:r>
              <a:rPr lang="ru-RU" sz="2700" dirty="0">
                <a:solidFill>
                  <a:schemeClr val="tx1"/>
                </a:solidFill>
              </a:rPr>
              <a:t>и </a:t>
            </a:r>
            <a:r>
              <a:rPr lang="ru-RU" sz="2700" dirty="0" smtClean="0">
                <a:solidFill>
                  <a:schemeClr val="tx1"/>
                </a:solidFill>
              </a:rPr>
              <a:t>комбинированная.</a:t>
            </a:r>
            <a:r>
              <a:rPr lang="ru-RU" sz="2700" dirty="0">
                <a:solidFill>
                  <a:schemeClr val="tx1"/>
                </a:solidFill>
              </a:rPr>
              <a:t/>
            </a:r>
            <a:br>
              <a:rPr lang="ru-RU" sz="2700" dirty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        </a:t>
            </a:r>
            <a:r>
              <a:rPr lang="ru-RU" sz="2700" dirty="0" smtClean="0">
                <a:solidFill>
                  <a:srgbClr val="FF0000"/>
                </a:solidFill>
              </a:rPr>
              <a:t>Метод</a:t>
            </a:r>
            <a:r>
              <a:rPr lang="ru-RU" sz="2700" dirty="0" smtClean="0">
                <a:solidFill>
                  <a:schemeClr val="tx1"/>
                </a:solidFill>
              </a:rPr>
              <a:t> </a:t>
            </a:r>
            <a:r>
              <a:rPr lang="ru-RU" sz="2700" dirty="0">
                <a:solidFill>
                  <a:srgbClr val="FF0000"/>
                </a:solidFill>
              </a:rPr>
              <a:t>устной пропаганды </a:t>
            </a:r>
            <a:r>
              <a:rPr lang="ru-RU" sz="2700" dirty="0" smtClean="0">
                <a:solidFill>
                  <a:schemeClr val="tx1"/>
                </a:solidFill>
              </a:rPr>
              <a:t>(лекции</a:t>
            </a:r>
            <a:r>
              <a:rPr lang="ru-RU" sz="2700" dirty="0">
                <a:solidFill>
                  <a:schemeClr val="tx1"/>
                </a:solidFill>
              </a:rPr>
              <a:t>, беседы, дискуссии, конференции, </a:t>
            </a:r>
            <a:r>
              <a:rPr lang="ru-RU" sz="2700" dirty="0" smtClean="0">
                <a:solidFill>
                  <a:schemeClr val="tx1"/>
                </a:solidFill>
              </a:rPr>
              <a:t>викторины) является </a:t>
            </a:r>
            <a:r>
              <a:rPr lang="ru-RU" sz="2700" dirty="0">
                <a:solidFill>
                  <a:schemeClr val="tx1"/>
                </a:solidFill>
              </a:rPr>
              <a:t>наиболее эффективным. 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        </a:t>
            </a:r>
            <a:r>
              <a:rPr lang="ru-RU" sz="2700" dirty="0" smtClean="0">
                <a:solidFill>
                  <a:srgbClr val="FF0000"/>
                </a:solidFill>
              </a:rPr>
              <a:t>Метод</a:t>
            </a:r>
            <a:r>
              <a:rPr lang="ru-RU" sz="2700" dirty="0" smtClean="0">
                <a:solidFill>
                  <a:schemeClr val="tx1"/>
                </a:solidFill>
              </a:rPr>
              <a:t> </a:t>
            </a:r>
            <a:r>
              <a:rPr lang="ru-RU" sz="2700" dirty="0" smtClean="0">
                <a:solidFill>
                  <a:srgbClr val="FF0000"/>
                </a:solidFill>
              </a:rPr>
              <a:t>печатной пропаганды </a:t>
            </a:r>
            <a:r>
              <a:rPr lang="ru-RU" sz="2700" dirty="0" smtClean="0">
                <a:solidFill>
                  <a:schemeClr val="tx1"/>
                </a:solidFill>
              </a:rPr>
              <a:t>(</a:t>
            </a:r>
            <a:r>
              <a:rPr lang="ru-RU" sz="2700" dirty="0">
                <a:solidFill>
                  <a:schemeClr val="tx1"/>
                </a:solidFill>
              </a:rPr>
              <a:t>статьи, листовки, памятки, стенные газеты, </a:t>
            </a:r>
            <a:r>
              <a:rPr lang="ru-RU" sz="2700" dirty="0" smtClean="0">
                <a:solidFill>
                  <a:schemeClr val="tx1"/>
                </a:solidFill>
              </a:rPr>
              <a:t>буклеты</a:t>
            </a:r>
            <a:r>
              <a:rPr lang="ru-RU" sz="2700" dirty="0">
                <a:solidFill>
                  <a:schemeClr val="tx1"/>
                </a:solidFill>
              </a:rPr>
              <a:t>, </a:t>
            </a:r>
            <a:r>
              <a:rPr lang="ru-RU" sz="2700" dirty="0" smtClean="0">
                <a:solidFill>
                  <a:schemeClr val="tx1"/>
                </a:solidFill>
              </a:rPr>
              <a:t>брошюры) охватывает </a:t>
            </a:r>
            <a:r>
              <a:rPr lang="ru-RU" sz="2700" dirty="0">
                <a:solidFill>
                  <a:schemeClr val="tx1"/>
                </a:solidFill>
              </a:rPr>
              <a:t>широкие слои населения. </a:t>
            </a:r>
            <a:br>
              <a:rPr lang="ru-RU" sz="2700" dirty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        </a:t>
            </a:r>
            <a:r>
              <a:rPr lang="ru-RU" sz="2700" dirty="0">
                <a:solidFill>
                  <a:srgbClr val="FF0000"/>
                </a:solidFill>
              </a:rPr>
              <a:t>Н</a:t>
            </a:r>
            <a:r>
              <a:rPr lang="ru-RU" sz="2700" dirty="0" smtClean="0">
                <a:solidFill>
                  <a:srgbClr val="FF0000"/>
                </a:solidFill>
              </a:rPr>
              <a:t>аглядный </a:t>
            </a:r>
            <a:r>
              <a:rPr lang="ru-RU" sz="2700" dirty="0">
                <a:solidFill>
                  <a:srgbClr val="FF0000"/>
                </a:solidFill>
              </a:rPr>
              <a:t>метод </a:t>
            </a:r>
            <a:r>
              <a:rPr lang="ru-RU" sz="2700" dirty="0">
                <a:solidFill>
                  <a:schemeClr val="tx1"/>
                </a:solidFill>
              </a:rPr>
              <a:t>- самый многообразный по числу входящих в него средств. Их можно разделить на 2 группы: натуральные объекты и изобразительные </a:t>
            </a:r>
            <a:r>
              <a:rPr lang="ru-RU" sz="2700" dirty="0" smtClean="0">
                <a:solidFill>
                  <a:schemeClr val="tx1"/>
                </a:solidFill>
              </a:rPr>
              <a:t>средства,</a:t>
            </a:r>
            <a:r>
              <a:rPr lang="ru-RU" sz="2700" dirty="0">
                <a:solidFill>
                  <a:schemeClr val="tx1"/>
                </a:solidFill>
              </a:rPr>
              <a:t/>
            </a:r>
            <a:br>
              <a:rPr lang="ru-RU" sz="2700" dirty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        </a:t>
            </a:r>
            <a:r>
              <a:rPr lang="ru-RU" sz="2700" dirty="0">
                <a:solidFill>
                  <a:srgbClr val="FF0000"/>
                </a:solidFill>
              </a:rPr>
              <a:t>К</a:t>
            </a:r>
            <a:r>
              <a:rPr lang="ru-RU" sz="2700" dirty="0" smtClean="0">
                <a:solidFill>
                  <a:srgbClr val="FF0000"/>
                </a:solidFill>
              </a:rPr>
              <a:t>омбинированной </a:t>
            </a:r>
            <a:r>
              <a:rPr lang="ru-RU" sz="2700" dirty="0">
                <a:solidFill>
                  <a:srgbClr val="FF0000"/>
                </a:solidFill>
              </a:rPr>
              <a:t>метод </a:t>
            </a:r>
            <a:r>
              <a:rPr lang="ru-RU" sz="2700" dirty="0">
                <a:solidFill>
                  <a:schemeClr val="tx1"/>
                </a:solidFill>
              </a:rPr>
              <a:t>- метод массовой пропаганды, при которой происходит одновременное воздействие на слуховые и зрительные анализаторы.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689526" y="1731264"/>
            <a:ext cx="602826" cy="30175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689526" y="2474976"/>
            <a:ext cx="615018" cy="30175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689526" y="3575304"/>
            <a:ext cx="615018" cy="30175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689526" y="4675632"/>
            <a:ext cx="615018" cy="30175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50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88883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Пропаганда осуществляется по следующим </a:t>
            </a:r>
            <a:r>
              <a:rPr lang="ru-RU" dirty="0">
                <a:solidFill>
                  <a:srgbClr val="FF0000"/>
                </a:solidFill>
              </a:rPr>
              <a:t>направлениям</a:t>
            </a:r>
            <a:r>
              <a:rPr lang="ru-RU" dirty="0">
                <a:solidFill>
                  <a:schemeClr val="tx1"/>
                </a:solidFill>
              </a:rPr>
              <a:t>: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 индивидуальная </a:t>
            </a:r>
            <a:r>
              <a:rPr lang="ru-RU" dirty="0">
                <a:solidFill>
                  <a:schemeClr val="tx1"/>
                </a:solidFill>
              </a:rPr>
              <a:t>работа с подопечными;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-организация </a:t>
            </a:r>
            <a:r>
              <a:rPr lang="ru-RU" dirty="0">
                <a:solidFill>
                  <a:schemeClr val="tx1"/>
                </a:solidFill>
              </a:rPr>
              <a:t>групповых встреч в коллективах;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-пропаганда </a:t>
            </a:r>
            <a:r>
              <a:rPr lang="ru-RU" dirty="0">
                <a:solidFill>
                  <a:schemeClr val="tx1"/>
                </a:solidFill>
              </a:rPr>
              <a:t>здорового образа жизни при переписке и компьютерном общении;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-публикация </a:t>
            </a:r>
            <a:r>
              <a:rPr lang="ru-RU" dirty="0">
                <a:solidFill>
                  <a:schemeClr val="tx1"/>
                </a:solidFill>
              </a:rPr>
              <a:t>информации о здоровом образе жизни в печати и другие формы.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84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77219" y="336884"/>
            <a:ext cx="3854528" cy="8422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7218" y="514924"/>
            <a:ext cx="4875069" cy="5982127"/>
          </a:xfrm>
        </p:spPr>
        <p:txBody>
          <a:bodyPr>
            <a:normAutofit/>
          </a:bodyPr>
          <a:lstStyle/>
          <a:p>
            <a:r>
              <a:rPr lang="ru-RU" sz="3200" b="1" i="1" dirty="0" err="1">
                <a:solidFill>
                  <a:srgbClr val="FF0000"/>
                </a:solidFill>
              </a:rPr>
              <a:t>Плака́т</a:t>
            </a:r>
            <a:r>
              <a:rPr lang="ru-RU" sz="2400" dirty="0"/>
              <a:t> </a:t>
            </a:r>
            <a:endParaRPr lang="ru-RU" sz="2400" dirty="0" smtClean="0"/>
          </a:p>
          <a:p>
            <a:r>
              <a:rPr lang="ru-RU" sz="2400" dirty="0"/>
              <a:t> </a:t>
            </a:r>
            <a:r>
              <a:rPr lang="ru-RU" sz="2400" dirty="0">
                <a:solidFill>
                  <a:schemeClr val="tx1"/>
                </a:solidFill>
              </a:rPr>
              <a:t>— броское, как правило, крупноформатное изображение, сопровожденное кратким текстом, сделанное в </a:t>
            </a:r>
            <a:r>
              <a:rPr lang="ru-RU" sz="2400" dirty="0">
                <a:solidFill>
                  <a:srgbClr val="FF0000"/>
                </a:solidFill>
              </a:rPr>
              <a:t>агитационных</a:t>
            </a:r>
            <a:r>
              <a:rPr lang="ru-RU" sz="2400" dirty="0">
                <a:solidFill>
                  <a:schemeClr val="tx1"/>
                </a:solidFill>
              </a:rPr>
              <a:t>, </a:t>
            </a:r>
            <a:r>
              <a:rPr lang="ru-RU" sz="2400" dirty="0">
                <a:solidFill>
                  <a:srgbClr val="FF0000"/>
                </a:solidFill>
              </a:rPr>
              <a:t>рекламных</a:t>
            </a:r>
            <a:r>
              <a:rPr lang="ru-RU" sz="2400" dirty="0">
                <a:solidFill>
                  <a:schemeClr val="tx1"/>
                </a:solidFill>
              </a:rPr>
              <a:t>, информационных или </a:t>
            </a:r>
            <a:r>
              <a:rPr lang="ru-RU" sz="2400" dirty="0">
                <a:solidFill>
                  <a:srgbClr val="FF0000"/>
                </a:solidFill>
              </a:rPr>
              <a:t>учебных</a:t>
            </a:r>
            <a:r>
              <a:rPr lang="ru-RU" sz="2400" dirty="0">
                <a:solidFill>
                  <a:schemeClr val="tx1"/>
                </a:solidFill>
              </a:rPr>
              <a:t> целях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В современном дизайне плакат воспринимается как «сведённое в чёткую визуальную формулу сообщение, предназначенное современнику для выводов и конкретных действий».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739" y="124806"/>
            <a:ext cx="4806605" cy="673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3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219</TotalTime>
  <Words>70</Words>
  <Application>Microsoft Office PowerPoint</Application>
  <PresentationFormat>Широкоэкранный</PresentationFormat>
  <Paragraphs>12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Gabriola</vt:lpstr>
      <vt:lpstr>Gautami</vt:lpstr>
      <vt:lpstr>Trebuchet MS</vt:lpstr>
      <vt:lpstr>Wingdings 3</vt:lpstr>
      <vt:lpstr>Грань</vt:lpstr>
      <vt:lpstr>Пропаганда здорового образа жизни</vt:lpstr>
      <vt:lpstr>Пропага́нда в современном дискурсе  понимается как открытое распространение взглядов, фактов, аргументов и других сведений, в том числе намеренно искажённых и вводящих в заблуждение, для формирования общественного мнения или иных целей, преследуемых пропагандистами. </vt:lpstr>
      <vt:lpstr>Пропаганда  воздействует как на эмоции, так и на разум людей. Соответственно, пропаганда, как и эмоции, может быть негативной или позитивной. Позитивная (конструктивная) пропаганда стремится довести до потребителя те или иные убеждения в доходчивой форме. Цель позитивной пропаганды — способствовать социальной гармонии, согласию, воспитанию людей в соответствии с общепринятыми ценностями. Негативная (деструктивная) пропаганда навязывает людям те или иные убеждения по принципу «цель оправдывает средства».  Основная функция негативной пропаганды — создание иллюзорной, параллельной реальности с «перевёрнутой» системой ценностей, убеждений, взглядов.</vt:lpstr>
      <vt:lpstr>  Эффективность пропаганды определяется соотношением фактического количества привлечённых сторонников к планируемому количеству. Можно выделить три основных критерия содержания эффективной пропаганды:       Наличие центрального тезиса       Лёгкость для понимания целевой аудиторией       Сложность для критики </vt:lpstr>
      <vt:lpstr>Презентация PowerPoint</vt:lpstr>
      <vt:lpstr>Под пропагандой здорового образа жизни понимают широкий спектр деятельности,направленной на то, чтобы люди ответственнее относились к своему здоровью и располагали необходимой информацией для его сохранения и укрепления. </vt:lpstr>
      <vt:lpstr>методы пропаганды: устная, печатная, наглядная (изобразительная) и комбинированная.         Метод устной пропаганды (лекции, беседы, дискуссии, конференции, викторины) является наиболее эффективным.          Метод печатной пропаганды (статьи, листовки, памятки, стенные газеты, буклеты, брошюры) охватывает широкие слои населения.          Наглядный метод - самый многообразный по числу входящих в него средств. Их можно разделить на 2 группы: натуральные объекты и изобразительные средства,         Комбинированной метод - метод массовой пропаганды, при которой происходит одновременное воздействие на слуховые и зрительные анализаторы. </vt:lpstr>
      <vt:lpstr>Пропаганда осуществляется по следующим направлениям: - индивидуальная работа с подопечными; -организация групповых встреч в коллективах; -пропаганда здорового образа жизни при переписке и компьютерном общении; -публикация информации о здоровом образе жизни в печати и другие формы. </vt:lpstr>
      <vt:lpstr>Презентация PowerPoint</vt:lpstr>
      <vt:lpstr>К особенностям жанра можно отнести следующее:       плакат должен быть виден на расстоянии;       должен быть понятным и хорошо восприниматься       зрителем;       использовать художественную метафору,        разномасштабные фигуры, контурное обозначение        предметов;       присутствовать узнаваемость размещенных       логотипов;       учитывать шрифт, расположение, цвет текста;       может использовать фотографию в сочетании       с рисунком и с живописью.            </vt:lpstr>
      <vt:lpstr>Презентация PowerPoint</vt:lpstr>
      <vt:lpstr>             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32</cp:revision>
  <dcterms:created xsi:type="dcterms:W3CDTF">2017-09-09T09:29:39Z</dcterms:created>
  <dcterms:modified xsi:type="dcterms:W3CDTF">2017-09-12T06:22:33Z</dcterms:modified>
</cp:coreProperties>
</file>