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15"/>
  </p:notesMasterIdLst>
  <p:handoutMasterIdLst>
    <p:handoutMasterId r:id="rId16"/>
  </p:handoutMasterIdLst>
  <p:sldIdLst>
    <p:sldId id="256" r:id="rId5"/>
    <p:sldId id="266" r:id="rId6"/>
    <p:sldId id="268" r:id="rId7"/>
    <p:sldId id="269" r:id="rId8"/>
    <p:sldId id="270" r:id="rId9"/>
    <p:sldId id="271" r:id="rId10"/>
    <p:sldId id="272" r:id="rId11"/>
    <p:sldId id="261" r:id="rId12"/>
    <p:sldId id="273" r:id="rId13"/>
    <p:sldId id="274" r:id="rId14"/>
  </p:sldIdLst>
  <p:sldSz cx="9144000" cy="6858000" type="screen4x3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20" autoAdjust="0"/>
    <p:restoredTop sz="94701" autoAdjust="0"/>
  </p:normalViewPr>
  <p:slideViewPr>
    <p:cSldViewPr snapToGrid="0" showGuides="1">
      <p:cViewPr varScale="1">
        <p:scale>
          <a:sx n="109" d="100"/>
          <a:sy n="109" d="100"/>
        </p:scale>
        <p:origin x="1746" y="102"/>
      </p:cViewPr>
      <p:guideLst>
        <p:guide orient="horz" pos="2160"/>
        <p:guide pos="384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90" d="100"/>
          <a:sy n="90" d="100"/>
        </p:scale>
        <p:origin x="3774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F097377B-7A80-4695-9311-7480A96BA5C2}" type="datetime1">
              <a:rPr lang="ru-RU" smtClean="0"/>
              <a:pPr algn="r" rtl="0"/>
              <a:t>20.09.2017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06834459-7356-44BF-850D-8B30C4FB3B6B}" type="slidenum">
              <a:rPr lang="ru-RU" smtClean="0"/>
              <a:pPr algn="r"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90165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/>
            </a:lvl1pPr>
          </a:lstStyle>
          <a:p>
            <a:fld id="{FAA1E4E1-DF6A-45D0-AB14-6A9A0B144578}" type="datetime1">
              <a:rPr lang="ru-RU" smtClean="0"/>
              <a:pPr/>
              <a:t>20.09.2017</a:t>
            </a:fld>
            <a:endParaRPr lang="ru-RU" dirty="0"/>
          </a:p>
        </p:txBody>
      </p:sp>
      <p:sp>
        <p:nvSpPr>
          <p:cNvPr id="4" name="Образ слайда 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dirty="0"/>
          </a:p>
        </p:txBody>
      </p:sp>
      <p:sp>
        <p:nvSpPr>
          <p:cNvPr id="5" name="Заполнитель заме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dirty="0" smtClean="0"/>
              <a:t>Образец текста</a:t>
            </a:r>
          </a:p>
          <a:p>
            <a:pPr lvl="1" rtl="0"/>
            <a:r>
              <a:rPr lang="ru-RU" dirty="0" smtClean="0"/>
              <a:t>Второй уровень</a:t>
            </a:r>
          </a:p>
          <a:p>
            <a:pPr lvl="2" rtl="0"/>
            <a:r>
              <a:rPr lang="ru-RU" dirty="0" smtClean="0"/>
              <a:t>Третий уровень</a:t>
            </a:r>
          </a:p>
          <a:p>
            <a:pPr lvl="3" rtl="0"/>
            <a:r>
              <a:rPr lang="ru-RU" dirty="0" smtClean="0"/>
              <a:t>Четвертый уровень</a:t>
            </a:r>
          </a:p>
          <a:p>
            <a:pPr lvl="4" rtl="0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Заполнитель нижне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/>
            </a:lvl1pPr>
          </a:lstStyle>
          <a:p>
            <a:fld id="{0A3C37BE-C303-496D-B5CD-85F2937540F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50842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5778124"/>
            <a:ext cx="9144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9144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8675" y="2292095"/>
            <a:ext cx="7572375" cy="2219691"/>
          </a:xfrm>
        </p:spPr>
        <p:txBody>
          <a:bodyPr rtlCol="0" anchor="ctr">
            <a:normAutofit/>
          </a:bodyPr>
          <a:lstStyle>
            <a:lvl1pPr algn="l" rtl="0">
              <a:defRPr sz="4400" cap="all" baseline="0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8674" y="4511785"/>
            <a:ext cx="7572376" cy="955565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8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C522B8D-815E-429C-9EC2-505CEC215084}" type="datetime1">
              <a:rPr lang="ru-RU" smtClean="0"/>
              <a:pPr/>
              <a:t>20.09.2017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pPr rtl="0"/>
              <a:t>‹#›</a:t>
            </a:fld>
            <a:endParaRPr lang="ru-RU" dirty="0"/>
          </a:p>
        </p:txBody>
      </p:sp>
      <p:pic>
        <p:nvPicPr>
          <p:cNvPr id="11" name="Рисунок 10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3334" y="0"/>
            <a:ext cx="1310643" cy="2292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75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 algn="l" rtl="0">
              <a:defRPr sz="3200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491003" y="1600200"/>
            <a:ext cx="4823184" cy="4572001"/>
          </a:xfrm>
        </p:spPr>
        <p:txBody>
          <a:bodyPr tIns="1188720" rtlCol="0">
            <a:normAutofit/>
          </a:bodyPr>
          <a:lstStyle>
            <a:lvl1pPr marL="0" indent="0" algn="ctr" rtl="0">
              <a:buNone/>
              <a:defRPr sz="20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28675" y="1600200"/>
            <a:ext cx="2547747" cy="45720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80E4BC3-C763-48AA-8280-ACE59646066A}" type="datetime1">
              <a:rPr lang="ru-RU" smtClean="0"/>
              <a:pPr/>
              <a:t>20.09.2017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9637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6D72474-459C-42C4-A0ED-A9AD89867D22}" type="datetime1">
              <a:rPr lang="ru-RU" smtClean="0"/>
              <a:pPr/>
              <a:t>20.09.2017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2076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29450" y="365125"/>
            <a:ext cx="1285875" cy="5811838"/>
          </a:xfrm>
        </p:spPr>
        <p:txBody>
          <a:bodyPr vert="eaVert"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28675" y="365125"/>
            <a:ext cx="6074172" cy="5811838"/>
          </a:xfrm>
        </p:spPr>
        <p:txBody>
          <a:bodyPr vert="eaVert"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dirty="0" smtClean="0"/>
              <a:t>09.10.2016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pPr rtl="0"/>
              <a:t>‹#›</a:t>
            </a:fld>
            <a:endParaRPr lang="ru-RU" dirty="0"/>
          </a:p>
        </p:txBody>
      </p:sp>
      <p:grpSp>
        <p:nvGrpSpPr>
          <p:cNvPr id="7" name="Группа 6"/>
          <p:cNvGrpSpPr/>
          <p:nvPr/>
        </p:nvGrpSpPr>
        <p:grpSpPr>
          <a:xfrm rot="5400000">
            <a:off x="4181447" y="3239394"/>
            <a:ext cx="5632704" cy="63302"/>
            <a:chOff x="1073150" y="1219201"/>
            <a:chExt cx="10058400" cy="63125"/>
          </a:xfrm>
        </p:grpSpPr>
        <p:cxnSp>
          <p:nvCxnSpPr>
            <p:cNvPr id="8" name="Прямая соединительная линия 7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 8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4592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08D2BC5-0E5D-4645-A815-DFCA1A04B5A6}" type="datetime1">
              <a:rPr lang="ru-RU" smtClean="0"/>
              <a:pPr/>
              <a:t>20.09.2017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687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итульный слайд с рисун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/>
          <p:cNvGrpSpPr/>
          <p:nvPr/>
        </p:nvGrpSpPr>
        <p:grpSpPr>
          <a:xfrm rot="10800000">
            <a:off x="0" y="5645511"/>
            <a:ext cx="9144000" cy="63125"/>
            <a:chOff x="507492" y="1501519"/>
            <a:chExt cx="8129016" cy="63125"/>
          </a:xfrm>
        </p:grpSpPr>
        <p:cxnSp>
          <p:nvCxnSpPr>
            <p:cNvPr id="17" name="Прямая соединительная линия 16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Группа 13"/>
          <p:cNvGrpSpPr/>
          <p:nvPr/>
        </p:nvGrpSpPr>
        <p:grpSpPr>
          <a:xfrm>
            <a:off x="0" y="1143001"/>
            <a:ext cx="9144000" cy="63125"/>
            <a:chOff x="507492" y="1501519"/>
            <a:chExt cx="8129016" cy="63125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Прямоугольник 6"/>
          <p:cNvSpPr/>
          <p:nvPr/>
        </p:nvSpPr>
        <p:spPr>
          <a:xfrm>
            <a:off x="0" y="5778124"/>
            <a:ext cx="9144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9144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8675" y="2292095"/>
            <a:ext cx="4300538" cy="2219691"/>
          </a:xfrm>
        </p:spPr>
        <p:txBody>
          <a:bodyPr rtlCol="0" anchor="ctr">
            <a:normAutofit/>
          </a:bodyPr>
          <a:lstStyle>
            <a:lvl1pPr algn="l" rtl="0">
              <a:defRPr sz="4400" cap="all" baseline="0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8675" y="4511785"/>
            <a:ext cx="4300538" cy="955565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8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ru-RU" smtClean="0"/>
              <a:t>Образец подзаголовка</a:t>
            </a:r>
            <a:endParaRPr lang="ru-RU" dirty="0"/>
          </a:p>
        </p:txBody>
      </p:sp>
      <p:pic>
        <p:nvPicPr>
          <p:cNvPr id="10" name="Рисунок 9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4410" y="0"/>
            <a:ext cx="1310643" cy="2292094"/>
          </a:xfrm>
          <a:prstGeom prst="rect">
            <a:avLst/>
          </a:prstGeom>
        </p:spPr>
      </p:pic>
      <p:sp>
        <p:nvSpPr>
          <p:cNvPr id="11" name="Рисунок 10"/>
          <p:cNvSpPr>
            <a:spLocks noGrp="1"/>
          </p:cNvSpPr>
          <p:nvPr>
            <p:ph type="pic" sz="quarter" idx="13"/>
          </p:nvPr>
        </p:nvSpPr>
        <p:spPr>
          <a:xfrm>
            <a:off x="5235798" y="1310656"/>
            <a:ext cx="3908203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19" name="Пояснительный текст"/>
          <p:cNvSpPr/>
          <p:nvPr/>
        </p:nvSpPr>
        <p:spPr>
          <a:xfrm>
            <a:off x="9258300" y="0"/>
            <a:ext cx="971550" cy="6858000"/>
          </a:xfrm>
          <a:prstGeom prst="roundRect">
            <a:avLst>
              <a:gd name="adj" fmla="val 9717"/>
            </a:avLst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rtl="0"/>
            <a:r>
              <a:rPr lang="ru-RU" sz="1100" b="1" i="1" dirty="0" smtClean="0">
                <a:latin typeface="Arial" pitchFamily="34" charset="0"/>
                <a:cs typeface="Arial" pitchFamily="34" charset="0"/>
              </a:rPr>
              <a:t>ПРИМЕЧАНИЕ</a:t>
            </a:r>
            <a:endParaRPr lang="ru-RU" sz="1200" b="1" i="1" dirty="0" smtClean="0">
              <a:latin typeface="Arial" pitchFamily="34" charset="0"/>
              <a:cs typeface="Arial" pitchFamily="34" charset="0"/>
            </a:endParaRPr>
          </a:p>
          <a:p>
            <a:pPr rtl="0"/>
            <a:r>
              <a:rPr lang="ru-RU" sz="1200" i="1" dirty="0" smtClean="0">
                <a:latin typeface="Arial" pitchFamily="34" charset="0"/>
                <a:cs typeface="Arial" pitchFamily="34" charset="0"/>
              </a:rPr>
              <a:t>Чтобы изменить изображение на этом слайде, выберите рисунок и удалите его. Затем нажмите значок "Рисунки" в заполнителе, чтобы вставить изображение.</a:t>
            </a:r>
            <a:endParaRPr lang="ru-RU" sz="1200" i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394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 7"/>
          <p:cNvGrpSpPr/>
          <p:nvPr/>
        </p:nvGrpSpPr>
        <p:grpSpPr>
          <a:xfrm>
            <a:off x="0" y="2514601"/>
            <a:ext cx="9144000" cy="3194035"/>
            <a:chOff x="647402" y="2514600"/>
            <a:chExt cx="10838688" cy="3194035"/>
          </a:xfrm>
        </p:grpSpPr>
        <p:grpSp>
          <p:nvGrpSpPr>
            <p:cNvPr id="9" name="Группа 8"/>
            <p:cNvGrpSpPr/>
            <p:nvPr/>
          </p:nvGrpSpPr>
          <p:grpSpPr>
            <a:xfrm>
              <a:off x="647402" y="2514600"/>
              <a:ext cx="10838688" cy="63125"/>
              <a:chOff x="507492" y="1501519"/>
              <a:chExt cx="8129016" cy="63125"/>
            </a:xfrm>
          </p:grpSpPr>
          <p:cxnSp>
            <p:nvCxnSpPr>
              <p:cNvPr id="14" name="Прямая соединительная линия 13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Прямая соединительная линия 14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Прямоугольник 9"/>
            <p:cNvSpPr/>
            <p:nvPr/>
          </p:nvSpPr>
          <p:spPr>
            <a:xfrm>
              <a:off x="647402" y="2640850"/>
              <a:ext cx="10838688" cy="294153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dirty="0"/>
            </a:p>
          </p:txBody>
        </p:sp>
        <p:grpSp>
          <p:nvGrpSpPr>
            <p:cNvPr id="11" name="Группа 10"/>
            <p:cNvGrpSpPr/>
            <p:nvPr/>
          </p:nvGrpSpPr>
          <p:grpSpPr>
            <a:xfrm rot="10800000">
              <a:off x="647402" y="5645510"/>
              <a:ext cx="10838688" cy="63125"/>
              <a:chOff x="507492" y="1501519"/>
              <a:chExt cx="8129016" cy="63125"/>
            </a:xfrm>
          </p:grpSpPr>
          <p:cxnSp>
            <p:nvCxnSpPr>
              <p:cNvPr id="12" name="Прямая соединительная линия 11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Прямая соединительная линия 12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8675" y="2971806"/>
            <a:ext cx="7553324" cy="1684150"/>
          </a:xfrm>
        </p:spPr>
        <p:txBody>
          <a:bodyPr rtlCol="0" anchor="ctr">
            <a:normAutofit/>
          </a:bodyPr>
          <a:lstStyle>
            <a:lvl1pPr algn="l" rtl="0">
              <a:defRPr sz="4400"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828675" y="4655956"/>
            <a:ext cx="7553324" cy="50975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F3049B1-F681-4AF5-B948-A3B940E9215A}" type="datetime1">
              <a:rPr lang="ru-RU" smtClean="0"/>
              <a:pPr/>
              <a:t>20.09.2017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pPr rtl="0"/>
              <a:t>‹#›</a:t>
            </a:fld>
            <a:endParaRPr lang="ru-RU" dirty="0"/>
          </a:p>
        </p:txBody>
      </p:sp>
      <p:pic>
        <p:nvPicPr>
          <p:cNvPr id="7" name="Рисунок 6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410" y="0"/>
            <a:ext cx="1337391" cy="2971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678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28675" y="1600201"/>
            <a:ext cx="3686175" cy="4571999"/>
          </a:xfrm>
        </p:spPr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  <a:lvl9pPr algn="l" rtl="0">
              <a:defRPr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600201"/>
            <a:ext cx="3686175" cy="4571999"/>
          </a:xfrm>
        </p:spPr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9071334-89C1-48F8-8089-E3D6AA3BB79C}" type="datetime1">
              <a:rPr lang="ru-RU" smtClean="0"/>
              <a:pPr/>
              <a:t>20.09.2017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779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8675" y="1600200"/>
            <a:ext cx="3689604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28675" y="2424112"/>
            <a:ext cx="3689604" cy="3748088"/>
          </a:xfrm>
        </p:spPr>
        <p:txBody>
          <a:bodyPr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4583" y="1600200"/>
            <a:ext cx="3689604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4583" y="2424112"/>
            <a:ext cx="3689604" cy="3748088"/>
          </a:xfrm>
        </p:spPr>
        <p:txBody>
          <a:bodyPr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FDCDF3F-3D72-4F56-93A1-9DDD55AB6452}" type="datetime1">
              <a:rPr lang="ru-RU" smtClean="0"/>
              <a:pPr/>
              <a:t>20.09.2017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101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C5C11A32-C44A-4E32-8FFB-D057369B4F61}" type="datetime1">
              <a:rPr lang="ru-RU" smtClean="0"/>
              <a:pPr/>
              <a:t>20.09.2017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58111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E5ECC2E-6DAB-4717-9C53-38589639C202}" type="datetime1">
              <a:rPr lang="ru-RU" smtClean="0"/>
              <a:pPr/>
              <a:t>20.09.2017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416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 algn="l" rtl="0">
              <a:defRPr sz="3200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31386" y="1600200"/>
            <a:ext cx="4083939" cy="4572001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6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 3"/>
          <p:cNvSpPr>
            <a:spLocks noGrp="1"/>
          </p:cNvSpPr>
          <p:nvPr>
            <p:ph type="body" sz="half" idx="2"/>
          </p:nvPr>
        </p:nvSpPr>
        <p:spPr>
          <a:xfrm>
            <a:off x="828675" y="1600200"/>
            <a:ext cx="3288411" cy="45720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DC0002A-E6EF-4378-B5A3-22E20EA855B1}" type="datetime1">
              <a:rPr lang="ru-RU" smtClean="0"/>
              <a:pPr/>
              <a:t>20.09.2017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9764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заголовка 1"/>
          <p:cNvSpPr>
            <a:spLocks noGrp="1"/>
          </p:cNvSpPr>
          <p:nvPr>
            <p:ph type="title"/>
          </p:nvPr>
        </p:nvSpPr>
        <p:spPr>
          <a:xfrm>
            <a:off x="828675" y="76200"/>
            <a:ext cx="7485512" cy="1096962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/>
          <a:p>
            <a:pPr rtl="0"/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8675" y="1600200"/>
            <a:ext cx="7486650" cy="4572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ru-RU" dirty="0" smtClean="0"/>
              <a:t>Образец текста</a:t>
            </a:r>
          </a:p>
          <a:p>
            <a:pPr lvl="1" rtl="0"/>
            <a:r>
              <a:rPr lang="ru-RU" dirty="0" smtClean="0"/>
              <a:t>Второй уровень</a:t>
            </a:r>
          </a:p>
          <a:p>
            <a:pPr lvl="2" rtl="0"/>
            <a:r>
              <a:rPr lang="ru-RU" dirty="0" smtClean="0"/>
              <a:t>Третий уровень</a:t>
            </a:r>
          </a:p>
          <a:p>
            <a:pPr lvl="3" rtl="0"/>
            <a:r>
              <a:rPr lang="ru-RU" dirty="0" smtClean="0"/>
              <a:t>Четвертый уровень</a:t>
            </a:r>
          </a:p>
          <a:p>
            <a:pPr lvl="4" rtl="0"/>
            <a:r>
              <a:rPr lang="ru-RU" dirty="0" smtClean="0"/>
              <a:t>Пятый уровень</a:t>
            </a:r>
          </a:p>
          <a:p>
            <a:pPr lvl="5" rtl="0"/>
            <a:r>
              <a:rPr lang="ru-RU" dirty="0" smtClean="0"/>
              <a:t>Шестой уровень</a:t>
            </a:r>
          </a:p>
          <a:p>
            <a:pPr lvl="6" rtl="0"/>
            <a:r>
              <a:rPr lang="ru-RU" dirty="0" smtClean="0"/>
              <a:t>Седьмой уровень</a:t>
            </a:r>
          </a:p>
          <a:p>
            <a:pPr lvl="7" rtl="0"/>
            <a:r>
              <a:rPr lang="ru-RU" dirty="0" smtClean="0"/>
              <a:t>Восьмой уровень</a:t>
            </a:r>
          </a:p>
          <a:p>
            <a:pPr lvl="8" rtl="0"/>
            <a:r>
              <a:rPr lang="ru-RU" dirty="0" smtClean="0"/>
              <a:t>Девятый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28675" y="6356352"/>
            <a:ext cx="137216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 rtl="0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A42E0B6C-3F58-4527-A133-F91FB65EBC2F}" type="datetime1">
              <a:rPr lang="ru-RU" smtClean="0"/>
              <a:pPr/>
              <a:t>20.09.2017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200844" y="6356350"/>
            <a:ext cx="4742312" cy="365126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 rtl="0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2587" y="6356352"/>
            <a:ext cx="13716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 rtl="0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0FF54DE5-C571-48E8-A5BC-B369434E2F44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15" name="Группа 14"/>
          <p:cNvGrpSpPr/>
          <p:nvPr/>
        </p:nvGrpSpPr>
        <p:grpSpPr>
          <a:xfrm>
            <a:off x="827532" y="1219202"/>
            <a:ext cx="7488936" cy="84403"/>
            <a:chOff x="1073150" y="1219201"/>
            <a:chExt cx="10058400" cy="63125"/>
          </a:xfrm>
        </p:grpSpPr>
        <p:cxnSp>
          <p:nvCxnSpPr>
            <p:cNvPr id="13" name="Прямая соединительная линия 12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46251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696">
          <p15:clr>
            <a:srgbClr val="F26B43"/>
          </p15:clr>
        </p15:guide>
        <p15:guide id="2" pos="6984">
          <p15:clr>
            <a:srgbClr val="F26B43"/>
          </p15:clr>
        </p15:guide>
        <p15:guide id="3" orient="horz" pos="1008">
          <p15:clr>
            <a:srgbClr val="F26B43"/>
          </p15:clr>
        </p15:guide>
        <p15:guide id="4" orient="horz" pos="38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0" y="3394364"/>
            <a:ext cx="5209309" cy="1117421"/>
          </a:xfrm>
        </p:spPr>
        <p:txBody>
          <a:bodyPr rtlCol="0" anchor="ctr">
            <a:normAutofit fontScale="90000"/>
          </a:bodyPr>
          <a:lstStyle/>
          <a:p>
            <a:pPr algn="ctr" rtl="0"/>
            <a:r>
              <a:rPr lang="ru-RU" dirty="0" smtClean="0"/>
              <a:t>НОМЕНКЛАТУРА ДЕЛ </a:t>
            </a:r>
            <a:br>
              <a:rPr lang="ru-RU" dirty="0" smtClean="0"/>
            </a:br>
            <a:r>
              <a:rPr lang="ru-RU" dirty="0" smtClean="0"/>
              <a:t>КЛАССНОГО</a:t>
            </a:r>
            <a:br>
              <a:rPr lang="ru-RU" dirty="0" smtClean="0"/>
            </a:br>
            <a:r>
              <a:rPr lang="ru-RU" dirty="0" smtClean="0"/>
              <a:t>РУКОВОДИТЕЛЯ</a:t>
            </a:r>
            <a:endParaRPr lang="ru-RU" dirty="0"/>
          </a:p>
        </p:txBody>
      </p:sp>
      <p:pic>
        <p:nvPicPr>
          <p:cNvPr id="4" name="Рисунок 3" descr="Открытая книга на столе, размытые полки с книгами на заднем плане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0" r="889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5213399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0" y="3186539"/>
            <a:ext cx="5209309" cy="1117421"/>
          </a:xfrm>
        </p:spPr>
        <p:txBody>
          <a:bodyPr rtlCol="0" anchor="ctr">
            <a:normAutofit/>
          </a:bodyPr>
          <a:lstStyle/>
          <a:p>
            <a:pPr algn="ctr" rtl="0"/>
            <a:r>
              <a:rPr lang="ru-RU" sz="5400" dirty="0" smtClean="0"/>
              <a:t>СПАСИБО!</a:t>
            </a:r>
            <a:endParaRPr lang="ru-RU" sz="5400" dirty="0"/>
          </a:p>
        </p:txBody>
      </p:sp>
      <p:pic>
        <p:nvPicPr>
          <p:cNvPr id="4" name="Рисунок 3" descr="Открытая книга на столе, размытые полки с книгами на заднем плане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0" r="889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52133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278" y="-103915"/>
            <a:ext cx="8064804" cy="1096962"/>
          </a:xfrm>
        </p:spPr>
        <p:txBody>
          <a:bodyPr rtlCol="0"/>
          <a:lstStyle/>
          <a:p>
            <a:pPr rtl="0"/>
            <a:r>
              <a:rPr lang="ru-RU" dirty="0" smtClean="0"/>
              <a:t>ПАПКА КЛАССНОГО РУКОВОДИТЕЛЯ</a:t>
            </a:r>
            <a:endParaRPr lang="ru-RU" dirty="0"/>
          </a:p>
        </p:txBody>
      </p:sp>
      <p:pic>
        <p:nvPicPr>
          <p:cNvPr id="5" name="Рисунок 4" descr="Книги на полках крупным планом и размытые книги на переднем и заднем планах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5" r="3155"/>
          <a:stretch>
            <a:fillRect/>
          </a:stretch>
        </p:blipFill>
        <p:spPr>
          <a:xfrm>
            <a:off x="845127" y="1600200"/>
            <a:ext cx="7469060" cy="4572001"/>
          </a:xfrm>
        </p:spPr>
      </p:pic>
    </p:spTree>
    <p:extLst>
      <p:ext uri="{BB962C8B-B14F-4D97-AF65-F5344CB8AC3E}">
        <p14:creationId xmlns:p14="http://schemas.microsoft.com/office/powerpoint/2010/main" val="3683544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10175" y="629495"/>
            <a:ext cx="8257310" cy="2219691"/>
          </a:xfrm>
        </p:spPr>
        <p:txBody>
          <a:bodyPr rtlCol="0">
            <a:normAutofit/>
          </a:bodyPr>
          <a:lstStyle/>
          <a:p>
            <a:pPr rtl="0"/>
            <a:r>
              <a:rPr lang="ru-RU" sz="3200" dirty="0" smtClean="0">
                <a:solidFill>
                  <a:schemeClr val="bg1"/>
                </a:solidFill>
              </a:rPr>
              <a:t>1.        </a:t>
            </a:r>
            <a:r>
              <a:rPr lang="ru-RU" sz="3200" dirty="0" smtClean="0"/>
              <a:t>НОРМАТИВНЫЕ ДОКУМЕНТЫ</a:t>
            </a:r>
            <a:endParaRPr lang="ru-RU" sz="3200" dirty="0"/>
          </a:p>
        </p:txBody>
      </p:sp>
      <p:sp>
        <p:nvSpPr>
          <p:cNvPr id="5" name="Овал 4"/>
          <p:cNvSpPr/>
          <p:nvPr/>
        </p:nvSpPr>
        <p:spPr>
          <a:xfrm>
            <a:off x="304800" y="2507673"/>
            <a:ext cx="568037" cy="5680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233055" y="2382982"/>
            <a:ext cx="7606145" cy="80356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Должностные обязанности 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классного руководителя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304795" y="4087138"/>
            <a:ext cx="568037" cy="5680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233050" y="3532941"/>
            <a:ext cx="7606145" cy="15655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Локальные акты 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(правила внутреннего распорядка обучающихся, положение об органе ученического самоуправления)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5647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37885" y="587930"/>
            <a:ext cx="8257310" cy="2219691"/>
          </a:xfrm>
        </p:spPr>
        <p:txBody>
          <a:bodyPr rtlCol="0">
            <a:normAutofit/>
          </a:bodyPr>
          <a:lstStyle/>
          <a:p>
            <a:pPr rtl="0"/>
            <a:r>
              <a:rPr lang="ru-RU" sz="3200" dirty="0" smtClean="0">
                <a:solidFill>
                  <a:schemeClr val="bg1"/>
                </a:solidFill>
              </a:rPr>
              <a:t>2.     </a:t>
            </a:r>
            <a:r>
              <a:rPr lang="ru-RU" sz="3200" dirty="0" smtClean="0"/>
              <a:t>СВЕДЕНИЯ ОБ ОБУЧАЮЩИХСЯ</a:t>
            </a:r>
            <a:endParaRPr lang="ru-RU" sz="3200" dirty="0"/>
          </a:p>
        </p:txBody>
      </p:sp>
      <p:sp>
        <p:nvSpPr>
          <p:cNvPr id="5" name="Овал 4"/>
          <p:cNvSpPr/>
          <p:nvPr/>
        </p:nvSpPr>
        <p:spPr>
          <a:xfrm>
            <a:off x="304800" y="2396834"/>
            <a:ext cx="526473" cy="48491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233055" y="2382983"/>
            <a:ext cx="7606145" cy="4987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Сведения об обучающихся</a:t>
            </a:r>
          </a:p>
        </p:txBody>
      </p:sp>
      <p:sp>
        <p:nvSpPr>
          <p:cNvPr id="9" name="Овал 8"/>
          <p:cNvSpPr/>
          <p:nvPr/>
        </p:nvSpPr>
        <p:spPr>
          <a:xfrm>
            <a:off x="290940" y="3186564"/>
            <a:ext cx="526473" cy="48491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219195" y="3172713"/>
            <a:ext cx="7606145" cy="4987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Занятость обучающихся во внеурочное время</a:t>
            </a:r>
          </a:p>
        </p:txBody>
      </p:sp>
      <p:sp>
        <p:nvSpPr>
          <p:cNvPr id="11" name="Овал 10"/>
          <p:cNvSpPr/>
          <p:nvPr/>
        </p:nvSpPr>
        <p:spPr>
          <a:xfrm>
            <a:off x="290940" y="4004009"/>
            <a:ext cx="526473" cy="48491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219195" y="3990158"/>
            <a:ext cx="7606145" cy="4987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Социальный паспорт класса</a:t>
            </a:r>
          </a:p>
        </p:txBody>
      </p:sp>
      <p:sp>
        <p:nvSpPr>
          <p:cNvPr id="13" name="Овал 12"/>
          <p:cNvSpPr/>
          <p:nvPr/>
        </p:nvSpPr>
        <p:spPr>
          <a:xfrm>
            <a:off x="304795" y="4807599"/>
            <a:ext cx="526473" cy="48491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233050" y="4793748"/>
            <a:ext cx="7606145" cy="4987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Сведения об активе класса</a:t>
            </a:r>
          </a:p>
        </p:txBody>
      </p:sp>
    </p:spTree>
    <p:extLst>
      <p:ext uri="{BB962C8B-B14F-4D97-AF65-F5344CB8AC3E}">
        <p14:creationId xmlns:p14="http://schemas.microsoft.com/office/powerpoint/2010/main" val="1315647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65541" y="768045"/>
            <a:ext cx="8340493" cy="2219691"/>
          </a:xfrm>
        </p:spPr>
        <p:txBody>
          <a:bodyPr rtlCol="0">
            <a:normAutofit/>
          </a:bodyPr>
          <a:lstStyle/>
          <a:p>
            <a:pPr rtl="0"/>
            <a:r>
              <a:rPr lang="ru-RU" sz="3000" dirty="0" smtClean="0">
                <a:solidFill>
                  <a:schemeClr val="bg1"/>
                </a:solidFill>
              </a:rPr>
              <a:t>3.    </a:t>
            </a:r>
            <a:r>
              <a:rPr lang="ru-RU" sz="3000" dirty="0" smtClean="0"/>
              <a:t>ПЛАН ВОСПИТАТЕЛЬНОЙ РАБОТЫ</a:t>
            </a:r>
            <a:endParaRPr lang="ru-RU" sz="30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803550" y="2770922"/>
            <a:ext cx="7606145" cy="88667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1. Перспективный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817400" y="4294967"/>
            <a:ext cx="7606145" cy="88667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2. Календарный</a:t>
            </a:r>
          </a:p>
        </p:txBody>
      </p:sp>
    </p:spTree>
    <p:extLst>
      <p:ext uri="{BB962C8B-B14F-4D97-AF65-F5344CB8AC3E}">
        <p14:creationId xmlns:p14="http://schemas.microsoft.com/office/powerpoint/2010/main" val="1315647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96320" y="546365"/>
            <a:ext cx="8257310" cy="2219691"/>
          </a:xfrm>
        </p:spPr>
        <p:txBody>
          <a:bodyPr rtlCol="0">
            <a:normAutofit/>
          </a:bodyPr>
          <a:lstStyle/>
          <a:p>
            <a:pPr rtl="0"/>
            <a:r>
              <a:rPr lang="ru-RU" sz="3600" dirty="0" smtClean="0">
                <a:solidFill>
                  <a:schemeClr val="bg1"/>
                </a:solidFill>
              </a:rPr>
              <a:t>4.       </a:t>
            </a:r>
            <a:r>
              <a:rPr lang="ru-RU" sz="3600" dirty="0" smtClean="0"/>
              <a:t>РАБОТА С РОДИТЕЛЯМИ</a:t>
            </a:r>
            <a:endParaRPr lang="ru-RU" sz="3600" dirty="0"/>
          </a:p>
        </p:txBody>
      </p:sp>
      <p:sp>
        <p:nvSpPr>
          <p:cNvPr id="5" name="Овал 4"/>
          <p:cNvSpPr/>
          <p:nvPr/>
        </p:nvSpPr>
        <p:spPr>
          <a:xfrm>
            <a:off x="304800" y="2327559"/>
            <a:ext cx="526473" cy="48491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233055" y="2313708"/>
            <a:ext cx="7606145" cy="4987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Состав родительского комитета</a:t>
            </a:r>
          </a:p>
        </p:txBody>
      </p:sp>
      <p:sp>
        <p:nvSpPr>
          <p:cNvPr id="9" name="Овал 8"/>
          <p:cNvSpPr/>
          <p:nvPr/>
        </p:nvSpPr>
        <p:spPr>
          <a:xfrm>
            <a:off x="290940" y="3117289"/>
            <a:ext cx="526473" cy="48491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219195" y="3103438"/>
            <a:ext cx="7606145" cy="4987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Темы родительских собраний</a:t>
            </a:r>
          </a:p>
        </p:txBody>
      </p:sp>
      <p:sp>
        <p:nvSpPr>
          <p:cNvPr id="11" name="Овал 10"/>
          <p:cNvSpPr/>
          <p:nvPr/>
        </p:nvSpPr>
        <p:spPr>
          <a:xfrm>
            <a:off x="290940" y="3934734"/>
            <a:ext cx="526473" cy="48491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219195" y="3920883"/>
            <a:ext cx="7606145" cy="4987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Протоколы родительских собраний</a:t>
            </a:r>
          </a:p>
        </p:txBody>
      </p:sp>
      <p:sp>
        <p:nvSpPr>
          <p:cNvPr id="13" name="Овал 12"/>
          <p:cNvSpPr/>
          <p:nvPr/>
        </p:nvSpPr>
        <p:spPr>
          <a:xfrm>
            <a:off x="304795" y="4987714"/>
            <a:ext cx="526473" cy="48491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233050" y="4724472"/>
            <a:ext cx="7606145" cy="92817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Сведения для родителей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(заявления, справки, учебная и организационная информация)</a:t>
            </a:r>
          </a:p>
        </p:txBody>
      </p:sp>
    </p:spTree>
    <p:extLst>
      <p:ext uri="{BB962C8B-B14F-4D97-AF65-F5344CB8AC3E}">
        <p14:creationId xmlns:p14="http://schemas.microsoft.com/office/powerpoint/2010/main" val="1315647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96320" y="546365"/>
            <a:ext cx="8257310" cy="2219691"/>
          </a:xfrm>
        </p:spPr>
        <p:txBody>
          <a:bodyPr rtlCol="0">
            <a:normAutofit/>
          </a:bodyPr>
          <a:lstStyle/>
          <a:p>
            <a:pPr rtl="0"/>
            <a:r>
              <a:rPr lang="ru-RU" sz="4000" dirty="0" smtClean="0">
                <a:solidFill>
                  <a:schemeClr val="bg1"/>
                </a:solidFill>
              </a:rPr>
              <a:t>5.            </a:t>
            </a:r>
            <a:r>
              <a:rPr lang="ru-RU" sz="4000" dirty="0" smtClean="0"/>
              <a:t>ПРИЛОЖЕНИЯ</a:t>
            </a:r>
            <a:endParaRPr lang="ru-RU" sz="4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235354" y="2382713"/>
            <a:ext cx="7345939" cy="30559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Список учителей работающих в классе</a:t>
            </a:r>
          </a:p>
        </p:txBody>
      </p:sp>
      <p:sp>
        <p:nvSpPr>
          <p:cNvPr id="9" name="Овал 8"/>
          <p:cNvSpPr/>
          <p:nvPr/>
        </p:nvSpPr>
        <p:spPr>
          <a:xfrm>
            <a:off x="428147" y="2398415"/>
            <a:ext cx="339016" cy="2971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239076" y="2803165"/>
            <a:ext cx="7345939" cy="30559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Рейтинг обучающихся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247874" y="3224961"/>
            <a:ext cx="7345939" cy="30559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Анализ успеваемости класса в четверти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244134" y="3676858"/>
            <a:ext cx="7345939" cy="30559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Индивидуальная работа с обучающимися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1250634" y="4129289"/>
            <a:ext cx="7357023" cy="34123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Занятость обучающихся в каникулярное время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1253572" y="4623531"/>
            <a:ext cx="7354085" cy="34412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Документация по охране труда</a:t>
            </a:r>
            <a:endParaRPr lang="ru-RU" sz="2000" b="1" dirty="0" smtClean="0">
              <a:solidFill>
                <a:srgbClr val="FF0000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250634" y="5108978"/>
            <a:ext cx="7330660" cy="34225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Документация по экскурсии</a:t>
            </a:r>
            <a:endParaRPr lang="ru-RU" sz="2000" b="1" dirty="0" smtClean="0">
              <a:solidFill>
                <a:srgbClr val="FF0000"/>
              </a:solidFill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431079" y="2823376"/>
            <a:ext cx="339016" cy="2971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428147" y="3263787"/>
            <a:ext cx="339016" cy="2971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428147" y="3694137"/>
            <a:ext cx="339016" cy="2971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428147" y="4171632"/>
            <a:ext cx="339016" cy="2971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428147" y="4657926"/>
            <a:ext cx="339016" cy="2971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421587" y="5131642"/>
            <a:ext cx="339016" cy="2971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5647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08145" y="422486"/>
            <a:ext cx="7553324" cy="1684150"/>
          </a:xfrm>
        </p:spPr>
        <p:txBody>
          <a:bodyPr rtlCol="0">
            <a:normAutofit/>
          </a:bodyPr>
          <a:lstStyle/>
          <a:p>
            <a:pPr rtl="0"/>
            <a:r>
              <a:rPr lang="ru-RU" sz="4800" dirty="0" smtClean="0">
                <a:solidFill>
                  <a:schemeClr val="accent1"/>
                </a:solidFill>
              </a:rPr>
              <a:t>ПОРТФОЛИО КЛАССА</a:t>
            </a:r>
            <a:endParaRPr lang="ru-RU" sz="4800" dirty="0">
              <a:solidFill>
                <a:schemeClr val="accent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65018" y="3006436"/>
            <a:ext cx="2424545" cy="52647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>ГРАМОТЫ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884253" y="3671471"/>
            <a:ext cx="2826292" cy="52647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>ФОТО ОТЧЁТЫ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325168" y="4350361"/>
            <a:ext cx="2826292" cy="52647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>ДОСТИЖЕНИЯ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793798" y="5001546"/>
            <a:ext cx="2826292" cy="52647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>СОБЫТИЯ</a:t>
            </a:r>
            <a:endParaRPr lang="ru-RU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884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67800" y="408631"/>
            <a:ext cx="7553324" cy="1684150"/>
          </a:xfrm>
        </p:spPr>
        <p:txBody>
          <a:bodyPr rtlCol="0">
            <a:normAutofit fontScale="90000"/>
          </a:bodyPr>
          <a:lstStyle/>
          <a:p>
            <a:pPr algn="ctr" rtl="0"/>
            <a:r>
              <a:rPr lang="ru-RU" sz="4800" dirty="0" smtClean="0">
                <a:solidFill>
                  <a:schemeClr val="accent1"/>
                </a:solidFill>
              </a:rPr>
              <a:t>ПОРТФОЛИО </a:t>
            </a:r>
            <a:br>
              <a:rPr lang="ru-RU" sz="4800" dirty="0" smtClean="0">
                <a:solidFill>
                  <a:schemeClr val="accent1"/>
                </a:solidFill>
              </a:rPr>
            </a:br>
            <a:r>
              <a:rPr lang="ru-RU" sz="4800" dirty="0" smtClean="0">
                <a:solidFill>
                  <a:schemeClr val="accent1"/>
                </a:solidFill>
              </a:rPr>
              <a:t>КЛАССНОГО РУКОВОДИТЕЛЯ</a:t>
            </a:r>
            <a:endParaRPr lang="ru-RU" sz="4800" dirty="0">
              <a:solidFill>
                <a:schemeClr val="accent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74638" y="3006436"/>
            <a:ext cx="6885709" cy="52647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>МЕТОДИЧЕСКИЕ РЕКОМЕНДАЦИИ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78874" y="3671471"/>
            <a:ext cx="8091053" cy="52647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 smtClean="0">
                <a:solidFill>
                  <a:srgbClr val="FF0000"/>
                </a:solidFill>
              </a:rPr>
              <a:t>СЦЕНАРИИ ДЕТСКИХ И РОДИТЕЛЬСКИХ МЕРОПРИЯТИЙ</a:t>
            </a:r>
            <a:endParaRPr lang="ru-RU" sz="2200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325168" y="4350361"/>
            <a:ext cx="2826292" cy="52647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>ГРАМОТЫ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78873" y="5001546"/>
            <a:ext cx="8091054" cy="52647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>БЛАГОДАРСТВЕННЫЕ ПИСЬМА И ОТЗЫВЫ</a:t>
            </a:r>
            <a:endParaRPr lang="ru-RU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884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f03431380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_9411662_TF03431380_TF03431380.potx" id="{3442B1B1-FE9E-4009-A7C4-AC049039973C}" vid="{B3BD9ACF-76CB-44DC-AA6B-25949BA0423D}"/>
    </a:ext>
  </a:extLst>
</a:theme>
</file>

<file path=ppt/theme/theme2.xml><?xml version="1.0" encoding="utf-8"?>
<a:theme xmlns:a="http://schemas.openxmlformats.org/drawingml/2006/main" name="Тема Offic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Description xmlns="4873beb7-5857-4685-be1f-d57550cc96cc" xsi:nil="true"/>
    <AssetExpire xmlns="4873beb7-5857-4685-be1f-d57550cc96cc">2029-01-01T08:00:00+00:00</AssetExpire>
    <CampaignTagsTaxHTField0 xmlns="4873beb7-5857-4685-be1f-d57550cc96cc">
      <Terms xmlns="http://schemas.microsoft.com/office/infopath/2007/PartnerControls"/>
    </CampaignTagsTaxHTField0>
    <IntlLangReviewDate xmlns="4873beb7-5857-4685-be1f-d57550cc96cc" xsi:nil="true"/>
    <TPFriendlyName xmlns="4873beb7-5857-4685-be1f-d57550cc96cc" xsi:nil="true"/>
    <IntlLangReview xmlns="4873beb7-5857-4685-be1f-d57550cc96cc">false</IntlLangReview>
    <LocLastLocAttemptVersionLookup xmlns="4873beb7-5857-4685-be1f-d57550cc96cc">855024</LocLastLocAttemptVersionLookup>
    <PolicheckWords xmlns="4873beb7-5857-4685-be1f-d57550cc96cc" xsi:nil="true"/>
    <SubmitterId xmlns="4873beb7-5857-4685-be1f-d57550cc96cc" xsi:nil="true"/>
    <AcquiredFrom xmlns="4873beb7-5857-4685-be1f-d57550cc96cc">Internal MS</AcquiredFrom>
    <EditorialStatus xmlns="4873beb7-5857-4685-be1f-d57550cc96cc">Complete</EditorialStatus>
    <Markets xmlns="4873beb7-5857-4685-be1f-d57550cc96cc"/>
    <OriginAsset xmlns="4873beb7-5857-4685-be1f-d57550cc96cc" xsi:nil="true"/>
    <AssetStart xmlns="4873beb7-5857-4685-be1f-d57550cc96cc">2012-08-31T08:50:00+00:00</AssetStart>
    <FriendlyTitle xmlns="4873beb7-5857-4685-be1f-d57550cc96cc" xsi:nil="true"/>
    <MarketSpecific xmlns="4873beb7-5857-4685-be1f-d57550cc96cc">false</MarketSpecific>
    <TPNamespace xmlns="4873beb7-5857-4685-be1f-d57550cc96cc" xsi:nil="true"/>
    <PublishStatusLookup xmlns="4873beb7-5857-4685-be1f-d57550cc96cc">
      <Value>1616423</Value>
    </PublishStatusLookup>
    <APAuthor xmlns="4873beb7-5857-4685-be1f-d57550cc96cc">
      <UserInfo>
        <DisplayName>REDMOND\kristaa</DisplayName>
        <AccountId>136</AccountId>
        <AccountType/>
      </UserInfo>
    </APAuthor>
    <TPCommandLine xmlns="4873beb7-5857-4685-be1f-d57550cc96cc" xsi:nil="true"/>
    <IntlLangReviewer xmlns="4873beb7-5857-4685-be1f-d57550cc96cc" xsi:nil="true"/>
    <OpenTemplate xmlns="4873beb7-5857-4685-be1f-d57550cc96cc">true</OpenTemplate>
    <CSXSubmissionDate xmlns="4873beb7-5857-4685-be1f-d57550cc96cc" xsi:nil="true"/>
    <TaxCatchAll xmlns="4873beb7-5857-4685-be1f-d57550cc96cc"/>
    <Manager xmlns="4873beb7-5857-4685-be1f-d57550cc96cc" xsi:nil="true"/>
    <NumericId xmlns="4873beb7-5857-4685-be1f-d57550cc96cc" xsi:nil="true"/>
    <ParentAssetId xmlns="4873beb7-5857-4685-be1f-d57550cc96cc" xsi:nil="true"/>
    <OriginalSourceMarket xmlns="4873beb7-5857-4685-be1f-d57550cc96cc" xsi:nil="true"/>
    <ApprovalStatus xmlns="4873beb7-5857-4685-be1f-d57550cc96cc">InProgress</ApprovalStatus>
    <TPComponent xmlns="4873beb7-5857-4685-be1f-d57550cc96cc" xsi:nil="true"/>
    <EditorialTags xmlns="4873beb7-5857-4685-be1f-d57550cc96cc" xsi:nil="true"/>
    <TPExecutable xmlns="4873beb7-5857-4685-be1f-d57550cc96cc" xsi:nil="true"/>
    <TPLaunchHelpLink xmlns="4873beb7-5857-4685-be1f-d57550cc96cc" xsi:nil="true"/>
    <LocComments xmlns="4873beb7-5857-4685-be1f-d57550cc96cc" xsi:nil="true"/>
    <LocRecommendedHandoff xmlns="4873beb7-5857-4685-be1f-d57550cc96cc" xsi:nil="true"/>
    <SourceTitle xmlns="4873beb7-5857-4685-be1f-d57550cc96cc" xsi:nil="true"/>
    <CSXUpdate xmlns="4873beb7-5857-4685-be1f-d57550cc96cc">false</CSXUpdate>
    <IntlLocPriority xmlns="4873beb7-5857-4685-be1f-d57550cc96cc" xsi:nil="true"/>
    <UAProjectedTotalWords xmlns="4873beb7-5857-4685-be1f-d57550cc96cc" xsi:nil="true"/>
    <AssetType xmlns="4873beb7-5857-4685-be1f-d57550cc96cc">TP</AssetType>
    <MachineTranslated xmlns="4873beb7-5857-4685-be1f-d57550cc96cc">false</MachineTranslated>
    <OutputCachingOn xmlns="4873beb7-5857-4685-be1f-d57550cc96cc">false</OutputCachingOn>
    <TemplateStatus xmlns="4873beb7-5857-4685-be1f-d57550cc96cc">Complete</TemplateStatus>
    <IsSearchable xmlns="4873beb7-5857-4685-be1f-d57550cc96cc">true</IsSearchable>
    <ContentItem xmlns="4873beb7-5857-4685-be1f-d57550cc96cc" xsi:nil="true"/>
    <HandoffToMSDN xmlns="4873beb7-5857-4685-be1f-d57550cc96cc" xsi:nil="true"/>
    <ShowIn xmlns="4873beb7-5857-4685-be1f-d57550cc96cc">Show everywhere</ShowIn>
    <ThumbnailAssetId xmlns="4873beb7-5857-4685-be1f-d57550cc96cc" xsi:nil="true"/>
    <UALocComments xmlns="4873beb7-5857-4685-be1f-d57550cc96cc" xsi:nil="true"/>
    <UALocRecommendation xmlns="4873beb7-5857-4685-be1f-d57550cc96cc">Localize</UALocRecommendation>
    <LastModifiedDateTime xmlns="4873beb7-5857-4685-be1f-d57550cc96cc" xsi:nil="true"/>
    <LegacyData xmlns="4873beb7-5857-4685-be1f-d57550cc96cc" xsi:nil="true"/>
    <LocManualTestRequired xmlns="4873beb7-5857-4685-be1f-d57550cc96cc">false</LocManualTestRequired>
    <LocMarketGroupTiers2 xmlns="4873beb7-5857-4685-be1f-d57550cc96cc" xsi:nil="true"/>
    <ClipArtFilename xmlns="4873beb7-5857-4685-be1f-d57550cc96cc" xsi:nil="true"/>
    <TPApplication xmlns="4873beb7-5857-4685-be1f-d57550cc96cc" xsi:nil="true"/>
    <CSXHash xmlns="4873beb7-5857-4685-be1f-d57550cc96cc" xsi:nil="true"/>
    <DirectSourceMarket xmlns="4873beb7-5857-4685-be1f-d57550cc96cc" xsi:nil="true"/>
    <PrimaryImageGen xmlns="4873beb7-5857-4685-be1f-d57550cc96cc">true</PrimaryImageGen>
    <PlannedPubDate xmlns="4873beb7-5857-4685-be1f-d57550cc96cc" xsi:nil="true"/>
    <CSXSubmissionMarket xmlns="4873beb7-5857-4685-be1f-d57550cc96cc" xsi:nil="true"/>
    <Downloads xmlns="4873beb7-5857-4685-be1f-d57550cc96cc">0</Downloads>
    <ArtSampleDocs xmlns="4873beb7-5857-4685-be1f-d57550cc96cc" xsi:nil="true"/>
    <TrustLevel xmlns="4873beb7-5857-4685-be1f-d57550cc96cc">1 Microsoft Managed Content</TrustLevel>
    <BlockPublish xmlns="4873beb7-5857-4685-be1f-d57550cc96cc">false</BlockPublish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BusinessGroup xmlns="4873beb7-5857-4685-be1f-d57550cc96cc" xsi:nil="true"/>
    <Providers xmlns="4873beb7-5857-4685-be1f-d57550cc96cc" xsi:nil="true"/>
    <TemplateTemplateType xmlns="4873beb7-5857-4685-be1f-d57550cc96cc">PowerPoint Presentation Template</TemplateTemplateType>
    <TimesCloned xmlns="4873beb7-5857-4685-be1f-d57550cc96cc" xsi:nil="true"/>
    <TPAppVersion xmlns="4873beb7-5857-4685-be1f-d57550cc96cc" xsi:nil="true"/>
    <VoteCount xmlns="4873beb7-5857-4685-be1f-d57550cc96cc" xsi:nil="true"/>
    <AverageRating xmlns="4873beb7-5857-4685-be1f-d57550cc96cc" xsi:nil="true"/>
    <FeatureTagsTaxHTField0 xmlns="4873beb7-5857-4685-be1f-d57550cc96cc">
      <Terms xmlns="http://schemas.microsoft.com/office/infopath/2007/PartnerControls"/>
    </FeatureTagsTaxHTField0>
    <Provider xmlns="4873beb7-5857-4685-be1f-d57550cc96cc" xsi:nil="true"/>
    <UACurrentWords xmlns="4873beb7-5857-4685-be1f-d57550cc96cc" xsi:nil="true"/>
    <AssetId xmlns="4873beb7-5857-4685-be1f-d57550cc96cc">TP103431361</AssetId>
    <TPClientViewer xmlns="4873beb7-5857-4685-be1f-d57550cc96cc" xsi:nil="true"/>
    <DSATActionTaken xmlns="4873beb7-5857-4685-be1f-d57550cc96cc" xsi:nil="true"/>
    <APEditor xmlns="4873beb7-5857-4685-be1f-d57550cc96cc">
      <UserInfo>
        <DisplayName/>
        <AccountId xsi:nil="true"/>
        <AccountType/>
      </UserInfo>
    </APEditor>
    <TPInstallLocation xmlns="4873beb7-5857-4685-be1f-d57550cc96cc" xsi:nil="true"/>
    <OOCacheId xmlns="4873beb7-5857-4685-be1f-d57550cc96cc" xsi:nil="true"/>
    <IsDeleted xmlns="4873beb7-5857-4685-be1f-d57550cc96cc">false</IsDeleted>
    <PublishTargets xmlns="4873beb7-5857-4685-be1f-d57550cc96cc">OfficeOnlineVNext</PublishTargets>
    <ApprovalLog xmlns="4873beb7-5857-4685-be1f-d57550cc96cc" xsi:nil="true"/>
    <BugNumber xmlns="4873beb7-5857-4685-be1f-d57550cc96cc" xsi:nil="true"/>
    <CrawlForDependencies xmlns="4873beb7-5857-4685-be1f-d57550cc96cc">false</CrawlForDependencies>
    <InternalTagsTaxHTField0 xmlns="4873beb7-5857-4685-be1f-d57550cc96cc">
      <Terms xmlns="http://schemas.microsoft.com/office/infopath/2007/PartnerControls"/>
    </InternalTagsTaxHTField0>
    <LastHandOff xmlns="4873beb7-5857-4685-be1f-d57550cc96cc" xsi:nil="true"/>
    <Milestone xmlns="4873beb7-5857-4685-be1f-d57550cc96cc" xsi:nil="true"/>
    <OriginalRelease xmlns="4873beb7-5857-4685-be1f-d57550cc96cc">15</OriginalRelease>
    <RecommendationsModifier xmlns="4873beb7-5857-4685-be1f-d57550cc96cc" xsi:nil="true"/>
    <ScenarioTagsTaxHTField0 xmlns="4873beb7-5857-4685-be1f-d57550cc96cc">
      <Terms xmlns="http://schemas.microsoft.com/office/infopath/2007/PartnerControls"/>
    </ScenarioTagsTaxHTField0>
    <UANotes xmlns="4873beb7-5857-4685-be1f-d57550cc96cc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8CDDBB83-77C1-4099-A0AA-289882E745E2}">
  <ds:schemaRefs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purl.org/dc/dcmitype/"/>
    <ds:schemaRef ds:uri="http://purl.org/dc/terms/"/>
    <ds:schemaRef ds:uri="http://schemas.openxmlformats.org/package/2006/metadata/core-properties"/>
    <ds:schemaRef ds:uri="4873beb7-5857-4685-be1f-d57550cc96cc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28C8B9CA-0273-4370-889A-FC05DA5C2F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61E720F-F05D-4536-9C34-0CFCED65D3B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tf03431380</Template>
  <TotalTime>0</TotalTime>
  <Words>138</Words>
  <Application>Microsoft Office PowerPoint</Application>
  <PresentationFormat>Экран (4:3)</PresentationFormat>
  <Paragraphs>40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Euphemia</vt:lpstr>
      <vt:lpstr>Plantagenet Cherokee</vt:lpstr>
      <vt:lpstr>Wingdings</vt:lpstr>
      <vt:lpstr>tf03431380</vt:lpstr>
      <vt:lpstr>НОМЕНКЛАТУРА ДЕЛ  КЛАССНОГО РУКОВОДИТЕЛЯ</vt:lpstr>
      <vt:lpstr>ПАПКА КЛАССНОГО РУКОВОДИТЕЛЯ</vt:lpstr>
      <vt:lpstr>1.        НОРМАТИВНЫЕ ДОКУМЕНТЫ</vt:lpstr>
      <vt:lpstr>2.     СВЕДЕНИЯ ОБ ОБУЧАЮЩИХСЯ</vt:lpstr>
      <vt:lpstr>3.    ПЛАН ВОСПИТАТЕЛЬНОЙ РАБОТЫ</vt:lpstr>
      <vt:lpstr>4.       РАБОТА С РОДИТЕЛЯМИ</vt:lpstr>
      <vt:lpstr>5.            ПРИЛОЖЕНИЯ</vt:lpstr>
      <vt:lpstr>ПОРТФОЛИО КЛАССА</vt:lpstr>
      <vt:lpstr>ПОРТФОЛИО  КЛАССНОГО РУКОВОДИТЕЛЯ</vt:lpstr>
      <vt:lpstr>СПАСИБО!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2017-09-19T09:50:29Z</dcterms:created>
  <dcterms:modified xsi:type="dcterms:W3CDTF">2017-09-20T18:23:26Z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0x0101006EDDDB5EE6D98C44930B742096920B300400F5B6D36B3EF94B4E9A635CDF2A18F5B8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