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4-4260-9BC2-A3CB839C79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Содружество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4-4260-9BC2-A3CB839C79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СЮП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4-4260-9BC2-A3CB839C79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Тинейджер+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64-4260-9BC2-A3CB839C79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Круглый стол ЦР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4-4260-9BC2-A3CB839C79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РВС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64-4260-9BC2-A3CB839C79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Созвездие Колпино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4-4260-9BC2-A3CB839C79F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ЮИД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4-4260-9BC2-A3CB839C79F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ЮзВП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Движение/организация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64-4260-9BC2-A3CB839C7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029504"/>
        <c:axId val="179031040"/>
        <c:axId val="0"/>
      </c:bar3DChart>
      <c:catAx>
        <c:axId val="1790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31040"/>
        <c:crosses val="autoZero"/>
        <c:auto val="1"/>
        <c:lblAlgn val="ctr"/>
        <c:lblOffset val="100"/>
        <c:noMultiLvlLbl val="0"/>
      </c:catAx>
      <c:valAx>
        <c:axId val="1790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0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30471024720486"/>
          <c:w val="1"/>
          <c:h val="0.16214203792911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1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2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0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9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2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AB36-F602-4525-9AB9-AE1F90880CB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3A9E-A4B3-4424-AA77-6ED6261D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320" y="167426"/>
            <a:ext cx="7772400" cy="405087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детских общественных объединений, действующих в образовательных организациях, находящихся в ведении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образованию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районов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pic>
        <p:nvPicPr>
          <p:cNvPr id="1026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638831/v638831266/2fb7e/t-9y2qkVKH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b="25760"/>
          <a:stretch/>
        </p:blipFill>
        <p:spPr bwMode="auto">
          <a:xfrm>
            <a:off x="0" y="4211392"/>
            <a:ext cx="9175040" cy="26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8" y="1356696"/>
            <a:ext cx="8376865" cy="47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0987" y="577726"/>
            <a:ext cx="336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в районе/школе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2389" y="1484904"/>
            <a:ext cx="318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районной группы в социальных сетях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15" y="2867935"/>
            <a:ext cx="300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конкурсного движения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1402" y="2014837"/>
            <a:ext cx="296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работы с районным активом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7977" y="3169546"/>
            <a:ext cx="265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рабочими группами по направлениям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892" y="1606901"/>
            <a:ext cx="248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плановых мероприятий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208" y="4092876"/>
            <a:ext cx="298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Дней единых действий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1963" y="3216614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Анонсы и пресс-релизы</a:t>
            </a:r>
          </a:p>
        </p:txBody>
      </p: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2567836" y="947058"/>
            <a:ext cx="1997902" cy="65984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4565738" y="947058"/>
            <a:ext cx="2173944" cy="57861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11" idx="0"/>
          </p:cNvCxnSpPr>
          <p:nvPr/>
        </p:nvCxnSpPr>
        <p:spPr>
          <a:xfrm flipH="1">
            <a:off x="4565737" y="947058"/>
            <a:ext cx="1" cy="106777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66787" y="4521896"/>
            <a:ext cx="248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«Лидер»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81280" y="2230662"/>
            <a:ext cx="4866" cy="59282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726515" y="3507905"/>
            <a:ext cx="4866" cy="59282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2292" y="2623791"/>
            <a:ext cx="4866" cy="59282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62474" y="4092876"/>
            <a:ext cx="4866" cy="59282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499618" y="2186468"/>
            <a:ext cx="1" cy="106777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5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772" y="3293820"/>
            <a:ext cx="300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конкурсного движения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5349" y="2032786"/>
            <a:ext cx="248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плановых мероприятий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665" y="4518761"/>
            <a:ext cx="298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Дней единых действий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0466" y="901522"/>
            <a:ext cx="388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821" y="2113060"/>
            <a:ext cx="279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районных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– от 100 человек, в том числе на региональном уровне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8736" y="3457267"/>
            <a:ext cx="328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24 районных этапа по всем направленностям (март)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индивидуальных работ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8821" y="4657596"/>
            <a:ext cx="268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 месяц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500 человек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687179" y="2470333"/>
            <a:ext cx="1857323" cy="12059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64919" y="3712796"/>
            <a:ext cx="1857323" cy="12059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87179" y="4888093"/>
            <a:ext cx="1857323" cy="12059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3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89183"/>
              </p:ext>
            </p:extLst>
          </p:nvPr>
        </p:nvGraphicFramePr>
        <p:xfrm>
          <a:off x="231821" y="1344479"/>
          <a:ext cx="8487176" cy="5378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дополнительного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(молодежная) общественная организация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ученического самоуправления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добровольное объединение детей на базе общих интересов, позволяющее ребенку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раскрыть и проявить индивидуальные интересы</a:t>
                      </a:r>
                      <a:endParaRPr lang="ru-RU" sz="16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молодых граждан РФ, объединенных не только совместной целью, но и совместными интересами, ценностными ориентирами и увлечениями, а также совместной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деятельностью по их продвижению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общественному признанию и популяризации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от 8 до 14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от 14 до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 юношеская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 до 18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реализации обучающимися права на участие в управлении образовательными организациями, предполагающее участие учеников в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решении вопросов при организации учебно-воспитательного процесса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педагогическим коллективом и администрацией учреждения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2888" y="562337"/>
            <a:ext cx="579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детскими объединениями</a:t>
            </a:r>
          </a:p>
        </p:txBody>
      </p:sp>
    </p:spTree>
    <p:extLst>
      <p:ext uri="{BB962C8B-B14F-4D97-AF65-F5344CB8AC3E}">
        <p14:creationId xmlns:p14="http://schemas.microsoft.com/office/powerpoint/2010/main" val="18160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7846"/>
              </p:ext>
            </p:extLst>
          </p:nvPr>
        </p:nvGraphicFramePr>
        <p:xfrm>
          <a:off x="495545" y="1319652"/>
          <a:ext cx="8365120" cy="531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дополнительного образования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(молодежная) общественная организация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ученического самоуправления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учебные группы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кружок;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класс;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секция;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студия;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оркестр;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ансамбль;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театр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организация (фиксированное членство)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движение (коллективное членство)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Ассоциации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Федерации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Фонд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общешкольный ученический совет, гимназический (школьный) парламент, ученический комитет (учеником), староста, школьная дума и др.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взрослого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Координатор/ посредник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1569" y="534474"/>
            <a:ext cx="579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детскими объединениями</a:t>
            </a:r>
          </a:p>
        </p:txBody>
      </p:sp>
    </p:spTree>
    <p:extLst>
      <p:ext uri="{BB962C8B-B14F-4D97-AF65-F5344CB8AC3E}">
        <p14:creationId xmlns:p14="http://schemas.microsoft.com/office/powerpoint/2010/main" val="393631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04593"/>
              </p:ext>
            </p:extLst>
          </p:nvPr>
        </p:nvGraphicFramePr>
        <p:xfrm>
          <a:off x="401782" y="1241448"/>
          <a:ext cx="8035636" cy="2967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дополнительного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(молодежная) общественная 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ученического самоуправления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Законодательная поддержка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Российской Федерации от 29 декабря 2012 г.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273-ФЗ «Об образовании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Российской Федерации»,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19 мая 1995 г. № 82-ФЗ «Об общественных объединениях»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Федеральный закон от 28 июня 1995 года № 98-ФЗ «О государственной поддержке молодёжных и детских общественных объединений»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от 29 декабря 2012 г. N 273-ФЗ «Об образовании в Российской Федерации»,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5" y="16742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22222"/>
              </p:ext>
            </p:extLst>
          </p:nvPr>
        </p:nvGraphicFramePr>
        <p:xfrm>
          <a:off x="401782" y="4227756"/>
          <a:ext cx="8035636" cy="1155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ОО об открытии объединения (согласно программе)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учредительного собрания (не менее 3-х взрослых)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уставом образовательного учреждения и соответствующими ему локальными актами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55230"/>
              </p:ext>
            </p:extLst>
          </p:nvPr>
        </p:nvGraphicFramePr>
        <p:xfrm>
          <a:off x="401782" y="5427801"/>
          <a:ext cx="8035636" cy="77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со школой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образовательного процесса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сотрудничестве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Уставом 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9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93365"/>
              </p:ext>
            </p:extLst>
          </p:nvPr>
        </p:nvGraphicFramePr>
        <p:xfrm>
          <a:off x="1107875" y="1640693"/>
          <a:ext cx="7057329" cy="443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дополнительного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(молодежная) общественная организация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ученического самоуправления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любителей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экологии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Лидер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организаторского мастерства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Российское движение школьников (ОГО)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юных петербуржцев (ОО)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Содружество (ДМОД)</a:t>
                      </a:r>
                    </a:p>
                    <a:p>
                      <a:pPr algn="ctr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Тинейджер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(ДМОО)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старшеклассников при Комитете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образованию/при отделе образования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спортивные клубы, если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 </a:t>
                      </a:r>
                      <a:r>
                        <a:rPr lang="ru-RU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объединения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спортивные клубы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ЮИД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ОПП</a:t>
                      </a:r>
                    </a:p>
                    <a:p>
                      <a:pPr algn="ctr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Экоотряд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 Зарница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спортивные клубы, если это </a:t>
                      </a:r>
                      <a:r>
                        <a:rPr lang="ru-RU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Совета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1569" y="534474"/>
            <a:ext cx="579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детскими объединениями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11128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21433"/>
              </p:ext>
            </p:extLst>
          </p:nvPr>
        </p:nvGraphicFramePr>
        <p:xfrm>
          <a:off x="1107875" y="1615941"/>
          <a:ext cx="761112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 быть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 (ДМОО)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ДОО,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ДМОО, ШСК, ЮИД, ШОПП…</a:t>
                      </a:r>
                      <a:b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(те, кто соответствует законодательству, даже если не юр лицо)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ОУСУ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желанию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Назначает учитель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9256" y="639912"/>
            <a:ext cx="494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детских объединений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329075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8920146"/>
              </p:ext>
            </p:extLst>
          </p:nvPr>
        </p:nvGraphicFramePr>
        <p:xfrm>
          <a:off x="263724" y="1396999"/>
          <a:ext cx="8455273" cy="489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55313" y="283336"/>
            <a:ext cx="602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к другим общественным организациям/движениям</a:t>
            </a:r>
          </a:p>
        </p:txBody>
      </p:sp>
    </p:spTree>
    <p:extLst>
      <p:ext uri="{BB962C8B-B14F-4D97-AF65-F5344CB8AC3E}">
        <p14:creationId xmlns:p14="http://schemas.microsoft.com/office/powerpoint/2010/main" val="103170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0864" y="716856"/>
            <a:ext cx="36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ОО и ОГО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229" y="1572991"/>
            <a:ext cx="336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0632" y="1534664"/>
            <a:ext cx="32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1551" y="2213753"/>
            <a:ext cx="244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юридическую регистрацию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517" y="2299624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 иметь юридического лица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229" y="3296651"/>
            <a:ext cx="285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 школой договор о безвозмездном /возмездном сотрудничестве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3406" y="3198094"/>
            <a:ext cx="272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иметь: договор или локальный акт о создании первичной организации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5814" y="4659971"/>
            <a:ext cx="306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не включается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5750" y="4659971"/>
            <a:ext cx="286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может быть включена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</a:p>
        </p:txBody>
      </p: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 flipH="1">
            <a:off x="3550348" y="1116966"/>
            <a:ext cx="1088910" cy="57016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3434438" y="1116966"/>
            <a:ext cx="1204820" cy="148456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3" idx="3"/>
          </p:cNvCxnSpPr>
          <p:nvPr/>
        </p:nvCxnSpPr>
        <p:spPr>
          <a:xfrm flipH="1">
            <a:off x="3198400" y="1116966"/>
            <a:ext cx="1440858" cy="277985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flipH="1">
            <a:off x="3649010" y="1116966"/>
            <a:ext cx="990248" cy="354300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>
            <a:off x="4639258" y="1116966"/>
            <a:ext cx="869417" cy="354300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11" idx="1"/>
          </p:cNvCxnSpPr>
          <p:nvPr/>
        </p:nvCxnSpPr>
        <p:spPr>
          <a:xfrm>
            <a:off x="4639258" y="1116966"/>
            <a:ext cx="1144148" cy="268129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39258" y="1100835"/>
            <a:ext cx="883676" cy="111291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2"/>
          </p:cNvCxnSpPr>
          <p:nvPr/>
        </p:nvCxnSpPr>
        <p:spPr>
          <a:xfrm>
            <a:off x="4639258" y="1116966"/>
            <a:ext cx="1107670" cy="4966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3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дтю сп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92" y="167426"/>
            <a:ext cx="977205" cy="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ополнительное образование Санкт-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4" y="283336"/>
            <a:ext cx="844151" cy="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6677" y="901522"/>
            <a:ext cx="6478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общественно-государственная детско-юношеская организация общественная организация «Российское движение школьников»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2631" r="21242" b="17829"/>
          <a:stretch/>
        </p:blipFill>
        <p:spPr>
          <a:xfrm>
            <a:off x="5407876" y="1877468"/>
            <a:ext cx="1030310" cy="1120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1801418"/>
            <a:ext cx="1156893" cy="1156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2" y="1831873"/>
            <a:ext cx="1124878" cy="1124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88" y="1869899"/>
            <a:ext cx="1088412" cy="1088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3854" y="3257911"/>
            <a:ext cx="2099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развитие, популяризация здорового образа жизни и спорта, выбор будущей профессии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6772" y="3214331"/>
            <a:ext cx="1996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изучение истории России, краеведение, создание и развитие школьных музеев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882" y="3214331"/>
            <a:ext cx="1946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юные спасатели, юные казаки, юные пограничники, юный спецназ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юные друзья полиции, юные инспектора движения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368" y="2959513"/>
            <a:ext cx="1987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детская редакция, создание школьных газет, радио и телевидения, работа с социальными сетями, подготовка информационного контента, дискуссионные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83140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683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Анализ деятельности детских общественных объединений, действующих в образовательных организациях, находящихся в ведении  Комитета по образованию  и администрации районов  Санкт-Петербурга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детских общественных объединений, действующих в образовательных организациях, находящихся в ведении  Комитета по образованию  и администрации районов  Санкт-Петербурга 2017</dc:title>
  <dc:creator>User</dc:creator>
  <cp:lastModifiedBy>Marina</cp:lastModifiedBy>
  <cp:revision>33</cp:revision>
  <dcterms:created xsi:type="dcterms:W3CDTF">2017-05-29T04:32:38Z</dcterms:created>
  <dcterms:modified xsi:type="dcterms:W3CDTF">2017-05-31T17:42:49Z</dcterms:modified>
</cp:coreProperties>
</file>