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1" r:id="rId2"/>
    <p:sldId id="260" r:id="rId3"/>
    <p:sldId id="264" r:id="rId4"/>
    <p:sldId id="257" r:id="rId5"/>
    <p:sldId id="266" r:id="rId6"/>
    <p:sldId id="267" r:id="rId7"/>
    <p:sldId id="265" r:id="rId8"/>
    <p:sldId id="258" r:id="rId9"/>
    <p:sldId id="262" r:id="rId10"/>
    <p:sldId id="268" r:id="rId11"/>
    <p:sldId id="269" r:id="rId12"/>
    <p:sldId id="270" r:id="rId13"/>
    <p:sldId id="271" r:id="rId14"/>
    <p:sldId id="272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71E98A-4CA3-42BC-B31B-C6CFB02CF152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F84B16-4370-425C-82FE-92D21DFF53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143117"/>
            <a:ext cx="8458200" cy="1500197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Итоги реализации проекта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«Одарённый ребёнок»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«Русский язык»</a:t>
            </a:r>
          </a:p>
          <a:p>
            <a:pPr algn="ctr"/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2016 - 2017 учебный год</a:t>
            </a:r>
            <a:endParaRPr lang="ru-RU" sz="5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858016" y="357166"/>
            <a:ext cx="1785950" cy="1714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04800" y="116632"/>
            <a:ext cx="8686800" cy="11787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Анализ результатов Вошк по русскому языку</a:t>
            </a:r>
            <a:b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Методические рекомендации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Основная цель ВОшк  - выявление одарённых и интересующихся лингвистикой детей и создание условий для их поддержки.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 подготовки участников муниципального этапа целесообразно разработать отдельную программу и составить индивидуальный образовательный маршрут для каждого члена команды.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Мотивированный учащийся            лингвистический кружок             результат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Рекомендуется проведение занятий с психологом, который помогает выработать линию поведения во время Олимпиады во избежание стрессов.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457372" y="3205507"/>
            <a:ext cx="550456" cy="386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9" y="3173248"/>
            <a:ext cx="57606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188640"/>
            <a:ext cx="86868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Анализ результатов Вошк по русскому языку</a:t>
            </a:r>
            <a:b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Методические рекомендации</a:t>
            </a:r>
            <a:endParaRPr kumimoji="0" lang="ru-RU" sz="2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Рекомендуется использовать для подготовки к Олимпиаде задания по следующим темам школьного курса русского языка: фонетика, морфемика и словообразование, орфография, этимология, лексикология, лексикография, морфология, синтаксис (в современном состоянии и в исторической ретроспективе).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Особый акцент предлагается сделать на следующих темах: лексикология, этимология, морфология, синтаксис (на уровне словосочетания), особенностях использования той или иной части речи в роли члена предложения.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Рекомендуется использовать при подготовке преимущественно лингвистические задачи, требующие чётко сформулированного ответа и краткого комментария.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4800" y="260648"/>
            <a:ext cx="8686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Анализ результатов Вошк по русскому языку</a:t>
            </a:r>
            <a:b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Методические рекомендации</a:t>
            </a:r>
            <a:endParaRPr kumimoji="0" lang="ru-RU" sz="2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500174"/>
            <a:ext cx="806489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олимпиадных заданий по русскому языку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708920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Лингвистические тесты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088" y="2708920"/>
            <a:ext cx="324036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Лингвистические задачи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4143380"/>
            <a:ext cx="33843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определённого раздела школьной программы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авык языкового разбора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4071942"/>
            <a:ext cx="3240360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зыковое чутьё и лингвистическая догадка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общих исследовательских приёмов (наблюдение, описание, сопоставление, систематизация, обобщение)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071670" y="2143116"/>
            <a:ext cx="484632" cy="522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071670" y="3571876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643702" y="2143116"/>
            <a:ext cx="484632" cy="522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643702" y="3571876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995936" y="4662848"/>
            <a:ext cx="13681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4800" y="188640"/>
            <a:ext cx="8686800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Анализ результатов Вошк по русскому языку</a:t>
            </a:r>
            <a:b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Методические рекомендации</a:t>
            </a:r>
            <a:endParaRPr kumimoji="0" lang="ru-RU" sz="2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Список литературы для использования при подготовке к Олимпиаде: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Русский язык. Всероссийские олимпиады. М.: Просвещение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Введенская Л.А., Колесников Н. П. Этимология. М., 2004.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Виноградов В.В. История слов: около 1500 слов и выражений и более 5000 слов, с ними связанных. Отв. ред. Н.Ю. Шведова, М., 1994.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Норман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Б.Ю. Русский язык в задачах и ответах. М., 2013.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Панов М.В. И всё-таки она хорошая! Рассказ о русской орфографии, её достоинствах и недостатках. М., 2007.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Шанский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Н.М. Лингвистические детективы. М., 2010.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Энциклопедия для детей. Т. 10. Языкознание. Русский язык. М., «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Аванта+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», 2000.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304800" y="188640"/>
            <a:ext cx="8686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Анализ результатов Вошк по русскому языку</a:t>
            </a:r>
            <a:b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all" spc="0" normalizeH="0" baseline="0" noProof="0" smtClean="0">
                <a:ln>
                  <a:noFill/>
                </a:ln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Методические рекомендации</a:t>
            </a:r>
            <a:endParaRPr kumimoji="0" lang="ru-RU" sz="2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4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Интернет-ресурсы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 использования при подготовке к Олимпиаде: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http://www.rosolymp.ru/ - портал Всероссийской олимпиады школьников по русскому языку.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http://www.philologia.ru/ - учебный филологический ресурс, с помощью которого можно научиться читать тексты художественной литературы в форме решения увлекательных задач.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www.etymolog.ruslang.ru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этимология и история слов русского языка.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Также могут быть использованы материалы с порталов http://gramota.ru, http://gramma.ru, http://slovari.ru, http://dic.academic.ru, http://ruscorpora.ru.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777320" cy="2286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464"/>
                <a:gridCol w="1755464"/>
                <a:gridCol w="1755464"/>
                <a:gridCol w="1755464"/>
                <a:gridCol w="1755464"/>
              </a:tblGrid>
              <a:tr h="7620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конкурса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Победители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Призёры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 ОУ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Районный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271, 399, 509, 548, 242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smtClean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нашего района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271, 548, 399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285720" y="214290"/>
            <a:ext cx="86868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Санкт-Петербургский конкурс</a:t>
            </a:r>
            <a:b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научно-исследовательских работ по словесности, мировой художественной культуре и истории</a:t>
            </a:r>
            <a:b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«Русский язык»</a:t>
            </a:r>
            <a:endParaRPr kumimoji="0" lang="ru-RU" sz="2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4000504"/>
          <a:ext cx="8715436" cy="257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626"/>
                <a:gridCol w="1350625"/>
                <a:gridCol w="1728800"/>
                <a:gridCol w="2106974"/>
                <a:gridCol w="2178411"/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Информация о выступающем на конференции  «Новые имена»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Тема работы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учителя-наставника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Моисеева Каролина Андреевна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271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Частотные ошибки в устной речи учащихся 7-ых классов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Станева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Ирина Борисовна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4800" y="260648"/>
            <a:ext cx="8686800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Научно-практическая конференция «Новые имена» </a:t>
            </a:r>
            <a:b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Секция «Русский язык»</a:t>
            </a:r>
            <a:endParaRPr kumimoji="0" lang="ru-RU" sz="2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08013810"/>
              </p:ext>
            </p:extLst>
          </p:nvPr>
        </p:nvGraphicFramePr>
        <p:xfrm>
          <a:off x="323528" y="1124744"/>
          <a:ext cx="8299648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816"/>
                <a:gridCol w="936104"/>
                <a:gridCol w="2596480"/>
                <a:gridCol w="2228056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ОУ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участника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Учитель-наставник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Моисеева Каролина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Станева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Борисовна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Горохов Илья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Сабельникова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Анна Владимировна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Призер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324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Полтавец М, </a:t>
                      </a:r>
                      <a:r>
                        <a:rPr kumimoji="0" lang="ru-RU" sz="200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Билогубец</a:t>
                      </a: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А., </a:t>
                      </a:r>
                      <a:r>
                        <a:rPr kumimoji="0" lang="ru-RU" sz="200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Клюшев</a:t>
                      </a: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И.</a:t>
                      </a:r>
                      <a:endParaRPr kumimoji="0" lang="ru-RU" sz="200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Маклак Татьяна Юрьевна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Призер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Адамович Владислав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Косачёва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Юлия Валерьевна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Призер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Наполова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Алёна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Зелалова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Светлана Александровна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Призер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Кудимова Анастасия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Матуева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Любовь Юрьевна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Призер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«Одарённый ребёнок»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Всероссийская олимпиада школьников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русскому языку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Санкт-Петербургский конкурс по словесности,   мировой художественной культуре и истории      (исследовательские работы)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старшеклассников «Новые имена» Красносельского района СПб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2714620"/>
            <a:ext cx="328614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Всероссийский уровень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3714752"/>
            <a:ext cx="328614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Региональный этап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2910" y="4643446"/>
            <a:ext cx="328614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Районный этап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5572140"/>
            <a:ext cx="328614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Школьный этап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 flipH="1">
            <a:off x="2214546" y="3357562"/>
            <a:ext cx="142876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214546" y="4286256"/>
            <a:ext cx="152400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flipH="1">
            <a:off x="2214546" y="5214950"/>
            <a:ext cx="142876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928694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результатов школьного и районного этапов </a:t>
            </a:r>
            <a:r>
              <a:rPr lang="ru-RU" sz="20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ВОшк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русскому языку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школьный этап</a:t>
            </a: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28662" y="1714488"/>
          <a:ext cx="7429551" cy="474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1"/>
                <a:gridCol w="1857388"/>
                <a:gridCol w="1928826"/>
                <a:gridCol w="1928826"/>
              </a:tblGrid>
              <a:tr h="150236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Учебная параллель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Победители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(количество баллов за работу)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Призёры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(количество баллов за работу)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Максимальное количество баллов за работу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80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70 до 79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50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40 до 49,5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60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50 до 59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90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80 до 89,5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90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80 до 89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80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70 до 79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70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60 до 69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70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60 до 69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2984"/>
          </a:xfrm>
        </p:spPr>
        <p:txBody>
          <a:bodyPr>
            <a:normAutofit/>
          </a:bodyPr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результатов школьного и районного этапов </a:t>
            </a:r>
            <a:r>
              <a:rPr lang="ru-RU" sz="20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ВОшк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русскому языку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школьный этап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6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757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№ п.п.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Кол-во победителей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призеров</a:t>
                      </a: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класс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258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359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278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344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306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302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10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(общее количество)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2277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254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Проходной балл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районный этап Олимпиады 2016 года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72452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99405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№ п.п.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Проходной балл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7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 80 баллов и выше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8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 80 баллов и выше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9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 60 баллов и выше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10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 50 баллов и выше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11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 50 баллов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3571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районном этапе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баллов!!!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500041"/>
          <a:ext cx="6643733" cy="6363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05"/>
                <a:gridCol w="949105"/>
                <a:gridCol w="956516"/>
                <a:gridCol w="941692"/>
                <a:gridCol w="949105"/>
                <a:gridCol w="949105"/>
                <a:gridCol w="949105"/>
              </a:tblGrid>
              <a:tr h="369091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99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8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чел.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2984"/>
          </a:xfrm>
        </p:spPr>
        <p:txBody>
          <a:bodyPr>
            <a:normAutofit/>
          </a:bodyPr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результатов школьного и районного этапов </a:t>
            </a:r>
            <a:r>
              <a:rPr lang="ru-RU" sz="20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ВОшк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русскому языку </a:t>
            </a:r>
            <a:b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 этап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Учебная параллель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Победители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(количество баллов за работу)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Призёры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(количество баллов за работу)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Максимальное количество баллов за работу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9777" marR="79777" marT="0" marB="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Не участвовали</a:t>
                      </a:r>
                    </a:p>
                  </a:txBody>
                  <a:tcPr marL="79777" marR="797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79777" marR="7977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Не участвовали</a:t>
                      </a:r>
                    </a:p>
                  </a:txBody>
                  <a:tcPr marL="79777" marR="797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79777" marR="7977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Не участвовали</a:t>
                      </a:r>
                    </a:p>
                  </a:txBody>
                  <a:tcPr marL="79777" marR="797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35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23 до 34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 баллов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41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30 до 40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 баллов</a:t>
                      </a:r>
                    </a:p>
                  </a:txBody>
                  <a:tcPr marL="106369" marR="106369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45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35 до 44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балла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45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34 до 44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балла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класс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46 и выше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34 до 45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балла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369" marR="10636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/>
          </a:bodyPr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результатов школьного и районного этапов </a:t>
            </a:r>
            <a:r>
              <a:rPr lang="ru-RU" sz="20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ВОшк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русскому языку </a:t>
            </a:r>
            <a:b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 этап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6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757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№ п.п.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Кол-во участников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Кол-во победителей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Кол-во призеров</a:t>
                      </a: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79777" marR="79777" marT="0" marB="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Не участвовали</a:t>
                      </a:r>
                    </a:p>
                  </a:txBody>
                  <a:tcPr marL="79777" marR="797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5 класс</a:t>
                      </a:r>
                    </a:p>
                  </a:txBody>
                  <a:tcPr marL="79777" marR="7977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Не участвовали</a:t>
                      </a:r>
                    </a:p>
                  </a:txBody>
                  <a:tcPr marL="79777" marR="797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6 класс</a:t>
                      </a:r>
                    </a:p>
                  </a:txBody>
                  <a:tcPr marL="79777" marR="7977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Не участвовали</a:t>
                      </a:r>
                    </a:p>
                  </a:txBody>
                  <a:tcPr marL="79777" marR="7977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7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8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9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10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11 класс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79777" marR="7977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Итого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(общее количество)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327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79777" marR="797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79777" marR="7977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304800" y="0"/>
            <a:ext cx="8686800" cy="107154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Анализ результатов </a:t>
            </a:r>
            <a:r>
              <a:rPr kumimoji="0" lang="ru-RU" sz="2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Вошк</a:t>
            </a: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русскому языку </a:t>
            </a:r>
            <a:b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региональный этап</a:t>
            </a:r>
            <a:endParaRPr kumimoji="0" lang="ru-RU" sz="2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22046198"/>
              </p:ext>
            </p:extLst>
          </p:nvPr>
        </p:nvGraphicFramePr>
        <p:xfrm>
          <a:off x="304800" y="1214426"/>
          <a:ext cx="8686800" cy="5000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824"/>
                <a:gridCol w="864096"/>
                <a:gridCol w="936104"/>
                <a:gridCol w="4266416"/>
                <a:gridCol w="1737360"/>
              </a:tblGrid>
              <a:tr h="100890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ОУ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 участника</a:t>
                      </a:r>
                    </a:p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</a:tr>
              <a:tr h="5702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Бадекина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Ольга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Призёр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</a:tr>
              <a:tr h="5702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Жинжикова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Зоя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</a:tr>
              <a:tr h="5702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Трофимова Алёна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</a:tr>
              <a:tr h="5702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Гамезо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Эмма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</a:tr>
              <a:tr h="5702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Кононов Дмитрий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Призёр</a:t>
                      </a:r>
                    </a:p>
                  </a:txBody>
                  <a:tcPr marL="96520" marR="96520"/>
                </a:tc>
              </a:tr>
              <a:tr h="5702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Сметанникова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Анастасия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</a:tr>
              <a:tr h="5702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Цветкова Дарья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655</TotalTime>
  <Words>1207</Words>
  <Application>Microsoft Office PowerPoint</Application>
  <PresentationFormat>Экран (4:3)</PresentationFormat>
  <Paragraphs>392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Итоги реализации проекта  «Одарённый ребёнок»</vt:lpstr>
      <vt:lpstr>Проект «Одарённый ребёнок»</vt:lpstr>
      <vt:lpstr>Анализ результатов школьного и районного этапов ВОшк по русскому языку школьный этап</vt:lpstr>
      <vt:lpstr>Анализ результатов школьного и районного этапов ВОшк по русскому языку школьный этап</vt:lpstr>
      <vt:lpstr>Проходной балл  на районный этап Олимпиады 2016 года</vt:lpstr>
      <vt:lpstr>  На районном этапе - 0 баллов!!!</vt:lpstr>
      <vt:lpstr>Анализ результатов школьного и районного этапов ВОшк по русскому языку  районный  этап</vt:lpstr>
      <vt:lpstr>Анализ результатов школьного и районного этапов ВОшк по русскому языку  районный  этап</vt:lpstr>
      <vt:lpstr>Слайд 9</vt:lpstr>
      <vt:lpstr>Слайд 10</vt:lpstr>
      <vt:lpstr>Слайд 11</vt:lpstr>
      <vt:lpstr>Слайд 12</vt:lpstr>
      <vt:lpstr>Слайд 13</vt:lpstr>
      <vt:lpstr>Слайд 14</vt:lpstr>
      <vt:lpstr>Санкт-Петербургский конкурс  научно-исследовательских работ по словесности, мировой художественной культуре и истории Секция «Русский язык»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78</cp:revision>
  <dcterms:created xsi:type="dcterms:W3CDTF">2016-01-21T07:37:05Z</dcterms:created>
  <dcterms:modified xsi:type="dcterms:W3CDTF">2017-04-28T12:02:26Z</dcterms:modified>
</cp:coreProperties>
</file>