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8"/>
  </p:handoutMasterIdLst>
  <p:sldIdLst>
    <p:sldId id="256" r:id="rId2"/>
    <p:sldId id="267" r:id="rId3"/>
    <p:sldId id="262" r:id="rId4"/>
    <p:sldId id="263" r:id="rId5"/>
    <p:sldId id="264" r:id="rId6"/>
    <p:sldId id="260" r:id="rId7"/>
    <p:sldId id="265" r:id="rId8"/>
    <p:sldId id="266" r:id="rId9"/>
    <p:sldId id="261" r:id="rId10"/>
    <p:sldId id="268" r:id="rId11"/>
    <p:sldId id="269" r:id="rId12"/>
    <p:sldId id="270" r:id="rId13"/>
    <p:sldId id="271" r:id="rId14"/>
    <p:sldId id="283" r:id="rId15"/>
    <p:sldId id="272" r:id="rId16"/>
    <p:sldId id="274" r:id="rId17"/>
    <p:sldId id="273" r:id="rId18"/>
    <p:sldId id="275" r:id="rId19"/>
    <p:sldId id="276" r:id="rId20"/>
    <p:sldId id="277" r:id="rId21"/>
    <p:sldId id="278" r:id="rId22"/>
    <p:sldId id="279" r:id="rId23"/>
    <p:sldId id="280" r:id="rId24"/>
    <p:sldId id="281" r:id="rId25"/>
    <p:sldId id="282" r:id="rId26"/>
    <p:sldId id="25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2741"/>
    <a:srgbClr val="001736"/>
    <a:srgbClr val="003374"/>
    <a:srgbClr val="173A8D"/>
    <a:srgbClr val="C9A093"/>
    <a:srgbClr val="F1F1F1"/>
    <a:srgbClr val="385592"/>
    <a:srgbClr val="3A5896"/>
    <a:srgbClr val="1D3C7A"/>
    <a:srgbClr val="21396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varScale="1">
        <p:scale>
          <a:sx n="76" d="100"/>
          <a:sy n="76" d="100"/>
        </p:scale>
        <p:origin x="-1332" y="-90"/>
      </p:cViewPr>
      <p:guideLst>
        <p:guide orient="horz" pos="2160"/>
        <p:guide pos="2880"/>
      </p:guideLst>
    </p:cSldViewPr>
  </p:slideViewPr>
  <p:notesTextViewPr>
    <p:cViewPr>
      <p:scale>
        <a:sx n="1" d="1"/>
        <a:sy n="1" d="1"/>
      </p:scale>
      <p:origin x="0" y="0"/>
    </p:cViewPr>
  </p:notesTextViewPr>
  <p:notesViewPr>
    <p:cSldViewPr snapToGrid="0">
      <p:cViewPr varScale="1">
        <p:scale>
          <a:sx n="85" d="100"/>
          <a:sy n="85" d="100"/>
        </p:scale>
        <p:origin x="3804" y="10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2DD1C9-4BB6-422A-8F34-C157EA500BD9}" type="datetimeFigureOut">
              <a:rPr lang="en-US" smtClean="0"/>
              <a:pPr/>
              <a:t>4/26/2017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A997E4-EE34-411C-9FF1-22B934EF5337}" type="slidenum">
              <a:rPr lang="en-US" smtClean="0"/>
              <a:pPr/>
              <a:t>‹#›</a:t>
            </a:fld>
            <a:endParaRPr lang="en-US"/>
          </a:p>
        </p:txBody>
      </p:sp>
    </p:spTree>
    <p:extLst>
      <p:ext uri="{BB962C8B-B14F-4D97-AF65-F5344CB8AC3E}">
        <p14:creationId xmlns="" xmlns:p14="http://schemas.microsoft.com/office/powerpoint/2010/main" val="212741131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 xmlns:p14="http://schemas.microsoft.com/office/powerpoint/2010/main" val="2750845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 xmlns:p14="http://schemas.microsoft.com/office/powerpoint/2010/main" val="712725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 xmlns:p14="http://schemas.microsoft.com/office/powerpoint/2010/main" val="3382581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 xmlns:p14="http://schemas.microsoft.com/office/powerpoint/2010/main" val="530094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BD9794-A4CC-42D0-9A65-24C6B9EF4076}" type="datetimeFigureOut">
              <a:rPr lang="en-US" smtClean="0"/>
              <a:pPr/>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 xmlns:p14="http://schemas.microsoft.com/office/powerpoint/2010/main" val="230946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BD9794-A4CC-42D0-9A65-24C6B9EF4076}" type="datetimeFigureOut">
              <a:rPr lang="en-US" smtClean="0"/>
              <a:pPr/>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 xmlns:p14="http://schemas.microsoft.com/office/powerpoint/2010/main" val="2018750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BD9794-A4CC-42D0-9A65-24C6B9EF4076}" type="datetimeFigureOut">
              <a:rPr lang="en-US" smtClean="0"/>
              <a:pPr/>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 xmlns:p14="http://schemas.microsoft.com/office/powerpoint/2010/main" val="264813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BD9794-A4CC-42D0-9A65-24C6B9EF4076}" type="datetimeFigureOut">
              <a:rPr lang="en-US" smtClean="0"/>
              <a:pPr/>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 xmlns:p14="http://schemas.microsoft.com/office/powerpoint/2010/main" val="2817867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D9794-A4CC-42D0-9A65-24C6B9EF4076}" type="datetimeFigureOut">
              <a:rPr lang="en-US" smtClean="0"/>
              <a:pPr/>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 xmlns:p14="http://schemas.microsoft.com/office/powerpoint/2010/main" val="140024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pPr/>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 xmlns:p14="http://schemas.microsoft.com/office/powerpoint/2010/main" val="3354897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pPr/>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 xmlns:p14="http://schemas.microsoft.com/office/powerpoint/2010/main" val="2508639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13">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645459" y="1465729"/>
            <a:ext cx="7869891" cy="471123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D9794-A4CC-42D0-9A65-24C6B9EF4076}" type="datetimeFigureOut">
              <a:rPr lang="en-US" smtClean="0"/>
              <a:pPr/>
              <a:t>4/26/2017</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8DF1E-33BB-4377-9A26-35481BA06C7C}" type="slidenum">
              <a:rPr lang="en-US" smtClean="0"/>
              <a:pPr/>
              <a:t>‹#›</a:t>
            </a:fld>
            <a:endParaRPr lang="en-US"/>
          </a:p>
        </p:txBody>
      </p:sp>
      <p:sp>
        <p:nvSpPr>
          <p:cNvPr id="2" name="Title Placeholder 1"/>
          <p:cNvSpPr>
            <a:spLocks noGrp="1"/>
          </p:cNvSpPr>
          <p:nvPr>
            <p:ph type="title"/>
          </p:nvPr>
        </p:nvSpPr>
        <p:spPr>
          <a:xfrm>
            <a:off x="660586" y="243915"/>
            <a:ext cx="7839635" cy="97789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 xmlns:p14="http://schemas.microsoft.com/office/powerpoint/2010/main" val="1223321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23567" y="0"/>
            <a:ext cx="9144000" cy="6858000"/>
          </a:xfrm>
          <a:prstGeom prst="rect">
            <a:avLst/>
          </a:prstGeom>
        </p:spPr>
      </p:pic>
      <p:sp>
        <p:nvSpPr>
          <p:cNvPr id="2" name="Title 1"/>
          <p:cNvSpPr>
            <a:spLocks noGrp="1"/>
          </p:cNvSpPr>
          <p:nvPr>
            <p:ph type="ctrTitle"/>
          </p:nvPr>
        </p:nvSpPr>
        <p:spPr>
          <a:xfrm>
            <a:off x="1758849" y="2435549"/>
            <a:ext cx="5692204" cy="788332"/>
          </a:xfrm>
        </p:spPr>
        <p:txBody>
          <a:bodyPr>
            <a:noAutofit/>
          </a:bodyPr>
          <a:lstStyle/>
          <a:p>
            <a:r>
              <a:rPr lang="ru-RU" sz="4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t>Итоги реализации проекта</a:t>
            </a:r>
            <a:br>
              <a:rPr lang="ru-RU" sz="4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br>
            <a:r>
              <a:rPr lang="ru-RU" sz="4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t>«Одаренный ребенок» - </a:t>
            </a:r>
            <a:br>
              <a:rPr lang="ru-RU" sz="4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br>
            <a:r>
              <a:rPr lang="ru-RU" sz="4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t>2016 – 2017 </a:t>
            </a:r>
            <a:endPar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endParaRPr>
          </a:p>
        </p:txBody>
      </p:sp>
      <p:pic>
        <p:nvPicPr>
          <p:cNvPr id="1026" name="Picture 2" descr="C:\Users\1\Desktop\ученик.jpg"/>
          <p:cNvPicPr>
            <a:picLocks noChangeAspect="1" noChangeArrowheads="1"/>
          </p:cNvPicPr>
          <p:nvPr/>
        </p:nvPicPr>
        <p:blipFill>
          <a:blip r:embed="rId3"/>
          <a:srcRect/>
          <a:stretch>
            <a:fillRect/>
          </a:stretch>
        </p:blipFill>
        <p:spPr bwMode="auto">
          <a:xfrm>
            <a:off x="6831872" y="4384074"/>
            <a:ext cx="1971675" cy="2324100"/>
          </a:xfrm>
          <a:prstGeom prst="rect">
            <a:avLst/>
          </a:prstGeom>
          <a:noFill/>
          <a:ln>
            <a:solidFill>
              <a:schemeClr val="bg1">
                <a:lumMod val="65000"/>
              </a:schemeClr>
            </a:solidFill>
          </a:ln>
        </p:spPr>
      </p:pic>
    </p:spTree>
    <p:extLst>
      <p:ext uri="{BB962C8B-B14F-4D97-AF65-F5344CB8AC3E}">
        <p14:creationId xmlns="" xmlns:p14="http://schemas.microsoft.com/office/powerpoint/2010/main" val="2480652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0586" y="131806"/>
            <a:ext cx="7839635" cy="1902940"/>
          </a:xfrm>
        </p:spPr>
        <p:txBody>
          <a:bodyPr>
            <a:normAutofit fontScale="90000"/>
          </a:bodyPr>
          <a:lstStyle/>
          <a:p>
            <a:pPr algn="ctr"/>
            <a:r>
              <a:rPr lang="ru-RU" sz="2000" dirty="0" smtClean="0"/>
              <a:t>Задание №1: посмотрите фильм киностудии «</a:t>
            </a:r>
            <a:r>
              <a:rPr lang="ru-RU" sz="2000" dirty="0" err="1" smtClean="0"/>
              <a:t>Союзмультфильм</a:t>
            </a:r>
            <a:r>
              <a:rPr lang="ru-RU" sz="2000" dirty="0" smtClean="0"/>
              <a:t>» по рассказу И.С.Тургенева «</a:t>
            </a:r>
            <a:r>
              <a:rPr lang="ru-RU" sz="2000" dirty="0" err="1" smtClean="0"/>
              <a:t>Муму</a:t>
            </a:r>
            <a:r>
              <a:rPr lang="ru-RU" sz="2000" dirty="0" smtClean="0"/>
              <a:t>». Сопоставьте с рассказом И.С.Тургенева «</a:t>
            </a:r>
            <a:r>
              <a:rPr lang="ru-RU" sz="2000" dirty="0" err="1" smtClean="0"/>
              <a:t>Муму</a:t>
            </a:r>
            <a:r>
              <a:rPr lang="ru-RU" sz="2000" dirty="0" smtClean="0"/>
              <a:t>». Напишите текст(сочинение) о том, насколько режиссёр –аниматор, творческая группа фильма следует авторскому замыслу, в чем современный читатель/зритель может расширить своё представление о художественном мире рассказа Тургенева. Озаглавьте своё сочинение.</a:t>
            </a:r>
            <a:endParaRPr lang="ru-RU" sz="2000" dirty="0"/>
          </a:p>
        </p:txBody>
      </p:sp>
      <p:sp>
        <p:nvSpPr>
          <p:cNvPr id="3" name="Содержимое 2"/>
          <p:cNvSpPr>
            <a:spLocks noGrp="1"/>
          </p:cNvSpPr>
          <p:nvPr>
            <p:ph idx="1"/>
          </p:nvPr>
        </p:nvSpPr>
        <p:spPr/>
        <p:txBody>
          <a:bodyPr>
            <a:normAutofit/>
          </a:bodyPr>
          <a:lstStyle/>
          <a:p>
            <a:pPr>
              <a:buNone/>
            </a:pPr>
            <a:r>
              <a:rPr lang="ru-RU" dirty="0" smtClean="0"/>
              <a:t>   </a:t>
            </a:r>
          </a:p>
          <a:p>
            <a:pPr>
              <a:buNone/>
            </a:pPr>
            <a:r>
              <a:rPr lang="ru-RU" b="1" dirty="0" smtClean="0"/>
              <a:t>   </a:t>
            </a:r>
            <a:r>
              <a:rPr lang="ru-RU" sz="2200" b="1" dirty="0" smtClean="0"/>
              <a:t>7- 8 классы показали</a:t>
            </a:r>
            <a:r>
              <a:rPr lang="ru-RU" sz="2200" dirty="0" smtClean="0"/>
              <a:t>:</a:t>
            </a:r>
          </a:p>
          <a:p>
            <a:r>
              <a:rPr lang="ru-RU" sz="2200" dirty="0" smtClean="0"/>
              <a:t>знание текста художественного произведения, умение выделить смысловые отличия между текстом И.С.Тургенева и фильмом режиссера В.Караваева, опираясь на предложенные вопросы для </a:t>
            </a:r>
            <a:r>
              <a:rPr lang="ru-RU" sz="2200" dirty="0" smtClean="0"/>
              <a:t>сопоставления;</a:t>
            </a:r>
            <a:endParaRPr lang="ru-RU" sz="2200" dirty="0" smtClean="0"/>
          </a:p>
          <a:p>
            <a:r>
              <a:rPr lang="ru-RU" sz="2200" dirty="0" smtClean="0"/>
              <a:t>умение озаглавить свое сочинение, в основном опираясь на содержание рассказа и </a:t>
            </a:r>
            <a:r>
              <a:rPr lang="ru-RU" sz="2200" dirty="0" smtClean="0"/>
              <a:t>мультфильма; </a:t>
            </a:r>
            <a:endParaRPr lang="ru-RU" sz="2200" dirty="0" smtClean="0"/>
          </a:p>
          <a:p>
            <a:r>
              <a:rPr lang="ru-RU" sz="2200" dirty="0" smtClean="0"/>
              <a:t>способность осмыслить вопрос о том, как современный читатель/зритель может расширить свое представление о художественном мире рассказа </a:t>
            </a:r>
            <a:r>
              <a:rPr lang="ru-RU" sz="2200" dirty="0" smtClean="0"/>
              <a:t>Тургенева; </a:t>
            </a:r>
            <a:endParaRPr lang="ru-RU" sz="2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b="1" dirty="0" smtClean="0">
                <a:latin typeface="+mn-lt"/>
              </a:rPr>
              <a:t>Отрицательные тенденции в подготовке учащихся </a:t>
            </a:r>
            <a:r>
              <a:rPr lang="en-US" sz="2400" b="1" dirty="0" smtClean="0">
                <a:latin typeface="+mn-lt"/>
              </a:rPr>
              <a:t/>
            </a:r>
            <a:br>
              <a:rPr lang="en-US" sz="2400" b="1" dirty="0" smtClean="0">
                <a:latin typeface="+mn-lt"/>
              </a:rPr>
            </a:br>
            <a:r>
              <a:rPr lang="ru-RU" sz="2400" b="1" dirty="0" smtClean="0">
                <a:latin typeface="+mn-lt"/>
              </a:rPr>
              <a:t>7- 8х классов</a:t>
            </a:r>
            <a:endParaRPr lang="ru-RU" sz="2400" b="1" dirty="0">
              <a:latin typeface="+mn-lt"/>
            </a:endParaRPr>
          </a:p>
        </p:txBody>
      </p:sp>
      <p:sp>
        <p:nvSpPr>
          <p:cNvPr id="3" name="Содержимое 2"/>
          <p:cNvSpPr>
            <a:spLocks noGrp="1"/>
          </p:cNvSpPr>
          <p:nvPr>
            <p:ph idx="1"/>
          </p:nvPr>
        </p:nvSpPr>
        <p:spPr/>
        <p:txBody>
          <a:bodyPr>
            <a:normAutofit/>
          </a:bodyPr>
          <a:lstStyle/>
          <a:p>
            <a:pPr lvl="0"/>
            <a:r>
              <a:rPr lang="ru-RU" sz="2200" dirty="0" smtClean="0"/>
              <a:t>недостаточно высокий уровень </a:t>
            </a:r>
            <a:r>
              <a:rPr lang="ru-RU" sz="2200" dirty="0" err="1" smtClean="0"/>
              <a:t>сформированности</a:t>
            </a:r>
            <a:r>
              <a:rPr lang="ru-RU" sz="2200" dirty="0" smtClean="0"/>
              <a:t> умения понимать авторскую идею, авторский замысел, отражение в произведении мировоззрения автора и,  как следствие, недостаточное владение навыками сопоставления содержания художественного текста  с содержанием фильма.  </a:t>
            </a:r>
          </a:p>
          <a:p>
            <a:pPr lvl="0"/>
            <a:r>
              <a:rPr lang="ru-RU" sz="2200" dirty="0" smtClean="0"/>
              <a:t> неумение понять суть, содержание задания, связанного с анализом, а отсюда подмена анализа содержания произведения  пересказом.</a:t>
            </a:r>
          </a:p>
          <a:p>
            <a:pPr lvl="0"/>
            <a:r>
              <a:rPr lang="ru-RU" sz="2200" dirty="0" smtClean="0"/>
              <a:t>недостаточно сформированный уровень знаний в области теории литературы.</a:t>
            </a:r>
          </a:p>
          <a:p>
            <a:pPr lvl="0"/>
            <a:r>
              <a:rPr lang="ru-RU" sz="2200" dirty="0" smtClean="0"/>
              <a:t>примитивное выражение собственных мыслей, бедность словарного запаса и большое количество речевых и грамматических </a:t>
            </a:r>
            <a:r>
              <a:rPr lang="ru-RU" sz="2200" dirty="0" smtClean="0"/>
              <a:t>ошибок.</a:t>
            </a:r>
            <a:endParaRPr lang="ru-RU" sz="2200" dirty="0" smtClean="0"/>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000" dirty="0" smtClean="0"/>
              <a:t>Задание №2: было предложено составить рекламу к фильму В.Караваева, которая бы привлекла внимание современного читателя к рассказу И.С.Тургенева, призвала перечитать и обдумать произведение</a:t>
            </a:r>
            <a:endParaRPr lang="ru-RU" sz="2000" dirty="0"/>
          </a:p>
        </p:txBody>
      </p:sp>
      <p:sp>
        <p:nvSpPr>
          <p:cNvPr id="3" name="Содержимое 2"/>
          <p:cNvSpPr>
            <a:spLocks noGrp="1"/>
          </p:cNvSpPr>
          <p:nvPr>
            <p:ph idx="1"/>
          </p:nvPr>
        </p:nvSpPr>
        <p:spPr/>
        <p:txBody>
          <a:bodyPr/>
          <a:lstStyle/>
          <a:p>
            <a:pPr>
              <a:buNone/>
            </a:pPr>
            <a:r>
              <a:rPr lang="ru-RU" sz="2000" b="1" dirty="0" smtClean="0"/>
              <a:t>7 -8 классы показали</a:t>
            </a:r>
            <a:r>
              <a:rPr lang="ru-RU" dirty="0" smtClean="0"/>
              <a:t>:</a:t>
            </a:r>
          </a:p>
          <a:p>
            <a:r>
              <a:rPr lang="ru-RU" sz="2000" dirty="0" smtClean="0"/>
              <a:t>способность к созданию рекламного </a:t>
            </a:r>
            <a:r>
              <a:rPr lang="ru-RU" sz="2000" dirty="0" smtClean="0"/>
              <a:t>текста;</a:t>
            </a:r>
            <a:endParaRPr lang="ru-RU" sz="2000" dirty="0" smtClean="0"/>
          </a:p>
          <a:p>
            <a:r>
              <a:rPr lang="ru-RU" sz="2000" dirty="0" smtClean="0"/>
              <a:t>умение выделить в фильме  творческие находки режиссера, которые создают  особый эмоциональный фон. (Музыка звучит на всем протяжении фильма, воспоминания барыни, отсутствие диалогов героев – музыка как будто говорит за героев). </a:t>
            </a:r>
          </a:p>
          <a:p>
            <a:pPr>
              <a:buNone/>
            </a:pP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400" b="1" dirty="0" smtClean="0"/>
              <a:t>Отрицательные тенденции в подготовке учащихся </a:t>
            </a:r>
            <a:r>
              <a:rPr lang="en-US" sz="2400" b="1" dirty="0" smtClean="0"/>
              <a:t/>
            </a:r>
            <a:br>
              <a:rPr lang="en-US" sz="2400" b="1" dirty="0" smtClean="0"/>
            </a:br>
            <a:r>
              <a:rPr lang="ru-RU" sz="2400" b="1" dirty="0" smtClean="0"/>
              <a:t>7- 8х классов</a:t>
            </a:r>
            <a:endParaRPr lang="ru-RU" sz="2400" b="1" dirty="0"/>
          </a:p>
        </p:txBody>
      </p:sp>
      <p:sp>
        <p:nvSpPr>
          <p:cNvPr id="3" name="Содержимое 2"/>
          <p:cNvSpPr>
            <a:spLocks noGrp="1"/>
          </p:cNvSpPr>
          <p:nvPr>
            <p:ph idx="1"/>
          </p:nvPr>
        </p:nvSpPr>
        <p:spPr/>
        <p:txBody>
          <a:bodyPr>
            <a:normAutofit/>
          </a:bodyPr>
          <a:lstStyle/>
          <a:p>
            <a:pPr lvl="0"/>
            <a:r>
              <a:rPr lang="ru-RU" sz="2000" dirty="0" smtClean="0"/>
              <a:t>неумение правильно строить рекламный текст (учащиеся не знают структуру рекламного текста).</a:t>
            </a:r>
          </a:p>
          <a:p>
            <a:pPr lvl="0"/>
            <a:r>
              <a:rPr lang="ru-RU" sz="2000" dirty="0" err="1" smtClean="0"/>
              <a:t>несформированность</a:t>
            </a:r>
            <a:r>
              <a:rPr lang="ru-RU" sz="2000" dirty="0" smtClean="0"/>
              <a:t> умения отбирать необходимый материал для составления рекламы, выделять существенное, давать краткие ёмкие характеристики.</a:t>
            </a:r>
          </a:p>
          <a:p>
            <a:pPr lvl="0"/>
            <a:r>
              <a:rPr lang="ru-RU" sz="2000" dirty="0" smtClean="0"/>
              <a:t>бедность и односторонность словарного запаса, слабо сформированное чувство стиля, отсутствие художественного вкуса.</a:t>
            </a:r>
          </a:p>
          <a:p>
            <a:pPr lvl="0">
              <a:buNone/>
            </a:pPr>
            <a:endParaRPr lang="ru-RU"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b="1" dirty="0" smtClean="0"/>
              <a:t>Структура рекламного текста</a:t>
            </a:r>
            <a:br>
              <a:rPr lang="ru-RU" sz="2400" b="1" dirty="0" smtClean="0"/>
            </a:br>
            <a:r>
              <a:rPr lang="ru-RU" sz="2400" b="1" dirty="0" smtClean="0"/>
              <a:t>( Методическая копилка)</a:t>
            </a:r>
            <a:endParaRPr lang="ru-RU" sz="2400" b="1" dirty="0"/>
          </a:p>
        </p:txBody>
      </p:sp>
      <p:sp>
        <p:nvSpPr>
          <p:cNvPr id="3" name="Содержимое 2"/>
          <p:cNvSpPr>
            <a:spLocks noGrp="1"/>
          </p:cNvSpPr>
          <p:nvPr>
            <p:ph idx="1"/>
          </p:nvPr>
        </p:nvSpPr>
        <p:spPr/>
        <p:txBody>
          <a:bodyPr>
            <a:normAutofit/>
          </a:bodyPr>
          <a:lstStyle/>
          <a:p>
            <a:pPr marL="514350" indent="-514350">
              <a:buAutoNum type="arabicPeriod"/>
            </a:pPr>
            <a:r>
              <a:rPr lang="ru-RU" sz="2000" dirty="0" err="1" smtClean="0"/>
              <a:t>Слоган</a:t>
            </a:r>
            <a:r>
              <a:rPr lang="ru-RU" sz="2000" dirty="0" smtClean="0"/>
              <a:t> – спрессованная до формулы суть рекламной концепции, запоминающаяся мысль. </a:t>
            </a:r>
            <a:r>
              <a:rPr lang="ru-RU" sz="2000" dirty="0" err="1" smtClean="0"/>
              <a:t>Слоган</a:t>
            </a:r>
            <a:r>
              <a:rPr lang="ru-RU" sz="2000" dirty="0" smtClean="0"/>
              <a:t> не используют в каждом рекламном тексте. («</a:t>
            </a:r>
            <a:r>
              <a:rPr lang="ru-RU" sz="2000" dirty="0" err="1" smtClean="0"/>
              <a:t>Баунти</a:t>
            </a:r>
            <a:r>
              <a:rPr lang="ru-RU" sz="2000" dirty="0" smtClean="0"/>
              <a:t> – райское наслаждение»)</a:t>
            </a:r>
          </a:p>
          <a:p>
            <a:pPr marL="514350" indent="-514350">
              <a:buAutoNum type="arabicPeriod"/>
            </a:pPr>
            <a:r>
              <a:rPr lang="ru-RU" sz="2000" dirty="0" smtClean="0"/>
              <a:t>Заголовок – самая важная часть рекламы. Около 80% читателей, прочитав заголовок, не читают основной рекламный текст. Задача – привлечь внимание, вызвать </a:t>
            </a:r>
            <a:r>
              <a:rPr lang="ru-RU" sz="2000" dirty="0" smtClean="0"/>
              <a:t>интерес. </a:t>
            </a:r>
            <a:r>
              <a:rPr lang="ru-RU" sz="2000" dirty="0" smtClean="0"/>
              <a:t>(«Новинка», «Лучшее»)</a:t>
            </a:r>
          </a:p>
          <a:p>
            <a:pPr marL="514350" indent="-514350">
              <a:buAutoNum type="arabicPeriod"/>
            </a:pPr>
            <a:r>
              <a:rPr lang="ru-RU" sz="2000" dirty="0" smtClean="0"/>
              <a:t>Основной рекламный текст (уточняется рекламный объект, аргументация)</a:t>
            </a:r>
          </a:p>
          <a:p>
            <a:pPr marL="514350" indent="-514350">
              <a:buAutoNum type="arabicPeriod"/>
            </a:pPr>
            <a:r>
              <a:rPr lang="ru-RU" sz="2000" dirty="0" smtClean="0"/>
              <a:t>Эхо-фраза – выражение или предложение, поставленное в конце текста, повторяет (дословно или по смыслу) главную часть основного мотива в тексте.</a:t>
            </a:r>
            <a:endParaRPr lang="ru-RU"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0586" y="243915"/>
            <a:ext cx="7839635" cy="1197707"/>
          </a:xfrm>
        </p:spPr>
        <p:txBody>
          <a:bodyPr>
            <a:normAutofit fontScale="90000"/>
          </a:bodyPr>
          <a:lstStyle/>
          <a:p>
            <a:r>
              <a:rPr lang="ru-RU" sz="2000" dirty="0" smtClean="0"/>
              <a:t>Задание №1: выполните целостный анализ рассказа А.П.Чехова «Восклицательный знак». Обратите внимание на подзаголовок ИЛИ выполните целостный анализ стихотворения Б.Пастернака «Чирикали птицы…». </a:t>
            </a:r>
            <a:br>
              <a:rPr lang="ru-RU" sz="2000" dirty="0" smtClean="0"/>
            </a:br>
            <a:endParaRPr lang="ru-RU" sz="2000" dirty="0"/>
          </a:p>
        </p:txBody>
      </p:sp>
      <p:sp>
        <p:nvSpPr>
          <p:cNvPr id="3" name="Содержимое 2"/>
          <p:cNvSpPr>
            <a:spLocks noGrp="1"/>
          </p:cNvSpPr>
          <p:nvPr>
            <p:ph idx="1"/>
          </p:nvPr>
        </p:nvSpPr>
        <p:spPr/>
        <p:txBody>
          <a:bodyPr/>
          <a:lstStyle/>
          <a:p>
            <a:pPr>
              <a:buNone/>
            </a:pPr>
            <a:r>
              <a:rPr lang="ru-RU" sz="2000" b="1" dirty="0" smtClean="0"/>
              <a:t>Учащиеся 9-х классов показали:</a:t>
            </a:r>
          </a:p>
          <a:p>
            <a:r>
              <a:rPr lang="ru-RU" sz="2000" dirty="0" smtClean="0"/>
              <a:t>умение давать оценку поведению героя (но многие участники олимпиады не увидели иронических ноток в авторской позиции)</a:t>
            </a:r>
          </a:p>
          <a:p>
            <a:r>
              <a:rPr lang="ru-RU" sz="2000" dirty="0" smtClean="0"/>
              <a:t>умение опираться в своем ответе не только на содержание предложенного рассказа А.П.Чехова, но и на тексты других чеховских  рассказов.</a:t>
            </a:r>
          </a:p>
          <a:p>
            <a:pPr lvl="0"/>
            <a:r>
              <a:rPr lang="ru-RU" sz="2000" dirty="0" smtClean="0"/>
              <a:t>умение понимать текст и строить высказывание по изученному произведению.</a:t>
            </a:r>
          </a:p>
          <a:p>
            <a:pPr lvl="0"/>
            <a:r>
              <a:rPr lang="ru-RU" sz="2000" dirty="0" smtClean="0"/>
              <a:t>владение литературоведческой терминологией и включение ее в содержание своей работы.</a:t>
            </a:r>
          </a:p>
          <a:p>
            <a:endParaRPr lang="ru-RU" sz="20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700" b="1" dirty="0" smtClean="0"/>
              <a:t>Отрицательные тенденции в подготовке учащихся</a:t>
            </a:r>
            <a:r>
              <a:rPr lang="en-US" sz="2700" b="1" dirty="0" smtClean="0"/>
              <a:t/>
            </a:r>
            <a:br>
              <a:rPr lang="en-US" sz="2700" b="1" dirty="0" smtClean="0"/>
            </a:br>
            <a:r>
              <a:rPr lang="ru-RU" sz="2700" b="1" dirty="0" smtClean="0"/>
              <a:t> 9-х классов</a:t>
            </a:r>
            <a:r>
              <a:rPr lang="ru-RU" b="1" dirty="0" smtClean="0"/>
              <a:t/>
            </a:r>
            <a:br>
              <a:rPr lang="ru-RU" b="1" dirty="0" smtClean="0"/>
            </a:br>
            <a:endParaRPr lang="ru-RU" dirty="0"/>
          </a:p>
        </p:txBody>
      </p:sp>
      <p:sp>
        <p:nvSpPr>
          <p:cNvPr id="3" name="Содержимое 2"/>
          <p:cNvSpPr>
            <a:spLocks noGrp="1"/>
          </p:cNvSpPr>
          <p:nvPr>
            <p:ph idx="1"/>
          </p:nvPr>
        </p:nvSpPr>
        <p:spPr/>
        <p:txBody>
          <a:bodyPr>
            <a:normAutofit/>
          </a:bodyPr>
          <a:lstStyle/>
          <a:p>
            <a:r>
              <a:rPr lang="ru-RU" sz="2000" dirty="0" smtClean="0"/>
              <a:t>неумение сформулировать авторскую позицию в отношении  героя рассказа (например, Ефим Перекладин является тем «маленьким человеком», к которому необходимо проявить сострадание</a:t>
            </a:r>
            <a:r>
              <a:rPr lang="ru-RU" sz="2000" dirty="0" smtClean="0"/>
              <a:t>).</a:t>
            </a:r>
            <a:endParaRPr lang="ru-RU" sz="2000" dirty="0" smtClean="0"/>
          </a:p>
          <a:p>
            <a:pPr lvl="0"/>
            <a:r>
              <a:rPr lang="ru-RU" sz="2000" dirty="0" smtClean="0"/>
              <a:t>отсутствие признаков </a:t>
            </a:r>
            <a:r>
              <a:rPr lang="ru-RU" sz="2000" dirty="0" err="1" smtClean="0"/>
              <a:t>историко</a:t>
            </a:r>
            <a:r>
              <a:rPr lang="ru-RU" sz="2000" dirty="0" smtClean="0"/>
              <a:t> – литературной эрудиции, учащиеся при ответе опирались в основном только на предложенный текст.</a:t>
            </a:r>
          </a:p>
          <a:p>
            <a:pPr lvl="0"/>
            <a:r>
              <a:rPr lang="ru-RU" sz="2000" dirty="0" smtClean="0"/>
              <a:t>недостаточный уровень </a:t>
            </a:r>
            <a:r>
              <a:rPr lang="ru-RU" sz="2000" dirty="0" err="1" smtClean="0"/>
              <a:t>сформированности</a:t>
            </a:r>
            <a:r>
              <a:rPr lang="ru-RU" sz="2000" dirty="0" smtClean="0"/>
              <a:t> знаний в теории литературы, ошибки в определении композиционных элементов, определении стихотворного размера стихотворения, а также ошибки в определении тропов. Если же троп назывался, то практически никто не писал из учащихся о роли данного средства выразительности в стихотворении.</a:t>
            </a:r>
          </a:p>
          <a:p>
            <a:pPr lvl="0"/>
            <a:r>
              <a:rPr lang="ru-RU" sz="2000" dirty="0" smtClean="0"/>
              <a:t>неумение выдвинуть тезис, аргументировать его, опираясь на текст произведения, вследствие чего происходит подмена анализа текста пересказом содержания рассказа.</a:t>
            </a:r>
          </a:p>
          <a:p>
            <a:endParaRPr lang="ru-RU" sz="2000" dirty="0" smtClean="0"/>
          </a:p>
          <a:p>
            <a:endParaRPr lang="ru-RU" sz="2000" dirty="0" smtClean="0"/>
          </a:p>
          <a:p>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0586" y="243914"/>
            <a:ext cx="7839635" cy="1963827"/>
          </a:xfrm>
        </p:spPr>
        <p:txBody>
          <a:bodyPr>
            <a:noAutofit/>
          </a:bodyPr>
          <a:lstStyle/>
          <a:p>
            <a:r>
              <a:rPr lang="ru-RU" sz="1600" dirty="0" smtClean="0"/>
              <a:t>Задание №2:выберите персонажа из русской или зарубежной литературы или фольклора и представьте его монолог в любом из литературных жанров. Подумайте, в русле какого литературного направления можно создать этот монолог. . Ваша задача – изобразить героя так, чтобы была сохранена его </a:t>
            </a:r>
            <a:r>
              <a:rPr lang="ru-RU" sz="1600" dirty="0" err="1" smtClean="0"/>
              <a:t>персонажная</a:t>
            </a:r>
            <a:r>
              <a:rPr lang="ru-RU" sz="1600" dirty="0" smtClean="0"/>
              <a:t> индивидуальность и была выражена специфика выбранного Вами литературного направления и жанра. (например, Иван – царевич в реалистическом путевом очерке, Колобок в романтической поэме, Дуня </a:t>
            </a:r>
            <a:r>
              <a:rPr lang="ru-RU" sz="1600" dirty="0" err="1" smtClean="0"/>
              <a:t>Вырина</a:t>
            </a:r>
            <a:r>
              <a:rPr lang="ru-RU" sz="1600" dirty="0" smtClean="0"/>
              <a:t> в сентименталистском романе в письмах и т. д.)</a:t>
            </a:r>
            <a:endParaRPr lang="ru-RU" sz="1600" dirty="0"/>
          </a:p>
        </p:txBody>
      </p:sp>
      <p:sp>
        <p:nvSpPr>
          <p:cNvPr id="3" name="Содержимое 2"/>
          <p:cNvSpPr>
            <a:spLocks noGrp="1"/>
          </p:cNvSpPr>
          <p:nvPr>
            <p:ph idx="1"/>
          </p:nvPr>
        </p:nvSpPr>
        <p:spPr>
          <a:xfrm>
            <a:off x="645459" y="2570205"/>
            <a:ext cx="7869891" cy="3606758"/>
          </a:xfrm>
        </p:spPr>
        <p:txBody>
          <a:bodyPr>
            <a:normAutofit fontScale="85000" lnSpcReduction="20000"/>
          </a:bodyPr>
          <a:lstStyle/>
          <a:p>
            <a:pPr>
              <a:buNone/>
            </a:pPr>
            <a:r>
              <a:rPr lang="ru-RU" sz="2400" b="1" dirty="0" smtClean="0"/>
              <a:t>Учащиеся 9-х классов показали:</a:t>
            </a:r>
          </a:p>
          <a:p>
            <a:pPr lvl="0"/>
            <a:r>
              <a:rPr lang="ru-RU" sz="2400" dirty="0" smtClean="0"/>
              <a:t>умение  составлять монолог от лица литературного героя, сохраняя при этом его персональную индивидуальность. Наиболее интересным получился монолог в жанре письма от лица Леночки Боковой – героини повести Бориса Васильева «Завтра была война», а также монолог в жанре молитвы - исповеди от лица Лены </a:t>
            </a:r>
            <a:r>
              <a:rPr lang="ru-RU" sz="2400" dirty="0" err="1" smtClean="0"/>
              <a:t>Икониной</a:t>
            </a:r>
            <a:r>
              <a:rPr lang="ru-RU" sz="2400" dirty="0" smtClean="0"/>
              <a:t>  - героини повести Лидии Чарской «Записки маленькой гимназистки</a:t>
            </a:r>
            <a:r>
              <a:rPr lang="ru-RU" sz="2400" dirty="0" smtClean="0"/>
              <a:t>»;</a:t>
            </a:r>
            <a:endParaRPr lang="ru-RU" sz="2400" dirty="0" smtClean="0"/>
          </a:p>
          <a:p>
            <a:pPr lvl="0"/>
            <a:r>
              <a:rPr lang="ru-RU" sz="2400" dirty="0" smtClean="0"/>
              <a:t>умение выстроить монолог таким образом, что мысль, высказанная от лица литературного персонажа, </a:t>
            </a:r>
            <a:r>
              <a:rPr lang="ru-RU" sz="2400" dirty="0" smtClean="0"/>
              <a:t>развивается;</a:t>
            </a:r>
            <a:endParaRPr lang="ru-RU" sz="2400" dirty="0" smtClean="0"/>
          </a:p>
          <a:p>
            <a:pPr lvl="0"/>
            <a:r>
              <a:rPr lang="ru-RU" sz="2400" dirty="0" smtClean="0"/>
              <a:t>хорошее знание текста художественного произведения, из которого взят персонаж с целью создания от  лица этого персонажа монолога.</a:t>
            </a:r>
          </a:p>
          <a:p>
            <a:endParaRPr lang="ru-RU"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000" b="1" dirty="0" smtClean="0"/>
              <a:t>Отрицательные тенденции в подготовке учащихся 9-х классов</a:t>
            </a:r>
            <a:endParaRPr lang="ru-RU" sz="2000" dirty="0"/>
          </a:p>
        </p:txBody>
      </p:sp>
      <p:sp>
        <p:nvSpPr>
          <p:cNvPr id="3" name="Содержимое 2"/>
          <p:cNvSpPr>
            <a:spLocks noGrp="1"/>
          </p:cNvSpPr>
          <p:nvPr>
            <p:ph idx="1"/>
          </p:nvPr>
        </p:nvSpPr>
        <p:spPr/>
        <p:txBody>
          <a:bodyPr/>
          <a:lstStyle/>
          <a:p>
            <a:pPr lvl="0"/>
            <a:r>
              <a:rPr lang="ru-RU" sz="2000" dirty="0" smtClean="0"/>
              <a:t>отсутствие оригинальности в создании образа литературного героя.</a:t>
            </a:r>
          </a:p>
          <a:p>
            <a:pPr lvl="0"/>
            <a:r>
              <a:rPr lang="ru-RU" sz="2000" dirty="0" smtClean="0"/>
              <a:t>недостаточное отражение необходимых </a:t>
            </a:r>
            <a:r>
              <a:rPr lang="ru-RU" sz="2000" dirty="0" err="1" smtClean="0"/>
              <a:t>историко</a:t>
            </a:r>
            <a:r>
              <a:rPr lang="ru-RU" sz="2000" dirty="0" smtClean="0"/>
              <a:t> – культурных реалий в монологе с целью соответствия содержания монолога проблематике литературного произведения.</a:t>
            </a:r>
          </a:p>
          <a:p>
            <a:pPr lvl="0"/>
            <a:r>
              <a:rPr lang="ru-RU" sz="2000" dirty="0" smtClean="0"/>
              <a:t>трудность соблюдения стилистики монолога в соответствии с выбранным жанром его написания.</a:t>
            </a:r>
          </a:p>
          <a:p>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0586" y="98854"/>
            <a:ext cx="7839635" cy="3566984"/>
          </a:xfrm>
        </p:spPr>
        <p:txBody>
          <a:bodyPr>
            <a:normAutofit/>
          </a:bodyPr>
          <a:lstStyle/>
          <a:p>
            <a:r>
              <a:rPr lang="ru-RU" sz="1600" dirty="0" smtClean="0"/>
              <a:t>Задание №1: выполните целостный анализ рассказа А.П.Чехова «Беглец». Обратите внимание на следующие особенности его содержания и формы (поэтики): представленную в произведении точку зрения и способы предъявления этой точки зрения; смысл названия рассказа, способы создания образов произведения. Объясните свое понимание художественного конфликта в данном произведении, поясните, как детали изображения проясняют этот конфликт для читателя. Ваша работа должна представлять собой единый связный текст. ИЛИ Выполните целостный анализ стихотворения Б.Пастернака «На ранних поездах». Обратите внимание на изображение пространства: внешнего и внутреннего; объясните, как соотносятся эти пространства: обратите внимание на то, какие приемы используются для изображения внутреннего и внешнего пространства. Как создается образ соотечественников в стихотворении?</a:t>
            </a:r>
            <a:endParaRPr lang="ru-RU" sz="1600" dirty="0"/>
          </a:p>
        </p:txBody>
      </p:sp>
      <p:sp>
        <p:nvSpPr>
          <p:cNvPr id="3" name="Содержимое 2"/>
          <p:cNvSpPr>
            <a:spLocks noGrp="1"/>
          </p:cNvSpPr>
          <p:nvPr>
            <p:ph idx="1"/>
          </p:nvPr>
        </p:nvSpPr>
        <p:spPr>
          <a:xfrm>
            <a:off x="645459" y="3558746"/>
            <a:ext cx="7869891" cy="3171567"/>
          </a:xfrm>
        </p:spPr>
        <p:txBody>
          <a:bodyPr>
            <a:normAutofit/>
          </a:bodyPr>
          <a:lstStyle/>
          <a:p>
            <a:pPr>
              <a:buNone/>
            </a:pPr>
            <a:r>
              <a:rPr lang="ru-RU" dirty="0" smtClean="0"/>
              <a:t> </a:t>
            </a:r>
            <a:r>
              <a:rPr lang="ru-RU" sz="2000" b="1" dirty="0" smtClean="0"/>
              <a:t>Участники 10-х классов показали</a:t>
            </a:r>
            <a:r>
              <a:rPr lang="ru-RU" sz="2000" dirty="0" smtClean="0"/>
              <a:t>:</a:t>
            </a:r>
          </a:p>
          <a:p>
            <a:pPr lvl="0"/>
            <a:r>
              <a:rPr lang="ru-RU" sz="2000" dirty="0" smtClean="0"/>
              <a:t>умение понимать текст, анализировать его. Строить высказывание по поводу прочитанного в тексте. ( Учащиеся обратили внимание на изображение пространства в стихотворении Пастернака, а также на деление этого пространства на внутреннее и внешнее, значение приема противопоставления для изображения этого пространства и понимания смысла стихотворения в целом</a:t>
            </a:r>
            <a:r>
              <a:rPr lang="ru-RU" sz="2000" dirty="0" smtClean="0"/>
              <a:t>.);</a:t>
            </a:r>
            <a:endParaRPr lang="ru-RU" sz="2000" dirty="0" smtClean="0"/>
          </a:p>
          <a:p>
            <a:pPr lvl="0"/>
            <a:r>
              <a:rPr lang="ru-RU" sz="2000" dirty="0" smtClean="0"/>
              <a:t> отсутствие грубых речевых и грамматических ошибок, препятствующих пониманию смысла работы.</a:t>
            </a:r>
          </a:p>
          <a:p>
            <a:pPr>
              <a:buNone/>
            </a:pP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sz="2700" dirty="0" smtClean="0"/>
              <a:t/>
            </a:r>
            <a:br>
              <a:rPr lang="en-US" sz="2700" dirty="0" smtClean="0"/>
            </a:br>
            <a:r>
              <a:rPr lang="ru-RU" sz="2700" b="1" dirty="0" smtClean="0"/>
              <a:t>Победители районного этапа – призёры регионального этапа ВКС–2016</a:t>
            </a:r>
            <a:r>
              <a:rPr lang="ru-RU" b="1" dirty="0" smtClean="0"/>
              <a:t/>
            </a:r>
            <a:br>
              <a:rPr lang="ru-RU" b="1" dirty="0" smtClean="0"/>
            </a:br>
            <a:endParaRPr lang="ru-RU" dirty="0"/>
          </a:p>
        </p:txBody>
      </p:sp>
      <p:graphicFrame>
        <p:nvGraphicFramePr>
          <p:cNvPr id="4" name="Содержимое 3"/>
          <p:cNvGraphicFramePr>
            <a:graphicFrameLocks noGrp="1"/>
          </p:cNvGraphicFramePr>
          <p:nvPr>
            <p:ph idx="1"/>
          </p:nvPr>
        </p:nvGraphicFramePr>
        <p:xfrm>
          <a:off x="646113" y="1465263"/>
          <a:ext cx="7869236" cy="4119880"/>
        </p:xfrm>
        <a:graphic>
          <a:graphicData uri="http://schemas.openxmlformats.org/drawingml/2006/table">
            <a:tbl>
              <a:tblPr firstRow="1" bandRow="1">
                <a:tableStyleId>{5C22544A-7EE6-4342-B048-85BDC9FD1C3A}</a:tableStyleId>
              </a:tblPr>
              <a:tblGrid>
                <a:gridCol w="894363"/>
                <a:gridCol w="3040255"/>
                <a:gridCol w="1967309"/>
                <a:gridCol w="1967309"/>
              </a:tblGrid>
              <a:tr h="370840">
                <a:tc>
                  <a:txBody>
                    <a:bodyPr/>
                    <a:lstStyle/>
                    <a:p>
                      <a:r>
                        <a:rPr lang="ru-RU" dirty="0" smtClean="0"/>
                        <a:t>№ </a:t>
                      </a:r>
                      <a:r>
                        <a:rPr lang="ru-RU" dirty="0" err="1" smtClean="0"/>
                        <a:t>п</a:t>
                      </a:r>
                      <a:r>
                        <a:rPr lang="ru-RU" dirty="0" smtClean="0"/>
                        <a:t> /</a:t>
                      </a:r>
                      <a:r>
                        <a:rPr lang="ru-RU" dirty="0" err="1" smtClean="0"/>
                        <a:t>п</a:t>
                      </a:r>
                      <a:endParaRPr lang="ru-RU" dirty="0"/>
                    </a:p>
                  </a:txBody>
                  <a:tcPr/>
                </a:tc>
                <a:tc>
                  <a:txBody>
                    <a:bodyPr/>
                    <a:lstStyle/>
                    <a:p>
                      <a:r>
                        <a:rPr lang="ru-RU" dirty="0" smtClean="0"/>
                        <a:t>ФИО </a:t>
                      </a:r>
                      <a:endParaRPr lang="ru-RU" dirty="0"/>
                    </a:p>
                  </a:txBody>
                  <a:tcPr/>
                </a:tc>
                <a:tc>
                  <a:txBody>
                    <a:bodyPr/>
                    <a:lstStyle/>
                    <a:p>
                      <a:r>
                        <a:rPr lang="ru-RU" dirty="0" smtClean="0"/>
                        <a:t>№ОУ</a:t>
                      </a:r>
                      <a:endParaRPr lang="ru-RU" dirty="0"/>
                    </a:p>
                  </a:txBody>
                  <a:tcPr/>
                </a:tc>
                <a:tc>
                  <a:txBody>
                    <a:bodyPr/>
                    <a:lstStyle/>
                    <a:p>
                      <a:r>
                        <a:rPr lang="ru-RU" dirty="0" smtClean="0"/>
                        <a:t>Возрастная </a:t>
                      </a:r>
                    </a:p>
                    <a:p>
                      <a:r>
                        <a:rPr lang="ru-RU" dirty="0" smtClean="0"/>
                        <a:t>категория</a:t>
                      </a:r>
                      <a:endParaRPr lang="ru-RU" dirty="0"/>
                    </a:p>
                  </a:txBody>
                  <a:tcPr/>
                </a:tc>
              </a:tr>
              <a:tr h="370840">
                <a:tc>
                  <a:txBody>
                    <a:bodyPr/>
                    <a:lstStyle/>
                    <a:p>
                      <a:r>
                        <a:rPr lang="ru-RU" dirty="0" smtClean="0"/>
                        <a:t>1</a:t>
                      </a:r>
                      <a:endParaRPr lang="ru-RU" dirty="0"/>
                    </a:p>
                  </a:txBody>
                  <a:tcPr/>
                </a:tc>
                <a:tc>
                  <a:txBody>
                    <a:bodyPr/>
                    <a:lstStyle/>
                    <a:p>
                      <a:r>
                        <a:rPr lang="ru-RU" sz="1800" b="0" i="0" kern="1200" dirty="0" smtClean="0">
                          <a:solidFill>
                            <a:schemeClr val="dk1"/>
                          </a:solidFill>
                          <a:latin typeface="+mn-lt"/>
                          <a:ea typeface="+mn-ea"/>
                          <a:cs typeface="+mn-cs"/>
                        </a:rPr>
                        <a:t>Моисеева Каролина Андреевна</a:t>
                      </a:r>
                      <a:endParaRPr lang="ru-RU" sz="1800" dirty="0"/>
                    </a:p>
                  </a:txBody>
                  <a:tcPr/>
                </a:tc>
                <a:tc>
                  <a:txBody>
                    <a:bodyPr/>
                    <a:lstStyle/>
                    <a:p>
                      <a:r>
                        <a:rPr lang="ru-RU" sz="1800" b="0" i="0" kern="1200" dirty="0" smtClean="0">
                          <a:solidFill>
                            <a:schemeClr val="dk1"/>
                          </a:solidFill>
                          <a:latin typeface="+mn-lt"/>
                          <a:ea typeface="+mn-ea"/>
                          <a:cs typeface="+mn-cs"/>
                        </a:rPr>
                        <a:t>ГБОУ гимназия № 271</a:t>
                      </a:r>
                      <a:endParaRPr lang="ru-RU" sz="1800" dirty="0"/>
                    </a:p>
                  </a:txBody>
                  <a:tcPr/>
                </a:tc>
                <a:tc>
                  <a:txBody>
                    <a:bodyPr/>
                    <a:lstStyle/>
                    <a:p>
                      <a:r>
                        <a:rPr lang="ru-RU" sz="1800" dirty="0" smtClean="0"/>
                        <a:t>7-9</a:t>
                      </a:r>
                      <a:endParaRPr lang="ru-RU" sz="1800" dirty="0"/>
                    </a:p>
                  </a:txBody>
                  <a:tcPr/>
                </a:tc>
              </a:tr>
              <a:tr h="370840">
                <a:tc>
                  <a:txBody>
                    <a:bodyPr/>
                    <a:lstStyle/>
                    <a:p>
                      <a:r>
                        <a:rPr lang="ru-RU" dirty="0" smtClean="0"/>
                        <a:t>2</a:t>
                      </a:r>
                      <a:endParaRPr lang="ru-RU" dirty="0"/>
                    </a:p>
                  </a:txBody>
                  <a:tcPr/>
                </a:tc>
                <a:tc>
                  <a:txBody>
                    <a:bodyPr/>
                    <a:lstStyle/>
                    <a:p>
                      <a:r>
                        <a:rPr lang="ru-RU" sz="1800" b="0" i="0" kern="1200" dirty="0" smtClean="0">
                          <a:solidFill>
                            <a:schemeClr val="dk1"/>
                          </a:solidFill>
                          <a:latin typeface="+mn-lt"/>
                          <a:ea typeface="+mn-ea"/>
                          <a:cs typeface="+mn-cs"/>
                        </a:rPr>
                        <a:t>Кравченко Анастасия Олеговна</a:t>
                      </a:r>
                      <a:endParaRPr lang="ru-RU" sz="1800" dirty="0"/>
                    </a:p>
                  </a:txBody>
                  <a:tcPr/>
                </a:tc>
                <a:tc>
                  <a:txBody>
                    <a:bodyPr/>
                    <a:lstStyle/>
                    <a:p>
                      <a:r>
                        <a:rPr lang="ru-RU" sz="1800" b="0" i="0" kern="1200" dirty="0" smtClean="0">
                          <a:solidFill>
                            <a:schemeClr val="dk1"/>
                          </a:solidFill>
                          <a:latin typeface="+mn-lt"/>
                          <a:ea typeface="+mn-ea"/>
                          <a:cs typeface="+mn-cs"/>
                        </a:rPr>
                        <a:t>ГБОУ лицей № 369</a:t>
                      </a:r>
                      <a:endParaRPr lang="ru-RU" sz="1800" dirty="0"/>
                    </a:p>
                  </a:txBody>
                  <a:tcPr/>
                </a:tc>
                <a:tc>
                  <a:txBody>
                    <a:bodyPr/>
                    <a:lstStyle/>
                    <a:p>
                      <a:r>
                        <a:rPr lang="ru-RU" sz="1800" dirty="0" smtClean="0"/>
                        <a:t>7-9</a:t>
                      </a:r>
                      <a:endParaRPr lang="ru-RU" sz="1800" dirty="0"/>
                    </a:p>
                  </a:txBody>
                  <a:tcPr/>
                </a:tc>
              </a:tr>
              <a:tr h="370840">
                <a:tc>
                  <a:txBody>
                    <a:bodyPr/>
                    <a:lstStyle/>
                    <a:p>
                      <a:r>
                        <a:rPr lang="ru-RU" dirty="0" smtClean="0"/>
                        <a:t>3</a:t>
                      </a:r>
                      <a:endParaRPr lang="ru-RU" dirty="0"/>
                    </a:p>
                  </a:txBody>
                  <a:tcPr/>
                </a:tc>
                <a:tc>
                  <a:txBody>
                    <a:bodyPr/>
                    <a:lstStyle/>
                    <a:p>
                      <a:r>
                        <a:rPr lang="ru-RU" sz="1800" b="0" i="0" kern="1200" dirty="0" err="1" smtClean="0">
                          <a:solidFill>
                            <a:schemeClr val="dk1"/>
                          </a:solidFill>
                          <a:latin typeface="+mn-lt"/>
                          <a:ea typeface="+mn-ea"/>
                          <a:cs typeface="+mn-cs"/>
                        </a:rPr>
                        <a:t>Горланова</a:t>
                      </a:r>
                      <a:r>
                        <a:rPr lang="ru-RU" sz="1800" b="0" i="0" kern="1200" dirty="0" smtClean="0">
                          <a:solidFill>
                            <a:schemeClr val="dk1"/>
                          </a:solidFill>
                          <a:latin typeface="+mn-lt"/>
                          <a:ea typeface="+mn-ea"/>
                          <a:cs typeface="+mn-cs"/>
                        </a:rPr>
                        <a:t> Наталья Игоревна</a:t>
                      </a:r>
                      <a:endParaRPr lang="ru-RU" sz="1800" dirty="0"/>
                    </a:p>
                  </a:txBody>
                  <a:tcPr/>
                </a:tc>
                <a:tc>
                  <a:txBody>
                    <a:bodyPr/>
                    <a:lstStyle/>
                    <a:p>
                      <a:r>
                        <a:rPr lang="ru-RU" sz="1800" b="0" i="0" kern="1200" dirty="0" smtClean="0">
                          <a:solidFill>
                            <a:schemeClr val="dk1"/>
                          </a:solidFill>
                          <a:latin typeface="+mn-lt"/>
                          <a:ea typeface="+mn-ea"/>
                          <a:cs typeface="+mn-cs"/>
                        </a:rPr>
                        <a:t>ГБОУ СОШ № 270</a:t>
                      </a:r>
                      <a:endParaRPr lang="ru-RU" sz="1800" dirty="0"/>
                    </a:p>
                  </a:txBody>
                  <a:tcPr/>
                </a:tc>
                <a:tc>
                  <a:txBody>
                    <a:bodyPr/>
                    <a:lstStyle/>
                    <a:p>
                      <a:r>
                        <a:rPr lang="ru-RU" sz="1800" dirty="0" smtClean="0"/>
                        <a:t>10-11</a:t>
                      </a:r>
                      <a:endParaRPr lang="ru-RU" sz="1800" dirty="0"/>
                    </a:p>
                  </a:txBody>
                  <a:tcPr/>
                </a:tc>
              </a:tr>
              <a:tr h="370840">
                <a:tc>
                  <a:txBody>
                    <a:bodyPr/>
                    <a:lstStyle/>
                    <a:p>
                      <a:r>
                        <a:rPr lang="ru-RU" dirty="0" smtClean="0"/>
                        <a:t>4</a:t>
                      </a:r>
                      <a:endParaRPr lang="ru-RU" dirty="0"/>
                    </a:p>
                  </a:txBody>
                  <a:tcPr/>
                </a:tc>
                <a:tc>
                  <a:txBody>
                    <a:bodyPr/>
                    <a:lstStyle/>
                    <a:p>
                      <a:r>
                        <a:rPr lang="ru-RU" sz="1800" dirty="0">
                          <a:latin typeface="inherit"/>
                        </a:rPr>
                        <a:t/>
                      </a:r>
                      <a:br>
                        <a:rPr lang="ru-RU" sz="1800" dirty="0">
                          <a:latin typeface="inherit"/>
                        </a:rPr>
                      </a:br>
                      <a:r>
                        <a:rPr lang="ru-RU" sz="1800" dirty="0">
                          <a:latin typeface="inherit"/>
                        </a:rPr>
                        <a:t>Вересова Дарья Петровна</a:t>
                      </a:r>
                    </a:p>
                  </a:txBody>
                  <a:tcPr/>
                </a:tc>
                <a:tc>
                  <a:txBody>
                    <a:bodyPr/>
                    <a:lstStyle/>
                    <a:p>
                      <a:r>
                        <a:rPr lang="ru-RU" sz="1800" dirty="0">
                          <a:latin typeface="inherit"/>
                        </a:rPr>
                        <a:t/>
                      </a:r>
                      <a:br>
                        <a:rPr lang="ru-RU" sz="1800" dirty="0">
                          <a:latin typeface="inherit"/>
                        </a:rPr>
                      </a:br>
                      <a:r>
                        <a:rPr lang="ru-RU" sz="1800" dirty="0">
                          <a:latin typeface="inherit"/>
                        </a:rPr>
                        <a:t>ГБОУ лицей № 395</a:t>
                      </a:r>
                    </a:p>
                  </a:txBody>
                  <a:tcPr/>
                </a:tc>
                <a:tc>
                  <a:txBody>
                    <a:bodyPr/>
                    <a:lstStyle/>
                    <a:p>
                      <a:r>
                        <a:rPr lang="ru-RU" sz="1800" dirty="0" smtClean="0"/>
                        <a:t>4-6</a:t>
                      </a:r>
                      <a:endParaRPr lang="ru-RU" sz="1800" dirty="0"/>
                    </a:p>
                  </a:txBody>
                  <a:tcPr/>
                </a:tc>
              </a:tr>
              <a:tr h="370840">
                <a:tc>
                  <a:txBody>
                    <a:bodyPr/>
                    <a:lstStyle/>
                    <a:p>
                      <a:r>
                        <a:rPr lang="ru-RU" dirty="0" smtClean="0"/>
                        <a:t>5</a:t>
                      </a:r>
                      <a:endParaRPr lang="ru-RU" dirty="0"/>
                    </a:p>
                  </a:txBody>
                  <a:tcPr/>
                </a:tc>
                <a:tc>
                  <a:txBody>
                    <a:bodyPr/>
                    <a:lstStyle/>
                    <a:p>
                      <a:r>
                        <a:rPr lang="ru-RU" sz="1800" dirty="0">
                          <a:latin typeface="inherit"/>
                        </a:rPr>
                        <a:t/>
                      </a:r>
                      <a:br>
                        <a:rPr lang="ru-RU" sz="1800" dirty="0">
                          <a:latin typeface="inherit"/>
                        </a:rPr>
                      </a:br>
                      <a:r>
                        <a:rPr lang="ru-RU" sz="1800" dirty="0" err="1">
                          <a:latin typeface="inherit"/>
                        </a:rPr>
                        <a:t>Викульева</a:t>
                      </a:r>
                      <a:r>
                        <a:rPr lang="ru-RU" sz="1800" dirty="0">
                          <a:latin typeface="inherit"/>
                        </a:rPr>
                        <a:t> Анастасия Яковлевна</a:t>
                      </a:r>
                    </a:p>
                  </a:txBody>
                  <a:tcPr/>
                </a:tc>
                <a:tc>
                  <a:txBody>
                    <a:bodyPr/>
                    <a:lstStyle/>
                    <a:p>
                      <a:r>
                        <a:rPr lang="ru-RU" sz="1800" b="0" i="0" kern="1200" dirty="0" smtClean="0">
                          <a:solidFill>
                            <a:schemeClr val="dk1"/>
                          </a:solidFill>
                          <a:latin typeface="+mn-lt"/>
                          <a:ea typeface="+mn-ea"/>
                          <a:cs typeface="+mn-cs"/>
                        </a:rPr>
                        <a:t>ГБОУ «Академия индустрии красоты «Локон»</a:t>
                      </a:r>
                      <a:endParaRPr lang="ru-RU" sz="1800" dirty="0"/>
                    </a:p>
                  </a:txBody>
                  <a:tcPr/>
                </a:tc>
                <a:tc>
                  <a:txBody>
                    <a:bodyPr/>
                    <a:lstStyle/>
                    <a:p>
                      <a:r>
                        <a:rPr lang="ru-RU" sz="1800" dirty="0" smtClean="0"/>
                        <a:t>СПО</a:t>
                      </a:r>
                      <a:endParaRPr lang="ru-RU" sz="1800" dirty="0"/>
                    </a:p>
                  </a:txBody>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000" b="1" dirty="0" smtClean="0"/>
              <a:t>Отрицательные тенденции в подготовке учащихся 10-х классов</a:t>
            </a:r>
            <a:endParaRPr lang="ru-RU" sz="2000" dirty="0"/>
          </a:p>
        </p:txBody>
      </p:sp>
      <p:sp>
        <p:nvSpPr>
          <p:cNvPr id="3" name="Содержимое 2"/>
          <p:cNvSpPr>
            <a:spLocks noGrp="1"/>
          </p:cNvSpPr>
          <p:nvPr>
            <p:ph idx="1"/>
          </p:nvPr>
        </p:nvSpPr>
        <p:spPr/>
        <p:txBody>
          <a:bodyPr>
            <a:normAutofit/>
          </a:bodyPr>
          <a:lstStyle/>
          <a:p>
            <a:pPr lvl="0"/>
            <a:r>
              <a:rPr lang="ru-RU" sz="2000" dirty="0" smtClean="0"/>
              <a:t>замена целостного анализа текста подробным пересказом с отдельными комментариями, отсутствие плана анализа текста. (Учащиеся часто игнорировали направления анализа, предложенные в формулировке задания</a:t>
            </a:r>
            <a:r>
              <a:rPr lang="ru-RU" sz="2000" dirty="0" smtClean="0"/>
              <a:t>)</a:t>
            </a:r>
            <a:r>
              <a:rPr lang="ru-RU" sz="2000" dirty="0" smtClean="0"/>
              <a:t>;</a:t>
            </a:r>
            <a:endParaRPr lang="ru-RU" sz="2000" dirty="0" smtClean="0"/>
          </a:p>
          <a:p>
            <a:pPr lvl="0"/>
            <a:r>
              <a:rPr lang="ru-RU" sz="2000" dirty="0" smtClean="0"/>
              <a:t>отсутствие в работах проявления </a:t>
            </a:r>
            <a:r>
              <a:rPr lang="ru-RU" sz="2000" dirty="0" err="1" smtClean="0"/>
              <a:t>историко</a:t>
            </a:r>
            <a:r>
              <a:rPr lang="ru-RU" sz="2000" dirty="0" smtClean="0"/>
              <a:t> – литературной эрудиции, большое количество допущенных логических и фактических </a:t>
            </a:r>
            <a:r>
              <a:rPr lang="ru-RU" sz="2000" dirty="0" smtClean="0"/>
              <a:t>ошибок;</a:t>
            </a:r>
            <a:endParaRPr lang="ru-RU" sz="2000" dirty="0" smtClean="0"/>
          </a:p>
          <a:p>
            <a:pPr lvl="0"/>
            <a:r>
              <a:rPr lang="ru-RU" sz="2000" dirty="0" smtClean="0"/>
              <a:t>недостаточно сформированный уровень знаний в области теории литературы, не всегда корректное употребление литературоведческих </a:t>
            </a:r>
            <a:r>
              <a:rPr lang="ru-RU" sz="2000" dirty="0" smtClean="0"/>
              <a:t>терминов;</a:t>
            </a:r>
            <a:endParaRPr lang="ru-RU" sz="2000" dirty="0" smtClean="0"/>
          </a:p>
          <a:p>
            <a:pPr lvl="0"/>
            <a:r>
              <a:rPr lang="ru-RU" sz="2000" dirty="0" smtClean="0"/>
              <a:t>бедность и однообразие синтаксических конструкций, используемых в </a:t>
            </a:r>
            <a:r>
              <a:rPr lang="ru-RU" sz="2000" dirty="0" smtClean="0"/>
              <a:t>работах.</a:t>
            </a:r>
            <a:endParaRPr lang="ru-RU" sz="2000" dirty="0" smtClean="0"/>
          </a:p>
          <a:p>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0586" y="243915"/>
            <a:ext cx="7839635" cy="2268626"/>
          </a:xfrm>
        </p:spPr>
        <p:txBody>
          <a:bodyPr>
            <a:normAutofit fontScale="90000"/>
          </a:bodyPr>
          <a:lstStyle/>
          <a:p>
            <a:r>
              <a:rPr lang="ru-RU" sz="2000" dirty="0" smtClean="0"/>
              <a:t>Задание №2: представьте возможный диалог двух литературных героев из разных произведений. Предварительно выберите конкретную проблему, которую могли бы обсуждать персонажи, продумайте их позиции (например, Алексей Степанович Молчалин ( А.С.Грибоедов, «Горе от ума») и Павел Иванович Чичиков (Н.В.Гоголь, «Мертвые души»). Можете выбрать персонажей из произведений писателей, которые никогда не знали друг о друге, из произведений разных стран и эпох. Ваша задача – изобразить героев в диалоге так, чтобы была сохранена логика образа каждого: передан его характер, убеждения, манера общения.</a:t>
            </a:r>
            <a:br>
              <a:rPr lang="ru-RU" sz="2000" dirty="0" smtClean="0"/>
            </a:br>
            <a:endParaRPr lang="ru-RU" sz="2000" dirty="0"/>
          </a:p>
        </p:txBody>
      </p:sp>
      <p:sp>
        <p:nvSpPr>
          <p:cNvPr id="3" name="Содержимое 2"/>
          <p:cNvSpPr>
            <a:spLocks noGrp="1"/>
          </p:cNvSpPr>
          <p:nvPr>
            <p:ph idx="1"/>
          </p:nvPr>
        </p:nvSpPr>
        <p:spPr>
          <a:xfrm>
            <a:off x="645459" y="2776151"/>
            <a:ext cx="7869891" cy="3400811"/>
          </a:xfrm>
        </p:spPr>
        <p:txBody>
          <a:bodyPr>
            <a:normAutofit/>
          </a:bodyPr>
          <a:lstStyle/>
          <a:p>
            <a:pPr>
              <a:buNone/>
            </a:pPr>
            <a:r>
              <a:rPr lang="ru-RU" sz="2000" b="1" dirty="0" smtClean="0"/>
              <a:t>Типичные ошибки и недочеты:</a:t>
            </a:r>
          </a:p>
          <a:p>
            <a:pPr lvl="0"/>
            <a:r>
              <a:rPr lang="ru-RU" sz="2000" dirty="0" smtClean="0"/>
              <a:t>при изображении героев в диалоге учащимся оказалось сложным сохранить логику образа каждого участника диалога (передать характер героев, манеру общения)</a:t>
            </a:r>
          </a:p>
          <a:p>
            <a:pPr lvl="0"/>
            <a:r>
              <a:rPr lang="ru-RU" sz="2000" dirty="0" smtClean="0"/>
              <a:t>неумение включать в диалог ремарки, имеющие содержательную или оценочную информацию о литературном герое.</a:t>
            </a:r>
          </a:p>
          <a:p>
            <a:pPr>
              <a:buNone/>
            </a:pP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0586" y="243915"/>
            <a:ext cx="7839635" cy="2680517"/>
          </a:xfrm>
        </p:spPr>
        <p:txBody>
          <a:bodyPr>
            <a:normAutofit fontScale="90000"/>
          </a:bodyPr>
          <a:lstStyle/>
          <a:p>
            <a:r>
              <a:rPr lang="ru-RU" sz="2000" dirty="0" smtClean="0"/>
              <a:t>Задание №1:выполните целостный анализ рассказа И.А.Бунина «Подснежник». Обратите внимание на следующие особенности его содержания и формы (поэтики): художественное время и место (</a:t>
            </a:r>
            <a:r>
              <a:rPr lang="ru-RU" sz="2000" dirty="0" err="1" smtClean="0"/>
              <a:t>хронотоп</a:t>
            </a:r>
            <a:r>
              <a:rPr lang="ru-RU" sz="2000" dirty="0" smtClean="0"/>
              <a:t>), лирическую составляющую этого произведения, название рассказа, объясните его смысл, обратите внимание на портрет героя произведения, объясните своё понимание художественного конфликта в данном произведении, поясните, какие детали изображения проясняют этот конфликт для читателя ИЛИ выполните целостный анализ стихотворения Б.Ахмадулиной «Август». Обратите внимание на то, как создается образ разделенной любви в стихотворении, какова роль образа пространства и образа времени в передаче переживания лирического героя.</a:t>
            </a:r>
            <a:endParaRPr lang="ru-RU" sz="2000" dirty="0"/>
          </a:p>
        </p:txBody>
      </p:sp>
      <p:sp>
        <p:nvSpPr>
          <p:cNvPr id="3" name="Содержимое 2"/>
          <p:cNvSpPr>
            <a:spLocks noGrp="1"/>
          </p:cNvSpPr>
          <p:nvPr>
            <p:ph idx="1"/>
          </p:nvPr>
        </p:nvSpPr>
        <p:spPr>
          <a:xfrm>
            <a:off x="645459" y="4151870"/>
            <a:ext cx="7869891" cy="2025092"/>
          </a:xfrm>
        </p:spPr>
        <p:txBody>
          <a:bodyPr>
            <a:normAutofit lnSpcReduction="10000"/>
          </a:bodyPr>
          <a:lstStyle/>
          <a:p>
            <a:pPr>
              <a:buNone/>
            </a:pPr>
            <a:r>
              <a:rPr lang="ru-RU" sz="2200" b="1" dirty="0" smtClean="0"/>
              <a:t>Участники 11-х классов показали:</a:t>
            </a:r>
          </a:p>
          <a:p>
            <a:pPr lvl="0"/>
            <a:r>
              <a:rPr lang="ru-RU" sz="2200" dirty="0" smtClean="0"/>
              <a:t>понимание прочитанного художественного текста (объясняли смысл названия произведения, уверенно трактовали образы произведений, в этом им помогали опорные вопросы)</a:t>
            </a:r>
          </a:p>
          <a:p>
            <a:pPr lvl="0"/>
            <a:r>
              <a:rPr lang="ru-RU" sz="2200" dirty="0" smtClean="0"/>
              <a:t>высокую речевую и языковую грамотность (не было работ, в которых ошибки затрудняли понимание текста)</a:t>
            </a:r>
          </a:p>
          <a:p>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000" b="1" dirty="0" smtClean="0"/>
              <a:t>Отрицательные тенденции в подготовке учащихся 11-х классов</a:t>
            </a:r>
            <a:endParaRPr lang="ru-RU" sz="2000" b="1" dirty="0"/>
          </a:p>
        </p:txBody>
      </p:sp>
      <p:sp>
        <p:nvSpPr>
          <p:cNvPr id="3" name="Содержимое 2"/>
          <p:cNvSpPr>
            <a:spLocks noGrp="1"/>
          </p:cNvSpPr>
          <p:nvPr>
            <p:ph idx="1"/>
          </p:nvPr>
        </p:nvSpPr>
        <p:spPr/>
        <p:txBody>
          <a:bodyPr>
            <a:normAutofit/>
          </a:bodyPr>
          <a:lstStyle/>
          <a:p>
            <a:pPr lvl="0"/>
            <a:r>
              <a:rPr lang="ru-RU" sz="2200" dirty="0" smtClean="0"/>
              <a:t>замена анализа текста  пересказом; на олимпиаде представлено немного работ, где есть «лабиринт сцеплений» через конкретные наблюдения по тексту.</a:t>
            </a:r>
          </a:p>
          <a:p>
            <a:pPr lvl="0"/>
            <a:r>
              <a:rPr lang="ru-RU" sz="2200" dirty="0" smtClean="0"/>
              <a:t>неумение продумывать и писать работу в соответствии с предложенными критериями.</a:t>
            </a:r>
          </a:p>
          <a:p>
            <a:pPr lvl="0"/>
            <a:r>
              <a:rPr lang="ru-RU" sz="2200" dirty="0" smtClean="0"/>
              <a:t>отсутствие в анализе текста литературоведческих терминов (за исключением метафор и эпитетов; стихотворный размер смогли определить только два участника</a:t>
            </a:r>
            <a:r>
              <a:rPr lang="ru-RU" sz="2200" dirty="0" smtClean="0"/>
              <a:t>).</a:t>
            </a:r>
            <a:endParaRPr lang="ru-RU" sz="2200" dirty="0" smtClean="0"/>
          </a:p>
          <a:p>
            <a:pPr lvl="0"/>
            <a:r>
              <a:rPr lang="ru-RU" sz="2200" dirty="0" smtClean="0"/>
              <a:t>отсутствие фонового материала из области культуры и литературы (только один участник уместно сопоставил творчество Бунина и </a:t>
            </a:r>
            <a:r>
              <a:rPr lang="ru-RU" sz="2200" smtClean="0"/>
              <a:t>Шмелева</a:t>
            </a:r>
            <a:r>
              <a:rPr lang="ru-RU" sz="2200" smtClean="0"/>
              <a:t>).</a:t>
            </a:r>
            <a:endParaRPr lang="ru-RU" sz="2200" dirty="0" smtClean="0"/>
          </a:p>
          <a:p>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0586" y="243915"/>
            <a:ext cx="7839635" cy="1584885"/>
          </a:xfrm>
        </p:spPr>
        <p:txBody>
          <a:bodyPr>
            <a:normAutofit/>
          </a:bodyPr>
          <a:lstStyle/>
          <a:p>
            <a:r>
              <a:rPr lang="ru-RU" sz="2000" dirty="0" smtClean="0"/>
              <a:t>Задание №2: представьте себя в роли цензора и напишите от его лица цензурное заключение на одно из произведений русской литературы. Это может быть запрещение или одобрение произведения, но с обязательным аргументированным обоснованием причин.</a:t>
            </a:r>
            <a:endParaRPr lang="ru-RU" sz="2000" dirty="0"/>
          </a:p>
        </p:txBody>
      </p:sp>
      <p:sp>
        <p:nvSpPr>
          <p:cNvPr id="3" name="Содержимое 2"/>
          <p:cNvSpPr>
            <a:spLocks noGrp="1"/>
          </p:cNvSpPr>
          <p:nvPr>
            <p:ph idx="1"/>
          </p:nvPr>
        </p:nvSpPr>
        <p:spPr>
          <a:xfrm>
            <a:off x="645459" y="2685535"/>
            <a:ext cx="7869891" cy="3491428"/>
          </a:xfrm>
        </p:spPr>
        <p:txBody>
          <a:bodyPr/>
          <a:lstStyle/>
          <a:p>
            <a:r>
              <a:rPr lang="ru-RU" sz="2000" dirty="0" smtClean="0"/>
              <a:t>    Районное жюри при проверке и анализе работ отметило, что выбор произведений для цензурного заключения был разнообразным: учащиеся писали рецензии на произведения  В.Набокова, Е.Замятина, Т.Толстой, М.Булгакова, А.Куприна. </a:t>
            </a:r>
          </a:p>
          <a:p>
            <a:r>
              <a:rPr lang="ru-RU" sz="2000" dirty="0" smtClean="0"/>
              <a:t>   Написание цензурного заключения вызвало трудности у многих участников 11 классов. Связано это в первую очередь с непониманием особенностей и своеобразия жанра цензурной статьи, поэтому созданные статьи не отличались особенной глубиной написания.</a:t>
            </a:r>
          </a:p>
          <a:p>
            <a:pPr>
              <a:buNone/>
            </a:pPr>
            <a:endParaRPr lang="ru-RU" dirty="0" smtClean="0"/>
          </a:p>
          <a:p>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0586" y="243916"/>
            <a:ext cx="7839635" cy="604581"/>
          </a:xfrm>
        </p:spPr>
        <p:txBody>
          <a:bodyPr>
            <a:normAutofit/>
          </a:bodyPr>
          <a:lstStyle/>
          <a:p>
            <a:pPr algn="ctr"/>
            <a:r>
              <a:rPr lang="ru-RU" sz="2000" dirty="0" smtClean="0"/>
              <a:t>Методические рекомендации</a:t>
            </a:r>
            <a:endParaRPr lang="ru-RU" sz="2000" dirty="0"/>
          </a:p>
        </p:txBody>
      </p:sp>
      <p:sp>
        <p:nvSpPr>
          <p:cNvPr id="3" name="Содержимое 2"/>
          <p:cNvSpPr>
            <a:spLocks noGrp="1"/>
          </p:cNvSpPr>
          <p:nvPr>
            <p:ph idx="1"/>
          </p:nvPr>
        </p:nvSpPr>
        <p:spPr>
          <a:xfrm>
            <a:off x="645459" y="988541"/>
            <a:ext cx="7869891" cy="5667632"/>
          </a:xfrm>
        </p:spPr>
        <p:txBody>
          <a:bodyPr>
            <a:normAutofit fontScale="77500" lnSpcReduction="20000"/>
          </a:bodyPr>
          <a:lstStyle/>
          <a:p>
            <a:pPr>
              <a:buNone/>
            </a:pPr>
            <a:r>
              <a:rPr lang="ru-RU" sz="2600" dirty="0" smtClean="0"/>
              <a:t>1. При анализе художественного произведения обратить внимание на способность учащихся понимать текст как идейно –художественное  целое и на уровень </a:t>
            </a:r>
            <a:r>
              <a:rPr lang="ru-RU" sz="2600" dirty="0" err="1" smtClean="0"/>
              <a:t>сформированности</a:t>
            </a:r>
            <a:r>
              <a:rPr lang="ru-RU" sz="2600" dirty="0" smtClean="0"/>
              <a:t> умения понимать авторскую идею, авторский замысел, отражение в произведении мировоззрения автора.</a:t>
            </a:r>
          </a:p>
          <a:p>
            <a:pPr>
              <a:buNone/>
            </a:pPr>
            <a:r>
              <a:rPr lang="ru-RU" sz="2600" dirty="0" smtClean="0"/>
              <a:t>2.  Следует формировать умение понять суть, содержание заданий, связанных с анализом, а не пересказом предложенного текста.</a:t>
            </a:r>
          </a:p>
          <a:p>
            <a:pPr>
              <a:buNone/>
            </a:pPr>
            <a:r>
              <a:rPr lang="ru-RU" sz="2600" dirty="0" smtClean="0"/>
              <a:t>3. Продолжить работу по речевому развитию обучающихся, а именно; учить выдвигать тезис, находить способы аргументации собственного мнения, опираясь на текст художественного произведения, его анализ и понимание авторской позиции.</a:t>
            </a:r>
          </a:p>
          <a:p>
            <a:pPr>
              <a:buNone/>
            </a:pPr>
            <a:r>
              <a:rPr lang="ru-RU" sz="2600" dirty="0" smtClean="0"/>
              <a:t>4. На уроках литературы уделять внимание работе с литературоведческими терминами и формированию умения включать литературоведческие понятия в ткань сочинения.</a:t>
            </a:r>
          </a:p>
          <a:p>
            <a:pPr>
              <a:buNone/>
            </a:pPr>
            <a:r>
              <a:rPr lang="ru-RU" dirty="0" smtClean="0"/>
              <a:t>5</a:t>
            </a:r>
            <a:r>
              <a:rPr lang="en-US" dirty="0" smtClean="0"/>
              <a:t>. </a:t>
            </a:r>
            <a:r>
              <a:rPr lang="ru-RU" sz="2600" dirty="0" smtClean="0"/>
              <a:t>Председателям ШМО обратить особое внимание на организацию качественной проверки ученических работ школьного этапа олимпиады с целью предотвратить попадание слабых учащихся на районный этап олимпиады.</a:t>
            </a:r>
          </a:p>
          <a:p>
            <a:pPr>
              <a:buNone/>
            </a:pPr>
            <a:r>
              <a:rPr lang="ru-RU" dirty="0" smtClean="0"/>
              <a:t>6. </a:t>
            </a:r>
            <a:r>
              <a:rPr lang="ru-RU" sz="2600" dirty="0" smtClean="0"/>
              <a:t>На уроках литературы предлагать учащимся задания на сопоставление художественных произведений, а также художественного произведения с фильмом, созданным по мотивам этого художественного произведения.</a:t>
            </a:r>
            <a:endParaRPr lang="ru-RU" sz="2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Slide title</a:t>
            </a:r>
            <a:endParaRPr lang="en-US" dirty="0">
              <a:latin typeface="+mn-lt"/>
            </a:endParaRPr>
          </a:p>
        </p:txBody>
      </p:sp>
      <p:grpSp>
        <p:nvGrpSpPr>
          <p:cNvPr id="210" name="Group 92"/>
          <p:cNvGrpSpPr>
            <a:grpSpLocks/>
          </p:cNvGrpSpPr>
          <p:nvPr/>
        </p:nvGrpSpPr>
        <p:grpSpPr bwMode="auto">
          <a:xfrm>
            <a:off x="1987242" y="1666027"/>
            <a:ext cx="5068887" cy="530225"/>
            <a:chOff x="1269" y="1296"/>
            <a:chExt cx="3193" cy="334"/>
          </a:xfrm>
        </p:grpSpPr>
        <p:sp>
          <p:nvSpPr>
            <p:cNvPr id="211" name="AutoShape 3"/>
            <p:cNvSpPr>
              <a:spLocks noChangeArrowheads="1"/>
            </p:cNvSpPr>
            <p:nvPr/>
          </p:nvSpPr>
          <p:spPr bwMode="gray">
            <a:xfrm>
              <a:off x="1422" y="1296"/>
              <a:ext cx="3040" cy="334"/>
            </a:xfrm>
            <a:prstGeom prst="roundRect">
              <a:avLst>
                <a:gd name="adj" fmla="val 50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endParaRPr lang="ru-RU"/>
            </a:p>
          </p:txBody>
        </p:sp>
        <p:sp>
          <p:nvSpPr>
            <p:cNvPr id="212" name="Text Box 4"/>
            <p:cNvSpPr txBox="1">
              <a:spLocks noChangeArrowheads="1"/>
            </p:cNvSpPr>
            <p:nvPr/>
          </p:nvSpPr>
          <p:spPr bwMode="gray">
            <a:xfrm>
              <a:off x="1525" y="1342"/>
              <a:ext cx="2633" cy="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28398" dir="3806097" algn="ctr" rotWithShape="0">
                      <a:schemeClr val="bg2">
                        <a:alpha val="50000"/>
                      </a:schemeClr>
                    </a:outerShdw>
                  </a:effectLst>
                </a14:hiddenEffects>
              </a:ext>
            </a:extLst>
          </p:spPr>
          <p:txBody>
            <a:bodyPr>
              <a:spAutoFit/>
            </a:bodyPr>
            <a:lstStyle/>
            <a:p>
              <a:r>
                <a:rPr lang="en-US" sz="2000">
                  <a:solidFill>
                    <a:srgbClr val="000000"/>
                  </a:solidFill>
                </a:rPr>
                <a:t>Click to add Title</a:t>
              </a:r>
            </a:p>
          </p:txBody>
        </p:sp>
        <p:grpSp>
          <p:nvGrpSpPr>
            <p:cNvPr id="213" name="Group 55"/>
            <p:cNvGrpSpPr>
              <a:grpSpLocks/>
            </p:cNvGrpSpPr>
            <p:nvPr/>
          </p:nvGrpSpPr>
          <p:grpSpPr bwMode="auto">
            <a:xfrm>
              <a:off x="1269" y="1324"/>
              <a:ext cx="266" cy="298"/>
              <a:chOff x="1415" y="1276"/>
              <a:chExt cx="266" cy="298"/>
            </a:xfrm>
          </p:grpSpPr>
          <p:grpSp>
            <p:nvGrpSpPr>
              <p:cNvPr id="214" name="Group 56"/>
              <p:cNvGrpSpPr>
                <a:grpSpLocks/>
              </p:cNvGrpSpPr>
              <p:nvPr/>
            </p:nvGrpSpPr>
            <p:grpSpPr bwMode="auto">
              <a:xfrm>
                <a:off x="1415" y="1276"/>
                <a:ext cx="266" cy="298"/>
                <a:chOff x="1415" y="1276"/>
                <a:chExt cx="266" cy="298"/>
              </a:xfrm>
            </p:grpSpPr>
            <p:pic>
              <p:nvPicPr>
                <p:cNvPr id="216" name="Picture 57" descr="Picture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34" y="1521"/>
                  <a:ext cx="230" cy="53"/>
                </a:xfrm>
                <a:prstGeom prst="rect">
                  <a:avLst/>
                </a:prstGeom>
                <a:noFill/>
                <a:extLst>
                  <a:ext uri="{909E8E84-426E-40DD-AFC4-6F175D3DCCD1}">
                    <a14:hiddenFill xmlns="" xmlns:a14="http://schemas.microsoft.com/office/drawing/2010/main">
                      <a:solidFill>
                        <a:srgbClr val="FFFFFF"/>
                      </a:solidFill>
                    </a14:hiddenFill>
                  </a:ext>
                </a:extLst>
              </p:spPr>
            </p:pic>
            <p:sp>
              <p:nvSpPr>
                <p:cNvPr id="217" name="Oval 58"/>
                <p:cNvSpPr>
                  <a:spLocks noChangeArrowheads="1"/>
                </p:cNvSpPr>
                <p:nvPr/>
              </p:nvSpPr>
              <p:spPr bwMode="gray">
                <a:xfrm flipH="1">
                  <a:off x="1415" y="1276"/>
                  <a:ext cx="266" cy="266"/>
                </a:xfrm>
                <a:prstGeom prst="ellipse">
                  <a:avLst/>
                </a:prstGeom>
                <a:gradFill rotWithShape="0">
                  <a:gsLst>
                    <a:gs pos="0">
                      <a:srgbClr val="FF9900"/>
                    </a:gs>
                    <a:gs pos="100000">
                      <a:srgbClr val="FF9900">
                        <a:gamma/>
                        <a:shade val="57255"/>
                        <a:invGamma/>
                      </a:srgbClr>
                    </a:gs>
                  </a:gsLst>
                  <a:path path="rect">
                    <a:fillToRect t="100000" r="100000"/>
                  </a:path>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sp>
              <p:nvSpPr>
                <p:cNvPr id="218" name="Oval 59"/>
                <p:cNvSpPr>
                  <a:spLocks noChangeArrowheads="1"/>
                </p:cNvSpPr>
                <p:nvPr/>
              </p:nvSpPr>
              <p:spPr bwMode="gray">
                <a:xfrm flipH="1">
                  <a:off x="1422" y="1282"/>
                  <a:ext cx="254" cy="254"/>
                </a:xfrm>
                <a:prstGeom prst="ellipse">
                  <a:avLst/>
                </a:prstGeom>
                <a:gradFill rotWithShape="0">
                  <a:gsLst>
                    <a:gs pos="0">
                      <a:srgbClr val="FF9900">
                        <a:gamma/>
                        <a:shade val="63529"/>
                        <a:invGamma/>
                      </a:srgbClr>
                    </a:gs>
                    <a:gs pos="100000">
                      <a:srgbClr val="FF9900">
                        <a:alpha val="85001"/>
                      </a:srgbClr>
                    </a:gs>
                  </a:gsLst>
                  <a:lin ang="189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pic>
              <p:nvPicPr>
                <p:cNvPr id="219" name="Picture 60" descr="Picture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96" y="1278"/>
                  <a:ext cx="174" cy="174"/>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215" name="Text Box 61"/>
              <p:cNvSpPr txBox="1">
                <a:spLocks noChangeArrowheads="1"/>
              </p:cNvSpPr>
              <p:nvPr/>
            </p:nvSpPr>
            <p:spPr bwMode="gray">
              <a:xfrm>
                <a:off x="1441" y="1292"/>
                <a:ext cx="196"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FFFF"/>
                    </a:solidFill>
                  </a:rPr>
                  <a:t>1</a:t>
                </a:r>
              </a:p>
            </p:txBody>
          </p:sp>
        </p:grpSp>
      </p:grpSp>
      <p:grpSp>
        <p:nvGrpSpPr>
          <p:cNvPr id="220" name="Group 93"/>
          <p:cNvGrpSpPr>
            <a:grpSpLocks/>
          </p:cNvGrpSpPr>
          <p:nvPr/>
        </p:nvGrpSpPr>
        <p:grpSpPr bwMode="auto">
          <a:xfrm>
            <a:off x="1985654" y="2428027"/>
            <a:ext cx="5070475" cy="549275"/>
            <a:chOff x="1268" y="1776"/>
            <a:chExt cx="3194" cy="346"/>
          </a:xfrm>
        </p:grpSpPr>
        <p:sp>
          <p:nvSpPr>
            <p:cNvPr id="221" name="AutoShape 13"/>
            <p:cNvSpPr>
              <a:spLocks noChangeArrowheads="1"/>
            </p:cNvSpPr>
            <p:nvPr/>
          </p:nvSpPr>
          <p:spPr bwMode="gray">
            <a:xfrm>
              <a:off x="1422" y="1776"/>
              <a:ext cx="3040" cy="334"/>
            </a:xfrm>
            <a:prstGeom prst="roundRect">
              <a:avLst>
                <a:gd name="adj" fmla="val 50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endParaRPr lang="ru-RU"/>
            </a:p>
          </p:txBody>
        </p:sp>
        <p:sp>
          <p:nvSpPr>
            <p:cNvPr id="222" name="Text Box 21"/>
            <p:cNvSpPr txBox="1">
              <a:spLocks noChangeArrowheads="1"/>
            </p:cNvSpPr>
            <p:nvPr/>
          </p:nvSpPr>
          <p:spPr bwMode="gray">
            <a:xfrm>
              <a:off x="1525" y="1824"/>
              <a:ext cx="2633" cy="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28398" dir="3806097" algn="ctr" rotWithShape="0">
                      <a:schemeClr val="bg2">
                        <a:alpha val="50000"/>
                      </a:schemeClr>
                    </a:outerShdw>
                  </a:effectLst>
                </a14:hiddenEffects>
              </a:ext>
            </a:extLst>
          </p:spPr>
          <p:txBody>
            <a:bodyPr>
              <a:spAutoFit/>
            </a:bodyPr>
            <a:lstStyle/>
            <a:p>
              <a:r>
                <a:rPr lang="en-US" sz="2000">
                  <a:solidFill>
                    <a:srgbClr val="000000"/>
                  </a:solidFill>
                </a:rPr>
                <a:t>Click to add Title</a:t>
              </a:r>
            </a:p>
          </p:txBody>
        </p:sp>
        <p:grpSp>
          <p:nvGrpSpPr>
            <p:cNvPr id="223" name="Group 62"/>
            <p:cNvGrpSpPr>
              <a:grpSpLocks/>
            </p:cNvGrpSpPr>
            <p:nvPr/>
          </p:nvGrpSpPr>
          <p:grpSpPr bwMode="auto">
            <a:xfrm>
              <a:off x="1268" y="1824"/>
              <a:ext cx="266" cy="298"/>
              <a:chOff x="1414" y="1776"/>
              <a:chExt cx="266" cy="298"/>
            </a:xfrm>
          </p:grpSpPr>
          <p:grpSp>
            <p:nvGrpSpPr>
              <p:cNvPr id="224" name="Group 63"/>
              <p:cNvGrpSpPr>
                <a:grpSpLocks/>
              </p:cNvGrpSpPr>
              <p:nvPr/>
            </p:nvGrpSpPr>
            <p:grpSpPr bwMode="auto">
              <a:xfrm>
                <a:off x="1414" y="1776"/>
                <a:ext cx="266" cy="298"/>
                <a:chOff x="1415" y="1276"/>
                <a:chExt cx="266" cy="298"/>
              </a:xfrm>
            </p:grpSpPr>
            <p:pic>
              <p:nvPicPr>
                <p:cNvPr id="226" name="Picture 64" descr="Picture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34" y="1521"/>
                  <a:ext cx="230" cy="53"/>
                </a:xfrm>
                <a:prstGeom prst="rect">
                  <a:avLst/>
                </a:prstGeom>
                <a:noFill/>
                <a:extLst>
                  <a:ext uri="{909E8E84-426E-40DD-AFC4-6F175D3DCCD1}">
                    <a14:hiddenFill xmlns="" xmlns:a14="http://schemas.microsoft.com/office/drawing/2010/main">
                      <a:solidFill>
                        <a:srgbClr val="FFFFFF"/>
                      </a:solidFill>
                    </a14:hiddenFill>
                  </a:ext>
                </a:extLst>
              </p:spPr>
            </p:pic>
            <p:sp>
              <p:nvSpPr>
                <p:cNvPr id="227" name="Oval 65"/>
                <p:cNvSpPr>
                  <a:spLocks noChangeArrowheads="1"/>
                </p:cNvSpPr>
                <p:nvPr/>
              </p:nvSpPr>
              <p:spPr bwMode="gray">
                <a:xfrm flipH="1">
                  <a:off x="1415" y="1276"/>
                  <a:ext cx="266" cy="266"/>
                </a:xfrm>
                <a:prstGeom prst="ellipse">
                  <a:avLst/>
                </a:prstGeom>
                <a:gradFill rotWithShape="0">
                  <a:gsLst>
                    <a:gs pos="0">
                      <a:srgbClr val="FCF71A"/>
                    </a:gs>
                    <a:gs pos="100000">
                      <a:srgbClr val="FCF71A">
                        <a:gamma/>
                        <a:shade val="57255"/>
                        <a:invGamma/>
                      </a:srgbClr>
                    </a:gs>
                  </a:gsLst>
                  <a:path path="rect">
                    <a:fillToRect t="100000" r="100000"/>
                  </a:path>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sp>
              <p:nvSpPr>
                <p:cNvPr id="228" name="Oval 66"/>
                <p:cNvSpPr>
                  <a:spLocks noChangeArrowheads="1"/>
                </p:cNvSpPr>
                <p:nvPr/>
              </p:nvSpPr>
              <p:spPr bwMode="gray">
                <a:xfrm flipH="1">
                  <a:off x="1422" y="1282"/>
                  <a:ext cx="254" cy="254"/>
                </a:xfrm>
                <a:prstGeom prst="ellipse">
                  <a:avLst/>
                </a:prstGeom>
                <a:gradFill rotWithShape="0">
                  <a:gsLst>
                    <a:gs pos="0">
                      <a:srgbClr val="FCF71A">
                        <a:gamma/>
                        <a:shade val="63529"/>
                        <a:invGamma/>
                      </a:srgbClr>
                    </a:gs>
                    <a:gs pos="100000">
                      <a:srgbClr val="FCF71A">
                        <a:alpha val="85001"/>
                      </a:srgbClr>
                    </a:gs>
                  </a:gsLst>
                  <a:lin ang="189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pic>
              <p:nvPicPr>
                <p:cNvPr id="229" name="Picture 67" descr="Picture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96" y="1278"/>
                  <a:ext cx="174" cy="174"/>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225" name="Text Box 68"/>
              <p:cNvSpPr txBox="1">
                <a:spLocks noChangeArrowheads="1"/>
              </p:cNvSpPr>
              <p:nvPr/>
            </p:nvSpPr>
            <p:spPr bwMode="gray">
              <a:xfrm>
                <a:off x="1440" y="1792"/>
                <a:ext cx="196"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FFFF"/>
                    </a:solidFill>
                  </a:rPr>
                  <a:t>2</a:t>
                </a:r>
              </a:p>
            </p:txBody>
          </p:sp>
        </p:grpSp>
      </p:grpSp>
      <p:grpSp>
        <p:nvGrpSpPr>
          <p:cNvPr id="230" name="Group 94"/>
          <p:cNvGrpSpPr>
            <a:grpSpLocks/>
          </p:cNvGrpSpPr>
          <p:nvPr/>
        </p:nvGrpSpPr>
        <p:grpSpPr bwMode="auto">
          <a:xfrm>
            <a:off x="1988829" y="3175740"/>
            <a:ext cx="5067300" cy="547687"/>
            <a:chOff x="1270" y="2247"/>
            <a:chExt cx="3192" cy="345"/>
          </a:xfrm>
        </p:grpSpPr>
        <p:sp>
          <p:nvSpPr>
            <p:cNvPr id="231" name="AutoShape 23"/>
            <p:cNvSpPr>
              <a:spLocks noChangeArrowheads="1"/>
            </p:cNvSpPr>
            <p:nvPr/>
          </p:nvSpPr>
          <p:spPr bwMode="gray">
            <a:xfrm>
              <a:off x="1422" y="2247"/>
              <a:ext cx="3040" cy="334"/>
            </a:xfrm>
            <a:prstGeom prst="roundRect">
              <a:avLst>
                <a:gd name="adj" fmla="val 50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endParaRPr lang="ru-RU"/>
            </a:p>
          </p:txBody>
        </p:sp>
        <p:sp>
          <p:nvSpPr>
            <p:cNvPr id="232" name="Text Box 31"/>
            <p:cNvSpPr txBox="1">
              <a:spLocks noChangeArrowheads="1"/>
            </p:cNvSpPr>
            <p:nvPr/>
          </p:nvSpPr>
          <p:spPr bwMode="gray">
            <a:xfrm>
              <a:off x="1525" y="2295"/>
              <a:ext cx="2633" cy="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28398" dir="3806097" algn="ctr" rotWithShape="0">
                      <a:schemeClr val="bg2">
                        <a:alpha val="50000"/>
                      </a:schemeClr>
                    </a:outerShdw>
                  </a:effectLst>
                </a14:hiddenEffects>
              </a:ext>
            </a:extLst>
          </p:spPr>
          <p:txBody>
            <a:bodyPr>
              <a:spAutoFit/>
            </a:bodyPr>
            <a:lstStyle/>
            <a:p>
              <a:r>
                <a:rPr lang="en-US" sz="2000" dirty="0">
                  <a:solidFill>
                    <a:srgbClr val="000000"/>
                  </a:solidFill>
                </a:rPr>
                <a:t>Click to add Title</a:t>
              </a:r>
            </a:p>
          </p:txBody>
        </p:sp>
        <p:grpSp>
          <p:nvGrpSpPr>
            <p:cNvPr id="233" name="Group 69"/>
            <p:cNvGrpSpPr>
              <a:grpSpLocks/>
            </p:cNvGrpSpPr>
            <p:nvPr/>
          </p:nvGrpSpPr>
          <p:grpSpPr bwMode="auto">
            <a:xfrm>
              <a:off x="1270" y="2294"/>
              <a:ext cx="266" cy="298"/>
              <a:chOff x="1416" y="2246"/>
              <a:chExt cx="266" cy="298"/>
            </a:xfrm>
          </p:grpSpPr>
          <p:sp>
            <p:nvSpPr>
              <p:cNvPr id="234" name="Text Box 70"/>
              <p:cNvSpPr txBox="1">
                <a:spLocks noChangeArrowheads="1"/>
              </p:cNvSpPr>
              <p:nvPr/>
            </p:nvSpPr>
            <p:spPr bwMode="gray">
              <a:xfrm>
                <a:off x="1435" y="2267"/>
                <a:ext cx="196"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FFFF"/>
                    </a:solidFill>
                  </a:rPr>
                  <a:t>3</a:t>
                </a:r>
              </a:p>
            </p:txBody>
          </p:sp>
          <p:grpSp>
            <p:nvGrpSpPr>
              <p:cNvPr id="235" name="Group 71"/>
              <p:cNvGrpSpPr>
                <a:grpSpLocks/>
              </p:cNvGrpSpPr>
              <p:nvPr/>
            </p:nvGrpSpPr>
            <p:grpSpPr bwMode="auto">
              <a:xfrm>
                <a:off x="1416" y="2246"/>
                <a:ext cx="266" cy="298"/>
                <a:chOff x="1415" y="1276"/>
                <a:chExt cx="266" cy="298"/>
              </a:xfrm>
            </p:grpSpPr>
            <p:pic>
              <p:nvPicPr>
                <p:cNvPr id="237" name="Picture 72" descr="Picture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34" y="1521"/>
                  <a:ext cx="230" cy="53"/>
                </a:xfrm>
                <a:prstGeom prst="rect">
                  <a:avLst/>
                </a:prstGeom>
                <a:noFill/>
                <a:extLst>
                  <a:ext uri="{909E8E84-426E-40DD-AFC4-6F175D3DCCD1}">
                    <a14:hiddenFill xmlns="" xmlns:a14="http://schemas.microsoft.com/office/drawing/2010/main">
                      <a:solidFill>
                        <a:srgbClr val="FFFFFF"/>
                      </a:solidFill>
                    </a14:hiddenFill>
                  </a:ext>
                </a:extLst>
              </p:spPr>
            </p:pic>
            <p:sp>
              <p:nvSpPr>
                <p:cNvPr id="238" name="Oval 73"/>
                <p:cNvSpPr>
                  <a:spLocks noChangeArrowheads="1"/>
                </p:cNvSpPr>
                <p:nvPr/>
              </p:nvSpPr>
              <p:spPr bwMode="gray">
                <a:xfrm flipH="1">
                  <a:off x="1415" y="1276"/>
                  <a:ext cx="266" cy="266"/>
                </a:xfrm>
                <a:prstGeom prst="ellipse">
                  <a:avLst/>
                </a:prstGeom>
                <a:gradFill rotWithShape="0">
                  <a:gsLst>
                    <a:gs pos="0">
                      <a:srgbClr val="10E470"/>
                    </a:gs>
                    <a:gs pos="100000">
                      <a:srgbClr val="10E470">
                        <a:gamma/>
                        <a:shade val="57255"/>
                        <a:invGamma/>
                      </a:srgbClr>
                    </a:gs>
                  </a:gsLst>
                  <a:path path="rect">
                    <a:fillToRect t="100000" r="100000"/>
                  </a:path>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sp>
              <p:nvSpPr>
                <p:cNvPr id="239" name="Oval 74"/>
                <p:cNvSpPr>
                  <a:spLocks noChangeArrowheads="1"/>
                </p:cNvSpPr>
                <p:nvPr/>
              </p:nvSpPr>
              <p:spPr bwMode="gray">
                <a:xfrm flipH="1">
                  <a:off x="1422" y="1282"/>
                  <a:ext cx="254" cy="254"/>
                </a:xfrm>
                <a:prstGeom prst="ellipse">
                  <a:avLst/>
                </a:prstGeom>
                <a:gradFill rotWithShape="0">
                  <a:gsLst>
                    <a:gs pos="0">
                      <a:srgbClr val="10E470">
                        <a:gamma/>
                        <a:shade val="63529"/>
                        <a:invGamma/>
                      </a:srgbClr>
                    </a:gs>
                    <a:gs pos="100000">
                      <a:srgbClr val="10E470">
                        <a:alpha val="85001"/>
                      </a:srgbClr>
                    </a:gs>
                  </a:gsLst>
                  <a:lin ang="189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pic>
              <p:nvPicPr>
                <p:cNvPr id="240" name="Picture 75" descr="Picture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96" y="1278"/>
                  <a:ext cx="174" cy="174"/>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236" name="Text Box 76"/>
              <p:cNvSpPr txBox="1">
                <a:spLocks noChangeArrowheads="1"/>
              </p:cNvSpPr>
              <p:nvPr/>
            </p:nvSpPr>
            <p:spPr bwMode="gray">
              <a:xfrm>
                <a:off x="1442" y="2262"/>
                <a:ext cx="196"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a:solidFill>
                      <a:srgbClr val="FFFFFF"/>
                    </a:solidFill>
                  </a:rPr>
                  <a:t>3</a:t>
                </a:r>
              </a:p>
            </p:txBody>
          </p:sp>
        </p:grpSp>
      </p:grpSp>
      <p:grpSp>
        <p:nvGrpSpPr>
          <p:cNvPr id="241" name="Group 95"/>
          <p:cNvGrpSpPr>
            <a:grpSpLocks/>
          </p:cNvGrpSpPr>
          <p:nvPr/>
        </p:nvGrpSpPr>
        <p:grpSpPr bwMode="auto">
          <a:xfrm>
            <a:off x="1985654" y="3937740"/>
            <a:ext cx="5070475" cy="547687"/>
            <a:chOff x="1268" y="2727"/>
            <a:chExt cx="3194" cy="345"/>
          </a:xfrm>
        </p:grpSpPr>
        <p:sp>
          <p:nvSpPr>
            <p:cNvPr id="242" name="AutoShape 33"/>
            <p:cNvSpPr>
              <a:spLocks noChangeArrowheads="1"/>
            </p:cNvSpPr>
            <p:nvPr/>
          </p:nvSpPr>
          <p:spPr bwMode="gray">
            <a:xfrm>
              <a:off x="1422" y="2727"/>
              <a:ext cx="3040" cy="334"/>
            </a:xfrm>
            <a:prstGeom prst="roundRect">
              <a:avLst>
                <a:gd name="adj" fmla="val 50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endParaRPr lang="ru-RU"/>
            </a:p>
          </p:txBody>
        </p:sp>
        <p:sp>
          <p:nvSpPr>
            <p:cNvPr id="243" name="Text Box 41"/>
            <p:cNvSpPr txBox="1">
              <a:spLocks noChangeArrowheads="1"/>
            </p:cNvSpPr>
            <p:nvPr/>
          </p:nvSpPr>
          <p:spPr bwMode="gray">
            <a:xfrm>
              <a:off x="1525" y="2775"/>
              <a:ext cx="2633" cy="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28398" dir="3806097" algn="ctr" rotWithShape="0">
                      <a:schemeClr val="bg2">
                        <a:alpha val="50000"/>
                      </a:schemeClr>
                    </a:outerShdw>
                  </a:effectLst>
                </a14:hiddenEffects>
              </a:ext>
            </a:extLst>
          </p:spPr>
          <p:txBody>
            <a:bodyPr>
              <a:spAutoFit/>
            </a:bodyPr>
            <a:lstStyle/>
            <a:p>
              <a:r>
                <a:rPr lang="en-US" sz="2000">
                  <a:solidFill>
                    <a:srgbClr val="000000"/>
                  </a:solidFill>
                </a:rPr>
                <a:t>Click to add Title</a:t>
              </a:r>
            </a:p>
          </p:txBody>
        </p:sp>
        <p:grpSp>
          <p:nvGrpSpPr>
            <p:cNvPr id="244" name="Group 77"/>
            <p:cNvGrpSpPr>
              <a:grpSpLocks/>
            </p:cNvGrpSpPr>
            <p:nvPr/>
          </p:nvGrpSpPr>
          <p:grpSpPr bwMode="auto">
            <a:xfrm>
              <a:off x="1268" y="2774"/>
              <a:ext cx="266" cy="298"/>
              <a:chOff x="1414" y="2726"/>
              <a:chExt cx="266" cy="298"/>
            </a:xfrm>
          </p:grpSpPr>
          <p:sp>
            <p:nvSpPr>
              <p:cNvPr id="245" name="Text Box 78"/>
              <p:cNvSpPr txBox="1">
                <a:spLocks noChangeArrowheads="1"/>
              </p:cNvSpPr>
              <p:nvPr/>
            </p:nvSpPr>
            <p:spPr bwMode="gray">
              <a:xfrm>
                <a:off x="1435" y="2748"/>
                <a:ext cx="196"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FFFF"/>
                    </a:solidFill>
                  </a:rPr>
                  <a:t>4</a:t>
                </a:r>
              </a:p>
            </p:txBody>
          </p:sp>
          <p:grpSp>
            <p:nvGrpSpPr>
              <p:cNvPr id="246" name="Group 79"/>
              <p:cNvGrpSpPr>
                <a:grpSpLocks/>
              </p:cNvGrpSpPr>
              <p:nvPr/>
            </p:nvGrpSpPr>
            <p:grpSpPr bwMode="auto">
              <a:xfrm>
                <a:off x="1414" y="2726"/>
                <a:ext cx="266" cy="298"/>
                <a:chOff x="1415" y="1276"/>
                <a:chExt cx="266" cy="298"/>
              </a:xfrm>
            </p:grpSpPr>
            <p:pic>
              <p:nvPicPr>
                <p:cNvPr id="248" name="Picture 80" descr="Picture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34" y="1521"/>
                  <a:ext cx="230" cy="53"/>
                </a:xfrm>
                <a:prstGeom prst="rect">
                  <a:avLst/>
                </a:prstGeom>
                <a:noFill/>
                <a:extLst>
                  <a:ext uri="{909E8E84-426E-40DD-AFC4-6F175D3DCCD1}">
                    <a14:hiddenFill xmlns="" xmlns:a14="http://schemas.microsoft.com/office/drawing/2010/main">
                      <a:solidFill>
                        <a:srgbClr val="FFFFFF"/>
                      </a:solidFill>
                    </a14:hiddenFill>
                  </a:ext>
                </a:extLst>
              </p:spPr>
            </p:pic>
            <p:sp>
              <p:nvSpPr>
                <p:cNvPr id="249" name="Oval 81"/>
                <p:cNvSpPr>
                  <a:spLocks noChangeArrowheads="1"/>
                </p:cNvSpPr>
                <p:nvPr/>
              </p:nvSpPr>
              <p:spPr bwMode="gray">
                <a:xfrm flipH="1">
                  <a:off x="1415" y="1276"/>
                  <a:ext cx="266" cy="266"/>
                </a:xfrm>
                <a:prstGeom prst="ellipse">
                  <a:avLst/>
                </a:prstGeom>
                <a:gradFill rotWithShape="0">
                  <a:gsLst>
                    <a:gs pos="0">
                      <a:srgbClr val="CA55F9"/>
                    </a:gs>
                    <a:gs pos="100000">
                      <a:srgbClr val="CA55F9">
                        <a:gamma/>
                        <a:shade val="57255"/>
                        <a:invGamma/>
                      </a:srgbClr>
                    </a:gs>
                  </a:gsLst>
                  <a:path path="rect">
                    <a:fillToRect t="100000" r="100000"/>
                  </a:path>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sp>
              <p:nvSpPr>
                <p:cNvPr id="250" name="Oval 82"/>
                <p:cNvSpPr>
                  <a:spLocks noChangeArrowheads="1"/>
                </p:cNvSpPr>
                <p:nvPr/>
              </p:nvSpPr>
              <p:spPr bwMode="gray">
                <a:xfrm flipH="1">
                  <a:off x="1422" y="1282"/>
                  <a:ext cx="254" cy="254"/>
                </a:xfrm>
                <a:prstGeom prst="ellipse">
                  <a:avLst/>
                </a:prstGeom>
                <a:gradFill rotWithShape="0">
                  <a:gsLst>
                    <a:gs pos="0">
                      <a:srgbClr val="CA55F9">
                        <a:gamma/>
                        <a:shade val="63529"/>
                        <a:invGamma/>
                      </a:srgbClr>
                    </a:gs>
                    <a:gs pos="100000">
                      <a:srgbClr val="CA55F9">
                        <a:alpha val="85001"/>
                      </a:srgbClr>
                    </a:gs>
                  </a:gsLst>
                  <a:lin ang="189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pic>
              <p:nvPicPr>
                <p:cNvPr id="251" name="Picture 83" descr="Picture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96" y="1278"/>
                  <a:ext cx="174" cy="174"/>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247" name="Text Box 84"/>
              <p:cNvSpPr txBox="1">
                <a:spLocks noChangeArrowheads="1"/>
              </p:cNvSpPr>
              <p:nvPr/>
            </p:nvSpPr>
            <p:spPr bwMode="gray">
              <a:xfrm>
                <a:off x="1440" y="2742"/>
                <a:ext cx="196"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FFFF"/>
                    </a:solidFill>
                  </a:rPr>
                  <a:t>4</a:t>
                </a:r>
              </a:p>
            </p:txBody>
          </p:sp>
        </p:grpSp>
      </p:grpSp>
      <p:grpSp>
        <p:nvGrpSpPr>
          <p:cNvPr id="252" name="Group 96"/>
          <p:cNvGrpSpPr>
            <a:grpSpLocks/>
          </p:cNvGrpSpPr>
          <p:nvPr/>
        </p:nvGrpSpPr>
        <p:grpSpPr bwMode="auto">
          <a:xfrm>
            <a:off x="1985654" y="4699740"/>
            <a:ext cx="5064125" cy="547687"/>
            <a:chOff x="1268" y="3207"/>
            <a:chExt cx="3190" cy="345"/>
          </a:xfrm>
        </p:grpSpPr>
        <p:sp>
          <p:nvSpPr>
            <p:cNvPr id="253" name="AutoShape 43"/>
            <p:cNvSpPr>
              <a:spLocks noChangeArrowheads="1"/>
            </p:cNvSpPr>
            <p:nvPr/>
          </p:nvSpPr>
          <p:spPr bwMode="gray">
            <a:xfrm>
              <a:off x="1418" y="3207"/>
              <a:ext cx="3040" cy="334"/>
            </a:xfrm>
            <a:prstGeom prst="roundRect">
              <a:avLst>
                <a:gd name="adj" fmla="val 50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endParaRPr lang="ru-RU"/>
            </a:p>
          </p:txBody>
        </p:sp>
        <p:sp>
          <p:nvSpPr>
            <p:cNvPr id="254" name="Text Box 52"/>
            <p:cNvSpPr txBox="1">
              <a:spLocks noChangeArrowheads="1"/>
            </p:cNvSpPr>
            <p:nvPr/>
          </p:nvSpPr>
          <p:spPr bwMode="gray">
            <a:xfrm>
              <a:off x="1521" y="3255"/>
              <a:ext cx="2633" cy="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28398" dir="3806097" algn="ctr" rotWithShape="0">
                      <a:schemeClr val="bg2">
                        <a:alpha val="50000"/>
                      </a:schemeClr>
                    </a:outerShdw>
                  </a:effectLst>
                </a14:hiddenEffects>
              </a:ext>
            </a:extLst>
          </p:spPr>
          <p:txBody>
            <a:bodyPr>
              <a:spAutoFit/>
            </a:bodyPr>
            <a:lstStyle/>
            <a:p>
              <a:r>
                <a:rPr lang="en-US" sz="2000">
                  <a:solidFill>
                    <a:srgbClr val="000000"/>
                  </a:solidFill>
                </a:rPr>
                <a:t>Click to add Title</a:t>
              </a:r>
            </a:p>
          </p:txBody>
        </p:sp>
        <p:grpSp>
          <p:nvGrpSpPr>
            <p:cNvPr id="255" name="Group 85"/>
            <p:cNvGrpSpPr>
              <a:grpSpLocks/>
            </p:cNvGrpSpPr>
            <p:nvPr/>
          </p:nvGrpSpPr>
          <p:grpSpPr bwMode="auto">
            <a:xfrm>
              <a:off x="1268" y="3254"/>
              <a:ext cx="266" cy="298"/>
              <a:chOff x="1414" y="3206"/>
              <a:chExt cx="266" cy="298"/>
            </a:xfrm>
          </p:grpSpPr>
          <p:grpSp>
            <p:nvGrpSpPr>
              <p:cNvPr id="256" name="Group 86"/>
              <p:cNvGrpSpPr>
                <a:grpSpLocks/>
              </p:cNvGrpSpPr>
              <p:nvPr/>
            </p:nvGrpSpPr>
            <p:grpSpPr bwMode="auto">
              <a:xfrm>
                <a:off x="1414" y="3206"/>
                <a:ext cx="266" cy="298"/>
                <a:chOff x="1415" y="1276"/>
                <a:chExt cx="266" cy="298"/>
              </a:xfrm>
            </p:grpSpPr>
            <p:pic>
              <p:nvPicPr>
                <p:cNvPr id="258" name="Picture 87" descr="Picture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34" y="1521"/>
                  <a:ext cx="230" cy="53"/>
                </a:xfrm>
                <a:prstGeom prst="rect">
                  <a:avLst/>
                </a:prstGeom>
                <a:noFill/>
                <a:extLst>
                  <a:ext uri="{909E8E84-426E-40DD-AFC4-6F175D3DCCD1}">
                    <a14:hiddenFill xmlns="" xmlns:a14="http://schemas.microsoft.com/office/drawing/2010/main">
                      <a:solidFill>
                        <a:srgbClr val="FFFFFF"/>
                      </a:solidFill>
                    </a14:hiddenFill>
                  </a:ext>
                </a:extLst>
              </p:spPr>
            </p:pic>
            <p:sp>
              <p:nvSpPr>
                <p:cNvPr id="259" name="Oval 88"/>
                <p:cNvSpPr>
                  <a:spLocks noChangeArrowheads="1"/>
                </p:cNvSpPr>
                <p:nvPr/>
              </p:nvSpPr>
              <p:spPr bwMode="gray">
                <a:xfrm flipH="1">
                  <a:off x="1415" y="1276"/>
                  <a:ext cx="266" cy="266"/>
                </a:xfrm>
                <a:prstGeom prst="ellipse">
                  <a:avLst/>
                </a:prstGeom>
                <a:gradFill rotWithShape="0">
                  <a:gsLst>
                    <a:gs pos="0">
                      <a:srgbClr val="4D98E3"/>
                    </a:gs>
                    <a:gs pos="100000">
                      <a:srgbClr val="4D98E3">
                        <a:gamma/>
                        <a:shade val="57255"/>
                        <a:invGamma/>
                      </a:srgbClr>
                    </a:gs>
                  </a:gsLst>
                  <a:path path="rect">
                    <a:fillToRect t="100000" r="100000"/>
                  </a:path>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sp>
              <p:nvSpPr>
                <p:cNvPr id="260" name="Oval 89"/>
                <p:cNvSpPr>
                  <a:spLocks noChangeArrowheads="1"/>
                </p:cNvSpPr>
                <p:nvPr/>
              </p:nvSpPr>
              <p:spPr bwMode="gray">
                <a:xfrm flipH="1">
                  <a:off x="1422" y="1282"/>
                  <a:ext cx="254" cy="254"/>
                </a:xfrm>
                <a:prstGeom prst="ellipse">
                  <a:avLst/>
                </a:prstGeom>
                <a:gradFill rotWithShape="0">
                  <a:gsLst>
                    <a:gs pos="0">
                      <a:srgbClr val="4D98E3">
                        <a:gamma/>
                        <a:shade val="63529"/>
                        <a:invGamma/>
                      </a:srgbClr>
                    </a:gs>
                    <a:gs pos="100000">
                      <a:srgbClr val="4D98E3">
                        <a:alpha val="85001"/>
                      </a:srgbClr>
                    </a:gs>
                  </a:gsLst>
                  <a:lin ang="189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pic>
              <p:nvPicPr>
                <p:cNvPr id="261" name="Picture 90" descr="Picture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96" y="1278"/>
                  <a:ext cx="174" cy="174"/>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257" name="Text Box 91"/>
              <p:cNvSpPr txBox="1">
                <a:spLocks noChangeArrowheads="1"/>
              </p:cNvSpPr>
              <p:nvPr/>
            </p:nvSpPr>
            <p:spPr bwMode="gray">
              <a:xfrm>
                <a:off x="1440" y="3222"/>
                <a:ext cx="196"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FFFF"/>
                    </a:solidFill>
                  </a:rPr>
                  <a:t>5</a:t>
                </a:r>
              </a:p>
            </p:txBody>
          </p:sp>
        </p:grpSp>
      </p:grpSp>
    </p:spTree>
    <p:extLst>
      <p:ext uri="{BB962C8B-B14F-4D97-AF65-F5344CB8AC3E}">
        <p14:creationId xmlns="" xmlns:p14="http://schemas.microsoft.com/office/powerpoint/2010/main" val="3372927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400" b="1" dirty="0" smtClean="0"/>
              <a:t>Конкурс научно – исследовательских работ по словесности, мировой художественной культуре и истории</a:t>
            </a:r>
            <a:br>
              <a:rPr lang="ru-RU" sz="2400" b="1" dirty="0" smtClean="0"/>
            </a:br>
            <a:r>
              <a:rPr lang="ru-RU" sz="2400" b="1" dirty="0" smtClean="0"/>
              <a:t>Районный этап</a:t>
            </a:r>
            <a:endParaRPr lang="ru-RU" sz="2400" b="1" dirty="0"/>
          </a:p>
        </p:txBody>
      </p:sp>
      <p:graphicFrame>
        <p:nvGraphicFramePr>
          <p:cNvPr id="4" name="Содержимое 3"/>
          <p:cNvGraphicFramePr>
            <a:graphicFrameLocks noGrp="1"/>
          </p:cNvGraphicFramePr>
          <p:nvPr>
            <p:ph idx="1"/>
          </p:nvPr>
        </p:nvGraphicFramePr>
        <p:xfrm>
          <a:off x="580211" y="2157242"/>
          <a:ext cx="8127185" cy="1651000"/>
        </p:xfrm>
        <a:graphic>
          <a:graphicData uri="http://schemas.openxmlformats.org/drawingml/2006/table">
            <a:tbl>
              <a:tblPr firstRow="1" bandRow="1">
                <a:tableStyleId>{5C22544A-7EE6-4342-B048-85BDC9FD1C3A}</a:tableStyleId>
              </a:tblPr>
              <a:tblGrid>
                <a:gridCol w="1625437"/>
                <a:gridCol w="1625437"/>
                <a:gridCol w="1625437"/>
                <a:gridCol w="1625437"/>
                <a:gridCol w="1625437"/>
              </a:tblGrid>
              <a:tr h="370840">
                <a:tc>
                  <a:txBody>
                    <a:bodyPr/>
                    <a:lstStyle/>
                    <a:p>
                      <a:r>
                        <a:rPr lang="ru-RU" dirty="0" smtClean="0"/>
                        <a:t>Всего участников</a:t>
                      </a:r>
                      <a:endParaRPr lang="ru-RU" dirty="0"/>
                    </a:p>
                  </a:txBody>
                  <a:tcPr/>
                </a:tc>
                <a:tc>
                  <a:txBody>
                    <a:bodyPr/>
                    <a:lstStyle/>
                    <a:p>
                      <a:r>
                        <a:rPr lang="ru-RU" dirty="0" smtClean="0"/>
                        <a:t>Победители</a:t>
                      </a:r>
                      <a:endParaRPr lang="ru-RU" dirty="0"/>
                    </a:p>
                  </a:txBody>
                  <a:tcPr/>
                </a:tc>
                <a:tc>
                  <a:txBody>
                    <a:bodyPr/>
                    <a:lstStyle/>
                    <a:p>
                      <a:r>
                        <a:rPr lang="ru-RU" dirty="0" smtClean="0"/>
                        <a:t>Номер ОУ</a:t>
                      </a:r>
                      <a:endParaRPr lang="ru-RU" dirty="0"/>
                    </a:p>
                  </a:txBody>
                  <a:tcPr/>
                </a:tc>
                <a:tc>
                  <a:txBody>
                    <a:bodyPr/>
                    <a:lstStyle/>
                    <a:p>
                      <a:r>
                        <a:rPr lang="ru-RU" dirty="0" smtClean="0"/>
                        <a:t>Призеры</a:t>
                      </a:r>
                      <a:endParaRPr lang="ru-RU" dirty="0"/>
                    </a:p>
                  </a:txBody>
                  <a:tcPr/>
                </a:tc>
                <a:tc>
                  <a:txBody>
                    <a:bodyPr/>
                    <a:lstStyle/>
                    <a:p>
                      <a:r>
                        <a:rPr lang="ru-RU" dirty="0" smtClean="0"/>
                        <a:t>Номер ОУ</a:t>
                      </a:r>
                      <a:endParaRPr lang="ru-RU" dirty="0"/>
                    </a:p>
                  </a:txBody>
                  <a:tcPr/>
                </a:tc>
              </a:tr>
              <a:tr h="370840">
                <a:tc>
                  <a:txBody>
                    <a:bodyPr/>
                    <a:lstStyle/>
                    <a:p>
                      <a:pPr algn="ctr"/>
                      <a:r>
                        <a:rPr lang="ru-RU" dirty="0" smtClean="0"/>
                        <a:t>18</a:t>
                      </a:r>
                      <a:endParaRPr lang="ru-RU" dirty="0"/>
                    </a:p>
                  </a:txBody>
                  <a:tcPr/>
                </a:tc>
                <a:tc>
                  <a:txBody>
                    <a:bodyPr/>
                    <a:lstStyle/>
                    <a:p>
                      <a:pPr algn="ctr"/>
                      <a:r>
                        <a:rPr lang="ru-RU" dirty="0" smtClean="0"/>
                        <a:t>6</a:t>
                      </a:r>
                      <a:endParaRPr lang="ru-RU" dirty="0"/>
                    </a:p>
                  </a:txBody>
                  <a:tcPr/>
                </a:tc>
                <a:tc>
                  <a:txBody>
                    <a:bodyPr/>
                    <a:lstStyle/>
                    <a:p>
                      <a:pPr algn="ctr"/>
                      <a:r>
                        <a:rPr lang="ru-RU" dirty="0" smtClean="0"/>
                        <a:t>271, 293, 568, 505</a:t>
                      </a:r>
                      <a:endParaRPr lang="ru-RU" dirty="0"/>
                    </a:p>
                  </a:txBody>
                  <a:tcPr/>
                </a:tc>
                <a:tc>
                  <a:txBody>
                    <a:bodyPr/>
                    <a:lstStyle/>
                    <a:p>
                      <a:pPr algn="ctr"/>
                      <a:r>
                        <a:rPr lang="ru-RU" dirty="0" smtClean="0"/>
                        <a:t>5</a:t>
                      </a:r>
                      <a:endParaRPr lang="ru-RU" dirty="0"/>
                    </a:p>
                  </a:txBody>
                  <a:tcPr/>
                </a:tc>
                <a:tc>
                  <a:txBody>
                    <a:bodyPr/>
                    <a:lstStyle/>
                    <a:p>
                      <a:pPr algn="ctr"/>
                      <a:r>
                        <a:rPr lang="ru-RU" dirty="0" smtClean="0"/>
                        <a:t>291,568,382, 247,505</a:t>
                      </a:r>
                      <a:endParaRPr lang="ru-RU" dirty="0"/>
                    </a:p>
                  </a:txBody>
                  <a:tcPr/>
                </a:tc>
              </a:tr>
              <a:tr h="370840">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400" b="1" dirty="0" smtClean="0"/>
              <a:t>Конкурс научно – исследовательских работ по словесности, мировой художественной культуре и истории</a:t>
            </a:r>
            <a:br>
              <a:rPr lang="ru-RU" sz="2400" b="1" dirty="0" smtClean="0"/>
            </a:br>
            <a:r>
              <a:rPr lang="ru-RU" sz="2400" b="1" dirty="0" smtClean="0"/>
              <a:t>Региональный этап</a:t>
            </a:r>
            <a:endParaRPr lang="ru-RU" sz="2400" b="1" dirty="0"/>
          </a:p>
        </p:txBody>
      </p:sp>
      <p:graphicFrame>
        <p:nvGraphicFramePr>
          <p:cNvPr id="4" name="Содержимое 3"/>
          <p:cNvGraphicFramePr>
            <a:graphicFrameLocks noGrp="1"/>
          </p:cNvGraphicFramePr>
          <p:nvPr>
            <p:ph idx="1"/>
          </p:nvPr>
        </p:nvGraphicFramePr>
        <p:xfrm>
          <a:off x="662589" y="2116052"/>
          <a:ext cx="7869235" cy="1280160"/>
        </p:xfrm>
        <a:graphic>
          <a:graphicData uri="http://schemas.openxmlformats.org/drawingml/2006/table">
            <a:tbl>
              <a:tblPr firstRow="1" bandRow="1">
                <a:tableStyleId>{5C22544A-7EE6-4342-B048-85BDC9FD1C3A}</a:tableStyleId>
              </a:tblPr>
              <a:tblGrid>
                <a:gridCol w="1573847"/>
                <a:gridCol w="1573847"/>
                <a:gridCol w="1573847"/>
                <a:gridCol w="1573847"/>
                <a:gridCol w="1573847"/>
              </a:tblGrid>
              <a:tr h="370840">
                <a:tc>
                  <a:txBody>
                    <a:bodyPr/>
                    <a:lstStyle/>
                    <a:p>
                      <a:r>
                        <a:rPr lang="ru-RU" dirty="0" smtClean="0"/>
                        <a:t>Всего участников</a:t>
                      </a:r>
                      <a:endParaRPr lang="ru-RU" dirty="0"/>
                    </a:p>
                  </a:txBody>
                  <a:tcPr/>
                </a:tc>
                <a:tc>
                  <a:txBody>
                    <a:bodyPr/>
                    <a:lstStyle/>
                    <a:p>
                      <a:r>
                        <a:rPr lang="ru-RU" dirty="0" smtClean="0"/>
                        <a:t>Победители</a:t>
                      </a:r>
                      <a:endParaRPr lang="ru-RU" dirty="0"/>
                    </a:p>
                  </a:txBody>
                  <a:tcPr/>
                </a:tc>
                <a:tc>
                  <a:txBody>
                    <a:bodyPr/>
                    <a:lstStyle/>
                    <a:p>
                      <a:r>
                        <a:rPr lang="ru-RU" dirty="0" smtClean="0"/>
                        <a:t>Номера</a:t>
                      </a:r>
                      <a:r>
                        <a:rPr lang="ru-RU" baseline="0" dirty="0" smtClean="0"/>
                        <a:t> ОУ</a:t>
                      </a:r>
                      <a:endParaRPr lang="ru-RU" dirty="0"/>
                    </a:p>
                  </a:txBody>
                  <a:tcPr/>
                </a:tc>
                <a:tc>
                  <a:txBody>
                    <a:bodyPr/>
                    <a:lstStyle/>
                    <a:p>
                      <a:r>
                        <a:rPr lang="ru-RU" dirty="0" smtClean="0"/>
                        <a:t>Призеры</a:t>
                      </a:r>
                    </a:p>
                    <a:p>
                      <a:endParaRPr lang="ru-RU" dirty="0"/>
                    </a:p>
                  </a:txBody>
                  <a:tcPr/>
                </a:tc>
                <a:tc>
                  <a:txBody>
                    <a:bodyPr/>
                    <a:lstStyle/>
                    <a:p>
                      <a:r>
                        <a:rPr lang="ru-RU" dirty="0" smtClean="0"/>
                        <a:t>Номера ОУ</a:t>
                      </a:r>
                      <a:endParaRPr lang="ru-RU" dirty="0"/>
                    </a:p>
                  </a:txBody>
                  <a:tcPr/>
                </a:tc>
              </a:tr>
              <a:tr h="370840">
                <a:tc>
                  <a:txBody>
                    <a:bodyPr/>
                    <a:lstStyle/>
                    <a:p>
                      <a:r>
                        <a:rPr lang="ru-RU" dirty="0" smtClean="0"/>
                        <a:t>163/18</a:t>
                      </a:r>
                      <a:endParaRPr lang="ru-RU" dirty="0"/>
                    </a:p>
                  </a:txBody>
                  <a:tcPr/>
                </a:tc>
                <a:tc>
                  <a:txBody>
                    <a:bodyPr/>
                    <a:lstStyle/>
                    <a:p>
                      <a:r>
                        <a:rPr lang="ru-RU" dirty="0" smtClean="0"/>
                        <a:t>1</a:t>
                      </a:r>
                      <a:endParaRPr lang="ru-RU" dirty="0"/>
                    </a:p>
                  </a:txBody>
                  <a:tcPr/>
                </a:tc>
                <a:tc>
                  <a:txBody>
                    <a:bodyPr/>
                    <a:lstStyle/>
                    <a:p>
                      <a:r>
                        <a:rPr lang="ru-RU" dirty="0" smtClean="0"/>
                        <a:t>247</a:t>
                      </a:r>
                      <a:endParaRPr lang="ru-RU" dirty="0"/>
                    </a:p>
                  </a:txBody>
                  <a:tcPr/>
                </a:tc>
                <a:tc>
                  <a:txBody>
                    <a:bodyPr/>
                    <a:lstStyle/>
                    <a:p>
                      <a:r>
                        <a:rPr lang="ru-RU" dirty="0" smtClean="0"/>
                        <a:t>6</a:t>
                      </a:r>
                      <a:endParaRPr lang="ru-RU" dirty="0"/>
                    </a:p>
                  </a:txBody>
                  <a:tcPr/>
                </a:tc>
                <a:tc>
                  <a:txBody>
                    <a:bodyPr/>
                    <a:lstStyle/>
                    <a:p>
                      <a:r>
                        <a:rPr lang="ru-RU" dirty="0" smtClean="0"/>
                        <a:t>247,271,568</a:t>
                      </a:r>
                    </a:p>
                    <a:p>
                      <a:r>
                        <a:rPr lang="ru-RU" dirty="0" smtClean="0"/>
                        <a:t>293,291</a:t>
                      </a:r>
                      <a:endParaRPr lang="ru-RU" dirty="0"/>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700" b="1" dirty="0" smtClean="0"/>
              <a:t>Районный конкурс исследовательских, проектных и творческих работ старшеклассников </a:t>
            </a:r>
            <a:br>
              <a:rPr lang="ru-RU" sz="2700" b="1" dirty="0" smtClean="0"/>
            </a:br>
            <a:r>
              <a:rPr lang="ru-RU" sz="2700" b="1" dirty="0" smtClean="0"/>
              <a:t>«Новые имена»</a:t>
            </a:r>
            <a:br>
              <a:rPr lang="ru-RU" sz="2700" b="1" dirty="0" smtClean="0"/>
            </a:br>
            <a:r>
              <a:rPr lang="ru-RU" sz="2700" b="1" dirty="0" smtClean="0"/>
              <a:t>Представление работы (работа секции</a:t>
            </a:r>
            <a:r>
              <a:rPr lang="ru-RU" sz="2400" b="1" dirty="0" smtClean="0"/>
              <a:t>)</a:t>
            </a:r>
            <a:endParaRPr lang="ru-RU" sz="2400" b="1" dirty="0"/>
          </a:p>
        </p:txBody>
      </p:sp>
      <p:graphicFrame>
        <p:nvGraphicFramePr>
          <p:cNvPr id="4" name="Содержимое 3"/>
          <p:cNvGraphicFramePr>
            <a:graphicFrameLocks noGrp="1"/>
          </p:cNvGraphicFramePr>
          <p:nvPr>
            <p:ph idx="1"/>
          </p:nvPr>
        </p:nvGraphicFramePr>
        <p:xfrm>
          <a:off x="629637" y="2181955"/>
          <a:ext cx="7869240" cy="1010920"/>
        </p:xfrm>
        <a:graphic>
          <a:graphicData uri="http://schemas.openxmlformats.org/drawingml/2006/table">
            <a:tbl>
              <a:tblPr firstRow="1" bandRow="1">
                <a:tableStyleId>{5C22544A-7EE6-4342-B048-85BDC9FD1C3A}</a:tableStyleId>
              </a:tblPr>
              <a:tblGrid>
                <a:gridCol w="943790"/>
                <a:gridCol w="1441621"/>
                <a:gridCol w="1549209"/>
                <a:gridCol w="1311540"/>
                <a:gridCol w="1311540"/>
                <a:gridCol w="1311540"/>
              </a:tblGrid>
              <a:tr h="370840">
                <a:tc>
                  <a:txBody>
                    <a:bodyPr/>
                    <a:lstStyle/>
                    <a:p>
                      <a:r>
                        <a:rPr lang="ru-RU" dirty="0" smtClean="0"/>
                        <a:t>Всего</a:t>
                      </a:r>
                      <a:endParaRPr lang="ru-RU" dirty="0"/>
                    </a:p>
                  </a:txBody>
                  <a:tcPr/>
                </a:tc>
                <a:tc>
                  <a:txBody>
                    <a:bodyPr/>
                    <a:lstStyle/>
                    <a:p>
                      <a:r>
                        <a:rPr lang="ru-RU" dirty="0" smtClean="0"/>
                        <a:t>Номера ОУ</a:t>
                      </a:r>
                      <a:endParaRPr lang="ru-RU" dirty="0"/>
                    </a:p>
                  </a:txBody>
                  <a:tcPr/>
                </a:tc>
                <a:tc>
                  <a:txBody>
                    <a:bodyPr/>
                    <a:lstStyle/>
                    <a:p>
                      <a:r>
                        <a:rPr lang="ru-RU" dirty="0" smtClean="0"/>
                        <a:t>Победители</a:t>
                      </a:r>
                      <a:endParaRPr lang="ru-RU" dirty="0"/>
                    </a:p>
                  </a:txBody>
                  <a:tcPr/>
                </a:tc>
                <a:tc>
                  <a:txBody>
                    <a:bodyPr/>
                    <a:lstStyle/>
                    <a:p>
                      <a:r>
                        <a:rPr lang="ru-RU" dirty="0" smtClean="0"/>
                        <a:t>Номера ОУ</a:t>
                      </a:r>
                      <a:endParaRPr lang="ru-RU" dirty="0"/>
                    </a:p>
                  </a:txBody>
                  <a:tcPr/>
                </a:tc>
                <a:tc>
                  <a:txBody>
                    <a:bodyPr/>
                    <a:lstStyle/>
                    <a:p>
                      <a:r>
                        <a:rPr lang="ru-RU" dirty="0" smtClean="0"/>
                        <a:t>Призеры</a:t>
                      </a:r>
                      <a:endParaRPr lang="ru-RU" dirty="0"/>
                    </a:p>
                  </a:txBody>
                  <a:tcPr/>
                </a:tc>
                <a:tc>
                  <a:txBody>
                    <a:bodyPr/>
                    <a:lstStyle/>
                    <a:p>
                      <a:r>
                        <a:rPr lang="ru-RU" dirty="0" smtClean="0"/>
                        <a:t>Номера ОУ</a:t>
                      </a:r>
                      <a:endParaRPr lang="ru-RU" dirty="0"/>
                    </a:p>
                  </a:txBody>
                  <a:tcPr/>
                </a:tc>
              </a:tr>
              <a:tr h="370840">
                <a:tc>
                  <a:txBody>
                    <a:bodyPr/>
                    <a:lstStyle/>
                    <a:p>
                      <a:r>
                        <a:rPr lang="ru-RU" dirty="0" smtClean="0"/>
                        <a:t>7</a:t>
                      </a:r>
                      <a:endParaRPr lang="ru-RU" dirty="0"/>
                    </a:p>
                  </a:txBody>
                  <a:tcPr/>
                </a:tc>
                <a:tc>
                  <a:txBody>
                    <a:bodyPr/>
                    <a:lstStyle/>
                    <a:p>
                      <a:r>
                        <a:rPr lang="ru-RU" dirty="0" smtClean="0"/>
                        <a:t>271,291,505,382,247 </a:t>
                      </a:r>
                      <a:endParaRPr lang="ru-RU" dirty="0"/>
                    </a:p>
                  </a:txBody>
                  <a:tcPr/>
                </a:tc>
                <a:tc>
                  <a:txBody>
                    <a:bodyPr/>
                    <a:lstStyle/>
                    <a:p>
                      <a:r>
                        <a:rPr lang="ru-RU" dirty="0" smtClean="0"/>
                        <a:t>2</a:t>
                      </a:r>
                      <a:endParaRPr lang="ru-RU" dirty="0"/>
                    </a:p>
                  </a:txBody>
                  <a:tcPr/>
                </a:tc>
                <a:tc>
                  <a:txBody>
                    <a:bodyPr/>
                    <a:lstStyle/>
                    <a:p>
                      <a:r>
                        <a:rPr lang="ru-RU" dirty="0" smtClean="0"/>
                        <a:t>271,291</a:t>
                      </a:r>
                      <a:endParaRPr lang="ru-RU" dirty="0"/>
                    </a:p>
                  </a:txBody>
                  <a:tcPr/>
                </a:tc>
                <a:tc>
                  <a:txBody>
                    <a:bodyPr/>
                    <a:lstStyle/>
                    <a:p>
                      <a:r>
                        <a:rPr lang="ru-RU" dirty="0" smtClean="0"/>
                        <a:t>1</a:t>
                      </a:r>
                      <a:endParaRPr lang="ru-RU" dirty="0"/>
                    </a:p>
                  </a:txBody>
                  <a:tcPr/>
                </a:tc>
                <a:tc>
                  <a:txBody>
                    <a:bodyPr/>
                    <a:lstStyle/>
                    <a:p>
                      <a:r>
                        <a:rPr lang="ru-RU" dirty="0" smtClean="0"/>
                        <a:t>271</a:t>
                      </a:r>
                      <a:endParaRPr lang="ru-RU" dirty="0"/>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b="1" dirty="0" smtClean="0"/>
              <a:t>Районный этап </a:t>
            </a:r>
            <a:br>
              <a:rPr lang="ru-RU" sz="2400" b="1" dirty="0" smtClean="0"/>
            </a:br>
            <a:r>
              <a:rPr lang="ru-RU" sz="2400" b="1" dirty="0" smtClean="0"/>
              <a:t>Всероссийской олимпиады по литературе - 2016</a:t>
            </a:r>
            <a:endParaRPr lang="ru-RU" sz="2400" b="1" dirty="0"/>
          </a:p>
        </p:txBody>
      </p:sp>
      <p:graphicFrame>
        <p:nvGraphicFramePr>
          <p:cNvPr id="4" name="Содержимое 3"/>
          <p:cNvGraphicFramePr>
            <a:graphicFrameLocks noGrp="1"/>
          </p:cNvGraphicFramePr>
          <p:nvPr>
            <p:ph idx="1"/>
          </p:nvPr>
        </p:nvGraphicFramePr>
        <p:xfrm>
          <a:off x="464881" y="1729945"/>
          <a:ext cx="8209562" cy="3139440"/>
        </p:xfrm>
        <a:graphic>
          <a:graphicData uri="http://schemas.openxmlformats.org/drawingml/2006/table">
            <a:tbl>
              <a:tblPr firstRow="1" bandRow="1">
                <a:tableStyleId>{5C22544A-7EE6-4342-B048-85BDC9FD1C3A}</a:tableStyleId>
              </a:tblPr>
              <a:tblGrid>
                <a:gridCol w="1027577"/>
                <a:gridCol w="1349596"/>
                <a:gridCol w="1400432"/>
                <a:gridCol w="1416909"/>
                <a:gridCol w="1548713"/>
                <a:gridCol w="1466335"/>
              </a:tblGrid>
              <a:tr h="649717">
                <a:tc>
                  <a:txBody>
                    <a:bodyPr/>
                    <a:lstStyle/>
                    <a:p>
                      <a:pPr algn="ctr"/>
                      <a:endParaRPr lang="ru-RU" dirty="0"/>
                    </a:p>
                  </a:txBody>
                  <a:tcPr/>
                </a:tc>
                <a:tc>
                  <a:txBody>
                    <a:bodyPr/>
                    <a:lstStyle/>
                    <a:p>
                      <a:pPr algn="ctr"/>
                      <a:r>
                        <a:rPr lang="ru-RU" dirty="0" smtClean="0"/>
                        <a:t>Количество</a:t>
                      </a:r>
                    </a:p>
                    <a:p>
                      <a:pPr algn="ctr"/>
                      <a:r>
                        <a:rPr lang="ru-RU" dirty="0" smtClean="0"/>
                        <a:t>ШЭ</a:t>
                      </a:r>
                      <a:endParaRPr lang="ru-RU" dirty="0"/>
                    </a:p>
                  </a:txBody>
                  <a:tcPr/>
                </a:tc>
                <a:tc>
                  <a:txBody>
                    <a:bodyPr/>
                    <a:lstStyle/>
                    <a:p>
                      <a:pPr algn="ctr"/>
                      <a:r>
                        <a:rPr lang="ru-RU" dirty="0" smtClean="0"/>
                        <a:t>Количество</a:t>
                      </a:r>
                    </a:p>
                    <a:p>
                      <a:pPr algn="ctr"/>
                      <a:r>
                        <a:rPr lang="ru-RU" dirty="0" smtClean="0"/>
                        <a:t>РЭ</a:t>
                      </a:r>
                      <a:endParaRPr lang="ru-RU" dirty="0"/>
                    </a:p>
                  </a:txBody>
                  <a:tcPr/>
                </a:tc>
                <a:tc>
                  <a:txBody>
                    <a:bodyPr/>
                    <a:lstStyle/>
                    <a:p>
                      <a:pPr algn="ctr"/>
                      <a:r>
                        <a:rPr lang="ru-RU" dirty="0" smtClean="0"/>
                        <a:t>Количество</a:t>
                      </a:r>
                    </a:p>
                    <a:p>
                      <a:pPr algn="ctr"/>
                      <a:r>
                        <a:rPr lang="ru-RU" dirty="0" smtClean="0"/>
                        <a:t>(по факту)</a:t>
                      </a:r>
                    </a:p>
                    <a:p>
                      <a:pPr algn="ctr"/>
                      <a:r>
                        <a:rPr lang="ru-RU" dirty="0" smtClean="0"/>
                        <a:t>РЭ</a:t>
                      </a:r>
                      <a:endParaRPr lang="ru-RU" dirty="0"/>
                    </a:p>
                  </a:txBody>
                  <a:tcPr/>
                </a:tc>
                <a:tc>
                  <a:txBody>
                    <a:bodyPr/>
                    <a:lstStyle/>
                    <a:p>
                      <a:pPr algn="ctr"/>
                      <a:r>
                        <a:rPr lang="ru-RU" dirty="0" err="1" smtClean="0"/>
                        <a:t>Максималь-ный</a:t>
                      </a:r>
                      <a:r>
                        <a:rPr lang="ru-RU" dirty="0" smtClean="0"/>
                        <a:t> балл</a:t>
                      </a:r>
                    </a:p>
                    <a:p>
                      <a:pPr algn="ctr"/>
                      <a:r>
                        <a:rPr lang="ru-RU" dirty="0" smtClean="0"/>
                        <a:t>РЭ</a:t>
                      </a:r>
                      <a:endParaRPr lang="ru-RU" dirty="0"/>
                    </a:p>
                  </a:txBody>
                  <a:tcPr/>
                </a:tc>
                <a:tc>
                  <a:txBody>
                    <a:bodyPr/>
                    <a:lstStyle/>
                    <a:p>
                      <a:pPr algn="ctr"/>
                      <a:r>
                        <a:rPr lang="ru-RU" dirty="0" err="1" smtClean="0"/>
                        <a:t>Максималь-ный</a:t>
                      </a:r>
                      <a:r>
                        <a:rPr lang="ru-RU" dirty="0" smtClean="0"/>
                        <a:t> балл</a:t>
                      </a:r>
                    </a:p>
                    <a:p>
                      <a:pPr algn="ctr"/>
                      <a:r>
                        <a:rPr lang="ru-RU" dirty="0" smtClean="0"/>
                        <a:t>Победители</a:t>
                      </a:r>
                      <a:endParaRPr lang="ru-RU" dirty="0"/>
                    </a:p>
                  </a:txBody>
                  <a:tcPr/>
                </a:tc>
              </a:tr>
              <a:tr h="370840">
                <a:tc>
                  <a:txBody>
                    <a:bodyPr/>
                    <a:lstStyle/>
                    <a:p>
                      <a:pPr algn="ctr"/>
                      <a:r>
                        <a:rPr lang="en-US" dirty="0" smtClean="0"/>
                        <a:t>7</a:t>
                      </a:r>
                      <a:r>
                        <a:rPr lang="ru-RU" dirty="0" smtClean="0"/>
                        <a:t>класс</a:t>
                      </a:r>
                      <a:endParaRPr lang="ru-RU" dirty="0"/>
                    </a:p>
                  </a:txBody>
                  <a:tcPr/>
                </a:tc>
                <a:tc>
                  <a:txBody>
                    <a:bodyPr/>
                    <a:lstStyle/>
                    <a:p>
                      <a:pPr algn="ctr"/>
                      <a:r>
                        <a:rPr lang="ru-RU" dirty="0" smtClean="0"/>
                        <a:t>284</a:t>
                      </a:r>
                      <a:endParaRPr lang="ru-RU" dirty="0"/>
                    </a:p>
                  </a:txBody>
                  <a:tcPr/>
                </a:tc>
                <a:tc>
                  <a:txBody>
                    <a:bodyPr/>
                    <a:lstStyle/>
                    <a:p>
                      <a:pPr algn="ctr"/>
                      <a:r>
                        <a:rPr lang="ru-RU" dirty="0" smtClean="0"/>
                        <a:t>44</a:t>
                      </a:r>
                      <a:endParaRPr lang="ru-RU" dirty="0"/>
                    </a:p>
                  </a:txBody>
                  <a:tcPr/>
                </a:tc>
                <a:tc>
                  <a:txBody>
                    <a:bodyPr/>
                    <a:lstStyle/>
                    <a:p>
                      <a:pPr algn="ctr"/>
                      <a:r>
                        <a:rPr lang="ru-RU" dirty="0" smtClean="0"/>
                        <a:t>34</a:t>
                      </a:r>
                      <a:endParaRPr lang="ru-RU" dirty="0"/>
                    </a:p>
                  </a:txBody>
                  <a:tcPr/>
                </a:tc>
                <a:tc>
                  <a:txBody>
                    <a:bodyPr/>
                    <a:lstStyle/>
                    <a:p>
                      <a:pPr algn="ctr"/>
                      <a:r>
                        <a:rPr lang="ru-RU" dirty="0" smtClean="0"/>
                        <a:t>50</a:t>
                      </a:r>
                      <a:endParaRPr lang="ru-RU" dirty="0"/>
                    </a:p>
                  </a:txBody>
                  <a:tcPr/>
                </a:tc>
                <a:tc>
                  <a:txBody>
                    <a:bodyPr/>
                    <a:lstStyle/>
                    <a:p>
                      <a:pPr algn="ctr"/>
                      <a:r>
                        <a:rPr lang="ru-RU" dirty="0" smtClean="0"/>
                        <a:t>43</a:t>
                      </a:r>
                      <a:endParaRPr lang="ru-RU" dirty="0"/>
                    </a:p>
                  </a:txBody>
                  <a:tcPr/>
                </a:tc>
              </a:tr>
              <a:tr h="370840">
                <a:tc>
                  <a:txBody>
                    <a:bodyPr/>
                    <a:lstStyle/>
                    <a:p>
                      <a:pPr algn="ctr"/>
                      <a:r>
                        <a:rPr lang="ru-RU" dirty="0" smtClean="0"/>
                        <a:t>8 класс</a:t>
                      </a:r>
                      <a:endParaRPr lang="ru-RU" dirty="0"/>
                    </a:p>
                  </a:txBody>
                  <a:tcPr/>
                </a:tc>
                <a:tc>
                  <a:txBody>
                    <a:bodyPr/>
                    <a:lstStyle/>
                    <a:p>
                      <a:pPr algn="ctr"/>
                      <a:r>
                        <a:rPr lang="ru-RU" dirty="0" smtClean="0"/>
                        <a:t>241</a:t>
                      </a:r>
                      <a:endParaRPr lang="ru-RU" dirty="0"/>
                    </a:p>
                  </a:txBody>
                  <a:tcPr/>
                </a:tc>
                <a:tc>
                  <a:txBody>
                    <a:bodyPr/>
                    <a:lstStyle/>
                    <a:p>
                      <a:pPr algn="ctr"/>
                      <a:r>
                        <a:rPr lang="ru-RU" dirty="0" smtClean="0"/>
                        <a:t>45</a:t>
                      </a:r>
                      <a:endParaRPr lang="ru-RU" dirty="0"/>
                    </a:p>
                  </a:txBody>
                  <a:tcPr/>
                </a:tc>
                <a:tc>
                  <a:txBody>
                    <a:bodyPr/>
                    <a:lstStyle/>
                    <a:p>
                      <a:pPr algn="ctr"/>
                      <a:r>
                        <a:rPr lang="ru-RU" dirty="0" smtClean="0"/>
                        <a:t>39</a:t>
                      </a:r>
                      <a:endParaRPr lang="ru-RU" dirty="0"/>
                    </a:p>
                  </a:txBody>
                  <a:tcPr/>
                </a:tc>
                <a:tc>
                  <a:txBody>
                    <a:bodyPr/>
                    <a:lstStyle/>
                    <a:p>
                      <a:pPr algn="ctr"/>
                      <a:r>
                        <a:rPr lang="ru-RU" dirty="0" smtClean="0"/>
                        <a:t>50</a:t>
                      </a:r>
                      <a:endParaRPr lang="ru-RU" dirty="0"/>
                    </a:p>
                  </a:txBody>
                  <a:tcPr/>
                </a:tc>
                <a:tc>
                  <a:txBody>
                    <a:bodyPr/>
                    <a:lstStyle/>
                    <a:p>
                      <a:pPr algn="ctr"/>
                      <a:r>
                        <a:rPr lang="ru-RU" dirty="0" smtClean="0"/>
                        <a:t>34</a:t>
                      </a:r>
                      <a:endParaRPr lang="ru-RU" dirty="0"/>
                    </a:p>
                  </a:txBody>
                  <a:tcPr/>
                </a:tc>
              </a:tr>
              <a:tr h="370840">
                <a:tc>
                  <a:txBody>
                    <a:bodyPr/>
                    <a:lstStyle/>
                    <a:p>
                      <a:pPr algn="ctr"/>
                      <a:r>
                        <a:rPr lang="ru-RU" dirty="0" smtClean="0"/>
                        <a:t>9 класс</a:t>
                      </a:r>
                      <a:endParaRPr lang="ru-RU" dirty="0"/>
                    </a:p>
                  </a:txBody>
                  <a:tcPr/>
                </a:tc>
                <a:tc>
                  <a:txBody>
                    <a:bodyPr/>
                    <a:lstStyle/>
                    <a:p>
                      <a:pPr algn="ctr"/>
                      <a:r>
                        <a:rPr lang="ru-RU" dirty="0" smtClean="0"/>
                        <a:t>194</a:t>
                      </a:r>
                      <a:endParaRPr lang="ru-RU" dirty="0"/>
                    </a:p>
                  </a:txBody>
                  <a:tcPr/>
                </a:tc>
                <a:tc>
                  <a:txBody>
                    <a:bodyPr/>
                    <a:lstStyle/>
                    <a:p>
                      <a:pPr algn="ctr"/>
                      <a:r>
                        <a:rPr lang="ru-RU" dirty="0" smtClean="0"/>
                        <a:t>40</a:t>
                      </a:r>
                      <a:endParaRPr lang="ru-RU" dirty="0"/>
                    </a:p>
                  </a:txBody>
                  <a:tcPr/>
                </a:tc>
                <a:tc>
                  <a:txBody>
                    <a:bodyPr/>
                    <a:lstStyle/>
                    <a:p>
                      <a:pPr algn="ctr"/>
                      <a:r>
                        <a:rPr lang="ru-RU" dirty="0" smtClean="0"/>
                        <a:t>37</a:t>
                      </a:r>
                      <a:endParaRPr lang="ru-RU" dirty="0"/>
                    </a:p>
                  </a:txBody>
                  <a:tcPr/>
                </a:tc>
                <a:tc>
                  <a:txBody>
                    <a:bodyPr/>
                    <a:lstStyle/>
                    <a:p>
                      <a:pPr algn="ctr"/>
                      <a:r>
                        <a:rPr lang="ru-RU" dirty="0" smtClean="0"/>
                        <a:t>100</a:t>
                      </a:r>
                      <a:endParaRPr lang="ru-RU" dirty="0"/>
                    </a:p>
                  </a:txBody>
                  <a:tcPr/>
                </a:tc>
                <a:tc>
                  <a:txBody>
                    <a:bodyPr/>
                    <a:lstStyle/>
                    <a:p>
                      <a:pPr algn="ctr"/>
                      <a:r>
                        <a:rPr lang="ru-RU" dirty="0" smtClean="0"/>
                        <a:t>69</a:t>
                      </a:r>
                      <a:endParaRPr lang="ru-RU" dirty="0"/>
                    </a:p>
                  </a:txBody>
                  <a:tcPr/>
                </a:tc>
              </a:tr>
              <a:tr h="370840">
                <a:tc>
                  <a:txBody>
                    <a:bodyPr/>
                    <a:lstStyle/>
                    <a:p>
                      <a:pPr algn="ctr"/>
                      <a:r>
                        <a:rPr lang="ru-RU" dirty="0" smtClean="0"/>
                        <a:t>10 класс</a:t>
                      </a:r>
                      <a:endParaRPr lang="ru-RU" dirty="0"/>
                    </a:p>
                  </a:txBody>
                  <a:tcPr/>
                </a:tc>
                <a:tc>
                  <a:txBody>
                    <a:bodyPr/>
                    <a:lstStyle/>
                    <a:p>
                      <a:pPr algn="ctr"/>
                      <a:r>
                        <a:rPr lang="ru-RU" dirty="0" smtClean="0"/>
                        <a:t>150</a:t>
                      </a:r>
                      <a:endParaRPr lang="ru-RU" dirty="0"/>
                    </a:p>
                  </a:txBody>
                  <a:tcPr/>
                </a:tc>
                <a:tc>
                  <a:txBody>
                    <a:bodyPr/>
                    <a:lstStyle/>
                    <a:p>
                      <a:pPr algn="ctr"/>
                      <a:r>
                        <a:rPr lang="ru-RU" dirty="0" smtClean="0"/>
                        <a:t>43</a:t>
                      </a:r>
                      <a:endParaRPr lang="ru-RU" dirty="0"/>
                    </a:p>
                  </a:txBody>
                  <a:tcPr/>
                </a:tc>
                <a:tc>
                  <a:txBody>
                    <a:bodyPr/>
                    <a:lstStyle/>
                    <a:p>
                      <a:pPr algn="ctr"/>
                      <a:r>
                        <a:rPr lang="ru-RU" dirty="0" smtClean="0"/>
                        <a:t>37</a:t>
                      </a:r>
                      <a:endParaRPr lang="ru-RU" dirty="0"/>
                    </a:p>
                  </a:txBody>
                  <a:tcPr/>
                </a:tc>
                <a:tc>
                  <a:txBody>
                    <a:bodyPr/>
                    <a:lstStyle/>
                    <a:p>
                      <a:pPr algn="ctr"/>
                      <a:r>
                        <a:rPr lang="ru-RU" dirty="0" smtClean="0"/>
                        <a:t>100</a:t>
                      </a:r>
                      <a:endParaRPr lang="ru-RU" dirty="0"/>
                    </a:p>
                  </a:txBody>
                  <a:tcPr/>
                </a:tc>
                <a:tc>
                  <a:txBody>
                    <a:bodyPr/>
                    <a:lstStyle/>
                    <a:p>
                      <a:pPr algn="ctr"/>
                      <a:r>
                        <a:rPr lang="ru-RU" dirty="0" smtClean="0"/>
                        <a:t>84</a:t>
                      </a:r>
                      <a:endParaRPr lang="ru-RU" dirty="0"/>
                    </a:p>
                  </a:txBody>
                  <a:tcPr/>
                </a:tc>
              </a:tr>
              <a:tr h="370840">
                <a:tc>
                  <a:txBody>
                    <a:bodyPr/>
                    <a:lstStyle/>
                    <a:p>
                      <a:pPr algn="ctr"/>
                      <a:r>
                        <a:rPr lang="ru-RU" dirty="0" smtClean="0"/>
                        <a:t>11 класс</a:t>
                      </a:r>
                      <a:endParaRPr lang="ru-RU" dirty="0"/>
                    </a:p>
                  </a:txBody>
                  <a:tcPr/>
                </a:tc>
                <a:tc>
                  <a:txBody>
                    <a:bodyPr/>
                    <a:lstStyle/>
                    <a:p>
                      <a:pPr algn="ctr"/>
                      <a:r>
                        <a:rPr lang="ru-RU" dirty="0" smtClean="0"/>
                        <a:t>145</a:t>
                      </a:r>
                      <a:endParaRPr lang="ru-RU" dirty="0"/>
                    </a:p>
                  </a:txBody>
                  <a:tcPr/>
                </a:tc>
                <a:tc>
                  <a:txBody>
                    <a:bodyPr/>
                    <a:lstStyle/>
                    <a:p>
                      <a:pPr algn="ctr"/>
                      <a:r>
                        <a:rPr lang="ru-RU" dirty="0" smtClean="0"/>
                        <a:t>46</a:t>
                      </a:r>
                      <a:endParaRPr lang="ru-RU" dirty="0"/>
                    </a:p>
                  </a:txBody>
                  <a:tcPr/>
                </a:tc>
                <a:tc>
                  <a:txBody>
                    <a:bodyPr/>
                    <a:lstStyle/>
                    <a:p>
                      <a:pPr algn="ctr"/>
                      <a:r>
                        <a:rPr lang="ru-RU" dirty="0" smtClean="0"/>
                        <a:t>40</a:t>
                      </a:r>
                      <a:endParaRPr lang="ru-RU" dirty="0"/>
                    </a:p>
                  </a:txBody>
                  <a:tcPr/>
                </a:tc>
                <a:tc>
                  <a:txBody>
                    <a:bodyPr/>
                    <a:lstStyle/>
                    <a:p>
                      <a:pPr algn="ctr"/>
                      <a:r>
                        <a:rPr lang="ru-RU" smtClean="0"/>
                        <a:t>100</a:t>
                      </a:r>
                      <a:endParaRPr lang="ru-RU"/>
                    </a:p>
                  </a:txBody>
                  <a:tcPr/>
                </a:tc>
                <a:tc>
                  <a:txBody>
                    <a:bodyPr/>
                    <a:lstStyle/>
                    <a:p>
                      <a:pPr algn="ctr"/>
                      <a:r>
                        <a:rPr lang="ru-RU" dirty="0" smtClean="0"/>
                        <a:t>76</a:t>
                      </a:r>
                      <a:endParaRPr lang="ru-RU" dirty="0"/>
                    </a:p>
                  </a:txBody>
                  <a:tcPr/>
                </a:tc>
              </a:tr>
              <a:tr h="370840">
                <a:tc>
                  <a:txBody>
                    <a:bodyPr/>
                    <a:lstStyle/>
                    <a:p>
                      <a:pPr algn="ctr"/>
                      <a:r>
                        <a:rPr lang="ru-RU" dirty="0" smtClean="0"/>
                        <a:t>Всего</a:t>
                      </a:r>
                      <a:endParaRPr lang="ru-RU" dirty="0"/>
                    </a:p>
                  </a:txBody>
                  <a:tcPr/>
                </a:tc>
                <a:tc>
                  <a:txBody>
                    <a:bodyPr/>
                    <a:lstStyle/>
                    <a:p>
                      <a:pPr algn="ctr"/>
                      <a:r>
                        <a:rPr lang="ru-RU" dirty="0" smtClean="0"/>
                        <a:t>1014</a:t>
                      </a:r>
                      <a:endParaRPr lang="ru-RU" dirty="0"/>
                    </a:p>
                  </a:txBody>
                  <a:tcPr/>
                </a:tc>
                <a:tc>
                  <a:txBody>
                    <a:bodyPr/>
                    <a:lstStyle/>
                    <a:p>
                      <a:pPr algn="ctr"/>
                      <a:r>
                        <a:rPr lang="ru-RU" dirty="0" smtClean="0"/>
                        <a:t>218</a:t>
                      </a:r>
                      <a:endParaRPr lang="ru-RU" dirty="0"/>
                    </a:p>
                  </a:txBody>
                  <a:tcPr/>
                </a:tc>
                <a:tc>
                  <a:txBody>
                    <a:bodyPr/>
                    <a:lstStyle/>
                    <a:p>
                      <a:pPr algn="ctr"/>
                      <a:r>
                        <a:rPr lang="ru-RU" dirty="0" smtClean="0"/>
                        <a:t>187</a:t>
                      </a:r>
                      <a:endParaRPr lang="ru-RU" dirty="0"/>
                    </a:p>
                  </a:txBody>
                  <a:tcPr/>
                </a:tc>
                <a:tc>
                  <a:txBody>
                    <a:bodyPr/>
                    <a:lstStyle/>
                    <a:p>
                      <a:pPr algn="ctr"/>
                      <a:endParaRPr lang="ru-RU"/>
                    </a:p>
                  </a:txBody>
                  <a:tcPr/>
                </a:tc>
                <a:tc>
                  <a:txBody>
                    <a:bodyPr/>
                    <a:lstStyle/>
                    <a:p>
                      <a:pPr algn="ctr"/>
                      <a:endParaRPr lang="ru-RU"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b="1" dirty="0" smtClean="0"/>
              <a:t>Районный этап </a:t>
            </a:r>
            <a:br>
              <a:rPr lang="ru-RU" sz="2400" b="1" dirty="0" smtClean="0"/>
            </a:br>
            <a:r>
              <a:rPr lang="ru-RU" sz="2400" b="1" dirty="0" smtClean="0"/>
              <a:t>Всероссийской олимпиады по литературе - 2016</a:t>
            </a:r>
            <a:endParaRPr lang="ru-RU" sz="2400" b="1" dirty="0"/>
          </a:p>
        </p:txBody>
      </p:sp>
      <p:graphicFrame>
        <p:nvGraphicFramePr>
          <p:cNvPr id="4" name="Содержимое 3"/>
          <p:cNvGraphicFramePr>
            <a:graphicFrameLocks noGrp="1"/>
          </p:cNvGraphicFramePr>
          <p:nvPr>
            <p:ph idx="1"/>
          </p:nvPr>
        </p:nvGraphicFramePr>
        <p:xfrm>
          <a:off x="720253" y="1794777"/>
          <a:ext cx="7869235" cy="4114800"/>
        </p:xfrm>
        <a:graphic>
          <a:graphicData uri="http://schemas.openxmlformats.org/drawingml/2006/table">
            <a:tbl>
              <a:tblPr firstRow="1" bandRow="1">
                <a:tableStyleId>{5C22544A-7EE6-4342-B048-85BDC9FD1C3A}</a:tableStyleId>
              </a:tblPr>
              <a:tblGrid>
                <a:gridCol w="746082"/>
                <a:gridCol w="1334530"/>
                <a:gridCol w="1688757"/>
                <a:gridCol w="1359243"/>
                <a:gridCol w="1672281"/>
                <a:gridCol w="1068342"/>
              </a:tblGrid>
              <a:tr h="370840">
                <a:tc>
                  <a:txBody>
                    <a:bodyPr/>
                    <a:lstStyle/>
                    <a:p>
                      <a:endParaRPr lang="ru-RU" dirty="0"/>
                    </a:p>
                  </a:txBody>
                  <a:tcPr/>
                </a:tc>
                <a:tc>
                  <a:txBody>
                    <a:bodyPr/>
                    <a:lstStyle/>
                    <a:p>
                      <a:r>
                        <a:rPr lang="ru-RU" dirty="0" smtClean="0"/>
                        <a:t>Количество</a:t>
                      </a:r>
                    </a:p>
                    <a:p>
                      <a:r>
                        <a:rPr lang="ru-RU" baseline="0" dirty="0" smtClean="0"/>
                        <a:t>         РЭ</a:t>
                      </a:r>
                      <a:endParaRPr lang="ru-RU" dirty="0"/>
                    </a:p>
                  </a:txBody>
                  <a:tcPr/>
                </a:tc>
                <a:tc>
                  <a:txBody>
                    <a:bodyPr/>
                    <a:lstStyle/>
                    <a:p>
                      <a:r>
                        <a:rPr lang="ru-RU" dirty="0" smtClean="0"/>
                        <a:t>Перешли</a:t>
                      </a:r>
                      <a:r>
                        <a:rPr lang="ru-RU" baseline="0" dirty="0" smtClean="0"/>
                        <a:t> необходимый</a:t>
                      </a:r>
                    </a:p>
                    <a:p>
                      <a:r>
                        <a:rPr lang="ru-RU" baseline="0" dirty="0" smtClean="0"/>
                        <a:t>порог (71%)</a:t>
                      </a:r>
                      <a:endParaRPr lang="ru-RU" dirty="0"/>
                    </a:p>
                  </a:txBody>
                  <a:tcPr/>
                </a:tc>
                <a:tc>
                  <a:txBody>
                    <a:bodyPr/>
                    <a:lstStyle/>
                    <a:p>
                      <a:r>
                        <a:rPr lang="ru-RU" dirty="0" smtClean="0"/>
                        <a:t> Прошли</a:t>
                      </a:r>
                      <a:r>
                        <a:rPr lang="ru-RU" baseline="0" dirty="0" smtClean="0"/>
                        <a:t> н</a:t>
                      </a:r>
                      <a:r>
                        <a:rPr lang="ru-RU" dirty="0" smtClean="0"/>
                        <a:t>а </a:t>
                      </a:r>
                      <a:r>
                        <a:rPr lang="ru-RU" dirty="0" err="1" smtClean="0"/>
                        <a:t>региональ</a:t>
                      </a:r>
                      <a:r>
                        <a:rPr lang="ru-RU" dirty="0" smtClean="0"/>
                        <a:t>-</a:t>
                      </a:r>
                    </a:p>
                    <a:p>
                      <a:r>
                        <a:rPr lang="ru-RU" dirty="0" err="1" smtClean="0"/>
                        <a:t>ный</a:t>
                      </a:r>
                      <a:r>
                        <a:rPr lang="ru-RU" dirty="0" smtClean="0"/>
                        <a:t> этап</a:t>
                      </a:r>
                      <a:endParaRPr lang="ru-RU" dirty="0"/>
                    </a:p>
                  </a:txBody>
                  <a:tcPr/>
                </a:tc>
                <a:tc>
                  <a:txBody>
                    <a:bodyPr/>
                    <a:lstStyle/>
                    <a:p>
                      <a:r>
                        <a:rPr lang="ru-RU" dirty="0" smtClean="0"/>
                        <a:t>Минимальное количество баллов</a:t>
                      </a:r>
                      <a:endParaRPr lang="ru-RU" dirty="0"/>
                    </a:p>
                  </a:txBody>
                  <a:tcPr/>
                </a:tc>
                <a:tc>
                  <a:txBody>
                    <a:bodyPr/>
                    <a:lstStyle/>
                    <a:p>
                      <a:r>
                        <a:rPr lang="ru-RU" dirty="0" smtClean="0"/>
                        <a:t>№ ОУ</a:t>
                      </a:r>
                      <a:endParaRPr lang="ru-RU" dirty="0"/>
                    </a:p>
                  </a:txBody>
                  <a:tcPr/>
                </a:tc>
              </a:tr>
              <a:tr h="370840">
                <a:tc>
                  <a:txBody>
                    <a:bodyPr/>
                    <a:lstStyle/>
                    <a:p>
                      <a:r>
                        <a:rPr lang="ru-RU" dirty="0" smtClean="0"/>
                        <a:t>7 класс</a:t>
                      </a:r>
                      <a:endParaRPr lang="ru-RU" dirty="0"/>
                    </a:p>
                  </a:txBody>
                  <a:tcPr/>
                </a:tc>
                <a:tc>
                  <a:txBody>
                    <a:bodyPr/>
                    <a:lstStyle/>
                    <a:p>
                      <a:pPr algn="ctr"/>
                      <a:r>
                        <a:rPr lang="ru-RU" dirty="0" smtClean="0"/>
                        <a:t>34</a:t>
                      </a:r>
                      <a:endParaRPr lang="ru-RU" dirty="0"/>
                    </a:p>
                  </a:txBody>
                  <a:tcPr/>
                </a:tc>
                <a:tc>
                  <a:txBody>
                    <a:bodyPr/>
                    <a:lstStyle/>
                    <a:p>
                      <a:r>
                        <a:rPr lang="ru-RU" dirty="0" smtClean="0"/>
                        <a:t>2 (ОУ 293, 509)</a:t>
                      </a:r>
                      <a:endParaRPr lang="ru-RU" dirty="0"/>
                    </a:p>
                  </a:txBody>
                  <a:tcPr/>
                </a:tc>
                <a:tc>
                  <a:txBody>
                    <a:bodyPr/>
                    <a:lstStyle/>
                    <a:p>
                      <a:r>
                        <a:rPr lang="ru-RU" dirty="0" smtClean="0"/>
                        <a:t>нет</a:t>
                      </a:r>
                      <a:endParaRPr lang="ru-RU" dirty="0"/>
                    </a:p>
                  </a:txBody>
                  <a:tcPr/>
                </a:tc>
                <a:tc>
                  <a:txBody>
                    <a:bodyPr/>
                    <a:lstStyle/>
                    <a:p>
                      <a:r>
                        <a:rPr lang="ru-RU" dirty="0" smtClean="0"/>
                        <a:t>8</a:t>
                      </a:r>
                      <a:endParaRPr lang="ru-RU" dirty="0"/>
                    </a:p>
                  </a:txBody>
                  <a:tcPr/>
                </a:tc>
                <a:tc>
                  <a:txBody>
                    <a:bodyPr/>
                    <a:lstStyle/>
                    <a:p>
                      <a:r>
                        <a:rPr lang="ru-RU" dirty="0" smtClean="0">
                          <a:solidFill>
                            <a:srgbClr val="C00000"/>
                          </a:solidFill>
                        </a:rPr>
                        <a:t>383</a:t>
                      </a:r>
                      <a:endParaRPr lang="ru-RU" dirty="0">
                        <a:solidFill>
                          <a:srgbClr val="C00000"/>
                        </a:solidFill>
                      </a:endParaRPr>
                    </a:p>
                  </a:txBody>
                  <a:tcPr/>
                </a:tc>
              </a:tr>
              <a:tr h="370840">
                <a:tc>
                  <a:txBody>
                    <a:bodyPr/>
                    <a:lstStyle/>
                    <a:p>
                      <a:r>
                        <a:rPr lang="ru-RU" dirty="0" smtClean="0"/>
                        <a:t>8 класс</a:t>
                      </a:r>
                      <a:endParaRPr lang="ru-RU" dirty="0"/>
                    </a:p>
                  </a:txBody>
                  <a:tcPr/>
                </a:tc>
                <a:tc>
                  <a:txBody>
                    <a:bodyPr/>
                    <a:lstStyle/>
                    <a:p>
                      <a:pPr algn="ctr"/>
                      <a:r>
                        <a:rPr lang="ru-RU" dirty="0" smtClean="0"/>
                        <a:t>39</a:t>
                      </a:r>
                      <a:endParaRPr lang="ru-RU" dirty="0"/>
                    </a:p>
                  </a:txBody>
                  <a:tcPr/>
                </a:tc>
                <a:tc>
                  <a:txBody>
                    <a:bodyPr/>
                    <a:lstStyle/>
                    <a:p>
                      <a:r>
                        <a:rPr lang="ru-RU" dirty="0" smtClean="0"/>
                        <a:t>нет</a:t>
                      </a:r>
                      <a:endParaRPr lang="ru-RU" dirty="0"/>
                    </a:p>
                  </a:txBody>
                  <a:tcPr/>
                </a:tc>
                <a:tc>
                  <a:txBody>
                    <a:bodyPr/>
                    <a:lstStyle/>
                    <a:p>
                      <a:r>
                        <a:rPr lang="ru-RU" dirty="0" smtClean="0"/>
                        <a:t>нет</a:t>
                      </a:r>
                      <a:endParaRPr lang="ru-RU" dirty="0"/>
                    </a:p>
                  </a:txBody>
                  <a:tcPr/>
                </a:tc>
                <a:tc>
                  <a:txBody>
                    <a:bodyPr/>
                    <a:lstStyle/>
                    <a:p>
                      <a:r>
                        <a:rPr lang="ru-RU" dirty="0" smtClean="0"/>
                        <a:t>4</a:t>
                      </a:r>
                      <a:endParaRPr lang="ru-RU" dirty="0"/>
                    </a:p>
                  </a:txBody>
                  <a:tcPr/>
                </a:tc>
                <a:tc>
                  <a:txBody>
                    <a:bodyPr/>
                    <a:lstStyle/>
                    <a:p>
                      <a:r>
                        <a:rPr lang="ru-RU" dirty="0" smtClean="0"/>
                        <a:t>395</a:t>
                      </a:r>
                    </a:p>
                    <a:p>
                      <a:r>
                        <a:rPr lang="ru-RU" dirty="0" err="1" smtClean="0">
                          <a:solidFill>
                            <a:srgbClr val="C00000"/>
                          </a:solidFill>
                        </a:rPr>
                        <a:t>ШЭиП</a:t>
                      </a:r>
                      <a:endParaRPr lang="ru-RU" dirty="0">
                        <a:solidFill>
                          <a:srgbClr val="C00000"/>
                        </a:solidFill>
                      </a:endParaRPr>
                    </a:p>
                  </a:txBody>
                  <a:tcPr/>
                </a:tc>
              </a:tr>
              <a:tr h="370840">
                <a:tc>
                  <a:txBody>
                    <a:bodyPr/>
                    <a:lstStyle/>
                    <a:p>
                      <a:r>
                        <a:rPr lang="ru-RU" dirty="0" smtClean="0"/>
                        <a:t>9</a:t>
                      </a:r>
                      <a:r>
                        <a:rPr lang="ru-RU" baseline="0" dirty="0" smtClean="0"/>
                        <a:t> класс</a:t>
                      </a:r>
                      <a:endParaRPr lang="ru-RU" dirty="0"/>
                    </a:p>
                  </a:txBody>
                  <a:tcPr/>
                </a:tc>
                <a:tc>
                  <a:txBody>
                    <a:bodyPr/>
                    <a:lstStyle/>
                    <a:p>
                      <a:pPr algn="ctr"/>
                      <a:r>
                        <a:rPr lang="ru-RU" dirty="0" smtClean="0"/>
                        <a:t>37</a:t>
                      </a:r>
                      <a:endParaRPr lang="ru-RU" dirty="0"/>
                    </a:p>
                  </a:txBody>
                  <a:tcPr/>
                </a:tc>
                <a:tc>
                  <a:txBody>
                    <a:bodyPr/>
                    <a:lstStyle/>
                    <a:p>
                      <a:r>
                        <a:rPr lang="ru-RU" dirty="0" smtClean="0"/>
                        <a:t>нет</a:t>
                      </a:r>
                      <a:endParaRPr lang="ru-RU" dirty="0"/>
                    </a:p>
                  </a:txBody>
                  <a:tcPr/>
                </a:tc>
                <a:tc>
                  <a:txBody>
                    <a:bodyPr/>
                    <a:lstStyle/>
                    <a:p>
                      <a:r>
                        <a:rPr lang="ru-RU" dirty="0" smtClean="0"/>
                        <a:t>нет</a:t>
                      </a:r>
                      <a:endParaRPr lang="ru-RU" dirty="0"/>
                    </a:p>
                  </a:txBody>
                  <a:tcPr/>
                </a:tc>
                <a:tc>
                  <a:txBody>
                    <a:bodyPr/>
                    <a:lstStyle/>
                    <a:p>
                      <a:r>
                        <a:rPr lang="ru-RU" dirty="0" smtClean="0"/>
                        <a:t>6</a:t>
                      </a:r>
                      <a:endParaRPr lang="ru-RU" dirty="0"/>
                    </a:p>
                  </a:txBody>
                  <a:tcPr/>
                </a:tc>
                <a:tc>
                  <a:txBody>
                    <a:bodyPr/>
                    <a:lstStyle/>
                    <a:p>
                      <a:r>
                        <a:rPr lang="ru-RU" dirty="0" smtClean="0"/>
                        <a:t>385</a:t>
                      </a:r>
                      <a:endParaRPr lang="ru-RU" dirty="0"/>
                    </a:p>
                  </a:txBody>
                  <a:tcPr/>
                </a:tc>
              </a:tr>
              <a:tr h="370840">
                <a:tc>
                  <a:txBody>
                    <a:bodyPr/>
                    <a:lstStyle/>
                    <a:p>
                      <a:r>
                        <a:rPr lang="ru-RU" dirty="0" smtClean="0"/>
                        <a:t>10 класс</a:t>
                      </a:r>
                      <a:endParaRPr lang="ru-RU" dirty="0"/>
                    </a:p>
                  </a:txBody>
                  <a:tcPr/>
                </a:tc>
                <a:tc>
                  <a:txBody>
                    <a:bodyPr/>
                    <a:lstStyle/>
                    <a:p>
                      <a:pPr algn="ctr"/>
                      <a:r>
                        <a:rPr lang="ru-RU" dirty="0" smtClean="0"/>
                        <a:t>37</a:t>
                      </a:r>
                      <a:endParaRPr lang="ru-RU" dirty="0"/>
                    </a:p>
                  </a:txBody>
                  <a:tcPr/>
                </a:tc>
                <a:tc>
                  <a:txBody>
                    <a:bodyPr/>
                    <a:lstStyle/>
                    <a:p>
                      <a:r>
                        <a:rPr lang="ru-RU" dirty="0" smtClean="0"/>
                        <a:t>2 (ОУ 590,395)</a:t>
                      </a:r>
                      <a:endParaRPr lang="ru-RU" dirty="0"/>
                    </a:p>
                  </a:txBody>
                  <a:tcPr/>
                </a:tc>
                <a:tc>
                  <a:txBody>
                    <a:bodyPr/>
                    <a:lstStyle/>
                    <a:p>
                      <a:r>
                        <a:rPr lang="ru-RU" dirty="0" smtClean="0"/>
                        <a:t>1</a:t>
                      </a:r>
                      <a:endParaRPr lang="ru-RU" dirty="0"/>
                    </a:p>
                  </a:txBody>
                  <a:tcPr/>
                </a:tc>
                <a:tc>
                  <a:txBody>
                    <a:bodyPr/>
                    <a:lstStyle/>
                    <a:p>
                      <a:r>
                        <a:rPr lang="ru-RU" dirty="0" smtClean="0"/>
                        <a:t>10</a:t>
                      </a:r>
                      <a:endParaRPr lang="ru-RU" dirty="0"/>
                    </a:p>
                  </a:txBody>
                  <a:tcPr/>
                </a:tc>
                <a:tc>
                  <a:txBody>
                    <a:bodyPr/>
                    <a:lstStyle/>
                    <a:p>
                      <a:r>
                        <a:rPr lang="ru-RU" dirty="0" smtClean="0"/>
                        <a:t>Лицей искусств</a:t>
                      </a:r>
                      <a:endParaRPr lang="ru-RU" dirty="0"/>
                    </a:p>
                  </a:txBody>
                  <a:tcPr/>
                </a:tc>
              </a:tr>
              <a:tr h="370840">
                <a:tc>
                  <a:txBody>
                    <a:bodyPr/>
                    <a:lstStyle/>
                    <a:p>
                      <a:r>
                        <a:rPr lang="ru-RU" dirty="0" smtClean="0"/>
                        <a:t>11 класс</a:t>
                      </a:r>
                      <a:endParaRPr lang="ru-RU" dirty="0"/>
                    </a:p>
                  </a:txBody>
                  <a:tcPr/>
                </a:tc>
                <a:tc>
                  <a:txBody>
                    <a:bodyPr/>
                    <a:lstStyle/>
                    <a:p>
                      <a:pPr algn="ctr"/>
                      <a:r>
                        <a:rPr lang="ru-RU" dirty="0" smtClean="0"/>
                        <a:t>40</a:t>
                      </a:r>
                      <a:endParaRPr lang="ru-RU" dirty="0"/>
                    </a:p>
                  </a:txBody>
                  <a:tcPr/>
                </a:tc>
                <a:tc>
                  <a:txBody>
                    <a:bodyPr/>
                    <a:lstStyle/>
                    <a:p>
                      <a:r>
                        <a:rPr lang="ru-RU" dirty="0" smtClean="0"/>
                        <a:t>3 (ОУ 293,399,</a:t>
                      </a:r>
                    </a:p>
                    <a:p>
                      <a:r>
                        <a:rPr lang="ru-RU" dirty="0" err="1" smtClean="0"/>
                        <a:t>СПбМШ</a:t>
                      </a:r>
                      <a:r>
                        <a:rPr lang="ru-RU" smtClean="0"/>
                        <a:t>)</a:t>
                      </a:r>
                      <a:endParaRPr lang="ru-RU" dirty="0"/>
                    </a:p>
                  </a:txBody>
                  <a:tcPr/>
                </a:tc>
                <a:tc>
                  <a:txBody>
                    <a:bodyPr/>
                    <a:lstStyle/>
                    <a:p>
                      <a:r>
                        <a:rPr lang="ru-RU" dirty="0" smtClean="0"/>
                        <a:t>нет</a:t>
                      </a:r>
                      <a:endParaRPr lang="ru-RU" dirty="0"/>
                    </a:p>
                  </a:txBody>
                  <a:tcPr/>
                </a:tc>
                <a:tc>
                  <a:txBody>
                    <a:bodyPr/>
                    <a:lstStyle/>
                    <a:p>
                      <a:r>
                        <a:rPr lang="ru-RU" dirty="0" smtClean="0"/>
                        <a:t>21</a:t>
                      </a:r>
                      <a:endParaRPr lang="ru-RU" dirty="0"/>
                    </a:p>
                  </a:txBody>
                  <a:tcPr/>
                </a:tc>
                <a:tc>
                  <a:txBody>
                    <a:bodyPr/>
                    <a:lstStyle/>
                    <a:p>
                      <a:r>
                        <a:rPr lang="ru-RU" dirty="0" err="1" smtClean="0">
                          <a:solidFill>
                            <a:srgbClr val="C00000"/>
                          </a:solidFill>
                        </a:rPr>
                        <a:t>ШЭиП</a:t>
                      </a:r>
                      <a:endParaRPr lang="ru-RU" dirty="0">
                        <a:solidFill>
                          <a:srgbClr val="C00000"/>
                        </a:solidFill>
                      </a:endParaRPr>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Содержимое 3"/>
          <p:cNvGraphicFramePr>
            <a:graphicFrameLocks noGrp="1"/>
          </p:cNvGraphicFramePr>
          <p:nvPr>
            <p:ph idx="1"/>
          </p:nvPr>
        </p:nvGraphicFramePr>
        <p:xfrm>
          <a:off x="646113" y="1465263"/>
          <a:ext cx="7869237" cy="2763520"/>
        </p:xfrm>
        <a:graphic>
          <a:graphicData uri="http://schemas.openxmlformats.org/drawingml/2006/table">
            <a:tbl>
              <a:tblPr firstRow="1" bandRow="1">
                <a:tableStyleId>{5C22544A-7EE6-4342-B048-85BDC9FD1C3A}</a:tableStyleId>
              </a:tblPr>
              <a:tblGrid>
                <a:gridCol w="1075595"/>
                <a:gridCol w="880385"/>
                <a:gridCol w="3195819"/>
                <a:gridCol w="2717438"/>
              </a:tblGrid>
              <a:tr h="370840">
                <a:tc>
                  <a:txBody>
                    <a:bodyPr/>
                    <a:lstStyle/>
                    <a:p>
                      <a:pPr algn="ctr"/>
                      <a:r>
                        <a:rPr lang="ru-RU" dirty="0" smtClean="0"/>
                        <a:t>№ ОУ</a:t>
                      </a:r>
                      <a:endParaRPr lang="ru-RU" dirty="0"/>
                    </a:p>
                  </a:txBody>
                  <a:tcPr/>
                </a:tc>
                <a:tc>
                  <a:txBody>
                    <a:bodyPr/>
                    <a:lstStyle/>
                    <a:p>
                      <a:pPr algn="ctr"/>
                      <a:r>
                        <a:rPr lang="ru-RU" dirty="0" smtClean="0"/>
                        <a:t>Класс</a:t>
                      </a:r>
                      <a:endParaRPr lang="ru-RU" dirty="0"/>
                    </a:p>
                  </a:txBody>
                  <a:tcPr/>
                </a:tc>
                <a:tc>
                  <a:txBody>
                    <a:bodyPr/>
                    <a:lstStyle/>
                    <a:p>
                      <a:pPr algn="ctr"/>
                      <a:r>
                        <a:rPr lang="ru-RU" dirty="0" smtClean="0"/>
                        <a:t>Результаты ШЭ</a:t>
                      </a:r>
                      <a:endParaRPr lang="ru-RU" dirty="0"/>
                    </a:p>
                  </a:txBody>
                  <a:tcPr/>
                </a:tc>
                <a:tc>
                  <a:txBody>
                    <a:bodyPr/>
                    <a:lstStyle/>
                    <a:p>
                      <a:pPr algn="ctr"/>
                      <a:r>
                        <a:rPr lang="ru-RU" dirty="0" smtClean="0"/>
                        <a:t>Результаты РЭ</a:t>
                      </a:r>
                      <a:endParaRPr lang="ru-RU" dirty="0"/>
                    </a:p>
                  </a:txBody>
                  <a:tcPr/>
                </a:tc>
              </a:tr>
              <a:tr h="370840">
                <a:tc>
                  <a:txBody>
                    <a:bodyPr/>
                    <a:lstStyle/>
                    <a:p>
                      <a:r>
                        <a:rPr lang="ru-RU" dirty="0" smtClean="0"/>
                        <a:t>383</a:t>
                      </a:r>
                      <a:endParaRPr lang="ru-RU" dirty="0"/>
                    </a:p>
                  </a:txBody>
                  <a:tcPr/>
                </a:tc>
                <a:tc>
                  <a:txBody>
                    <a:bodyPr/>
                    <a:lstStyle/>
                    <a:p>
                      <a:r>
                        <a:rPr lang="ru-RU" dirty="0" smtClean="0"/>
                        <a:t>7</a:t>
                      </a:r>
                      <a:endParaRPr lang="ru-RU" dirty="0"/>
                    </a:p>
                  </a:txBody>
                  <a:tcPr/>
                </a:tc>
                <a:tc>
                  <a:txBody>
                    <a:bodyPr/>
                    <a:lstStyle/>
                    <a:p>
                      <a:r>
                        <a:rPr lang="ru-RU" dirty="0" smtClean="0"/>
                        <a:t>54 (</a:t>
                      </a:r>
                      <a:r>
                        <a:rPr lang="ru-RU" baseline="0" dirty="0" smtClean="0"/>
                        <a:t> из 77)</a:t>
                      </a:r>
                      <a:endParaRPr lang="ru-RU" dirty="0"/>
                    </a:p>
                  </a:txBody>
                  <a:tcPr/>
                </a:tc>
                <a:tc>
                  <a:txBody>
                    <a:bodyPr/>
                    <a:lstStyle/>
                    <a:p>
                      <a:r>
                        <a:rPr lang="ru-RU" dirty="0" smtClean="0"/>
                        <a:t>8 (из 50)</a:t>
                      </a:r>
                      <a:endParaRPr lang="ru-RU" dirty="0"/>
                    </a:p>
                  </a:txBody>
                  <a:tcPr/>
                </a:tc>
              </a:tr>
              <a:tr h="370840">
                <a:tc>
                  <a:txBody>
                    <a:bodyPr/>
                    <a:lstStyle/>
                    <a:p>
                      <a:r>
                        <a:rPr lang="ru-RU" dirty="0" err="1" smtClean="0"/>
                        <a:t>ШЭиП</a:t>
                      </a:r>
                      <a:endParaRPr lang="ru-RU" dirty="0" smtClean="0"/>
                    </a:p>
                    <a:p>
                      <a:r>
                        <a:rPr lang="ru-RU" dirty="0" smtClean="0"/>
                        <a:t>395</a:t>
                      </a:r>
                      <a:endParaRPr lang="ru-RU" dirty="0"/>
                    </a:p>
                  </a:txBody>
                  <a:tcPr/>
                </a:tc>
                <a:tc>
                  <a:txBody>
                    <a:bodyPr/>
                    <a:lstStyle/>
                    <a:p>
                      <a:r>
                        <a:rPr lang="ru-RU" dirty="0" smtClean="0"/>
                        <a:t>8</a:t>
                      </a:r>
                      <a:endParaRPr lang="ru-RU" dirty="0"/>
                    </a:p>
                  </a:txBody>
                  <a:tcPr/>
                </a:tc>
                <a:tc>
                  <a:txBody>
                    <a:bodyPr/>
                    <a:lstStyle/>
                    <a:p>
                      <a:r>
                        <a:rPr lang="ru-RU" dirty="0" smtClean="0"/>
                        <a:t>58 (из 77)</a:t>
                      </a:r>
                    </a:p>
                    <a:p>
                      <a:r>
                        <a:rPr lang="ru-RU" dirty="0" smtClean="0"/>
                        <a:t>76 (из 77)</a:t>
                      </a:r>
                      <a:endParaRPr lang="ru-RU" dirty="0"/>
                    </a:p>
                  </a:txBody>
                  <a:tcPr/>
                </a:tc>
                <a:tc>
                  <a:txBody>
                    <a:bodyPr/>
                    <a:lstStyle/>
                    <a:p>
                      <a:r>
                        <a:rPr lang="ru-RU" dirty="0" smtClean="0"/>
                        <a:t>4 (из 50)</a:t>
                      </a:r>
                      <a:endParaRPr lang="en-US" dirty="0" smtClean="0"/>
                    </a:p>
                    <a:p>
                      <a:r>
                        <a:rPr lang="en-US" dirty="0" smtClean="0"/>
                        <a:t>4 (</a:t>
                      </a:r>
                      <a:r>
                        <a:rPr lang="ru-RU" dirty="0" smtClean="0"/>
                        <a:t>из</a:t>
                      </a:r>
                      <a:r>
                        <a:rPr lang="ru-RU" baseline="0" dirty="0" smtClean="0"/>
                        <a:t> 50)</a:t>
                      </a:r>
                      <a:endParaRPr lang="ru-RU" dirty="0"/>
                    </a:p>
                  </a:txBody>
                  <a:tcPr/>
                </a:tc>
              </a:tr>
              <a:tr h="370840">
                <a:tc>
                  <a:txBody>
                    <a:bodyPr/>
                    <a:lstStyle/>
                    <a:p>
                      <a:r>
                        <a:rPr lang="ru-RU" dirty="0" smtClean="0"/>
                        <a:t>385</a:t>
                      </a:r>
                      <a:endParaRPr lang="ru-RU" dirty="0"/>
                    </a:p>
                  </a:txBody>
                  <a:tcPr/>
                </a:tc>
                <a:tc>
                  <a:txBody>
                    <a:bodyPr/>
                    <a:lstStyle/>
                    <a:p>
                      <a:r>
                        <a:rPr lang="ru-RU" dirty="0" smtClean="0"/>
                        <a:t>9</a:t>
                      </a:r>
                      <a:endParaRPr lang="ru-RU" dirty="0"/>
                    </a:p>
                  </a:txBody>
                  <a:tcPr/>
                </a:tc>
                <a:tc>
                  <a:txBody>
                    <a:bodyPr/>
                    <a:lstStyle/>
                    <a:p>
                      <a:r>
                        <a:rPr lang="ru-RU" dirty="0" smtClean="0"/>
                        <a:t>71 (из 93)</a:t>
                      </a:r>
                      <a:endParaRPr lang="ru-RU" dirty="0"/>
                    </a:p>
                  </a:txBody>
                  <a:tcPr/>
                </a:tc>
                <a:tc>
                  <a:txBody>
                    <a:bodyPr/>
                    <a:lstStyle/>
                    <a:p>
                      <a:r>
                        <a:rPr lang="ru-RU" dirty="0" smtClean="0"/>
                        <a:t>6 (из 100)</a:t>
                      </a:r>
                      <a:endParaRPr lang="ru-RU" dirty="0"/>
                    </a:p>
                  </a:txBody>
                  <a:tcPr/>
                </a:tc>
              </a:tr>
              <a:tr h="370840">
                <a:tc>
                  <a:txBody>
                    <a:bodyPr/>
                    <a:lstStyle/>
                    <a:p>
                      <a:r>
                        <a:rPr lang="ru-RU" dirty="0" smtClean="0"/>
                        <a:t>Лицей</a:t>
                      </a:r>
                      <a:r>
                        <a:rPr lang="ru-RU" baseline="0" dirty="0" smtClean="0"/>
                        <a:t> искусств</a:t>
                      </a:r>
                      <a:endParaRPr lang="ru-RU" dirty="0"/>
                    </a:p>
                  </a:txBody>
                  <a:tcPr/>
                </a:tc>
                <a:tc>
                  <a:txBody>
                    <a:bodyPr/>
                    <a:lstStyle/>
                    <a:p>
                      <a:r>
                        <a:rPr lang="ru-RU" dirty="0" smtClean="0"/>
                        <a:t>10</a:t>
                      </a:r>
                      <a:endParaRPr lang="ru-RU" dirty="0"/>
                    </a:p>
                  </a:txBody>
                  <a:tcPr/>
                </a:tc>
                <a:tc>
                  <a:txBody>
                    <a:bodyPr/>
                    <a:lstStyle/>
                    <a:p>
                      <a:r>
                        <a:rPr lang="ru-RU" dirty="0" smtClean="0"/>
                        <a:t>88 (из 113)</a:t>
                      </a:r>
                      <a:endParaRPr lang="ru-RU" dirty="0"/>
                    </a:p>
                  </a:txBody>
                  <a:tcPr/>
                </a:tc>
                <a:tc>
                  <a:txBody>
                    <a:bodyPr/>
                    <a:lstStyle/>
                    <a:p>
                      <a:r>
                        <a:rPr lang="ru-RU" dirty="0" smtClean="0"/>
                        <a:t>10 (из 100)</a:t>
                      </a:r>
                      <a:endParaRPr lang="ru-RU" dirty="0"/>
                    </a:p>
                  </a:txBody>
                  <a:tcPr/>
                </a:tc>
              </a:tr>
              <a:tr h="370840">
                <a:tc>
                  <a:txBody>
                    <a:bodyPr/>
                    <a:lstStyle/>
                    <a:p>
                      <a:r>
                        <a:rPr lang="ru-RU" dirty="0" err="1" smtClean="0"/>
                        <a:t>ШЭиП</a:t>
                      </a:r>
                      <a:endParaRPr lang="ru-RU" dirty="0"/>
                    </a:p>
                  </a:txBody>
                  <a:tcPr/>
                </a:tc>
                <a:tc>
                  <a:txBody>
                    <a:bodyPr/>
                    <a:lstStyle/>
                    <a:p>
                      <a:r>
                        <a:rPr lang="ru-RU" dirty="0" smtClean="0"/>
                        <a:t>11</a:t>
                      </a:r>
                      <a:endParaRPr lang="ru-RU" dirty="0"/>
                    </a:p>
                  </a:txBody>
                  <a:tcPr/>
                </a:tc>
                <a:tc>
                  <a:txBody>
                    <a:bodyPr/>
                    <a:lstStyle/>
                    <a:p>
                      <a:r>
                        <a:rPr lang="ru-RU" dirty="0" smtClean="0"/>
                        <a:t>110 (из 113)</a:t>
                      </a:r>
                      <a:endParaRPr lang="ru-RU" dirty="0"/>
                    </a:p>
                  </a:txBody>
                  <a:tcPr/>
                </a:tc>
                <a:tc>
                  <a:txBody>
                    <a:bodyPr/>
                    <a:lstStyle/>
                    <a:p>
                      <a:r>
                        <a:rPr lang="ru-RU" dirty="0" smtClean="0"/>
                        <a:t>21 (из 100)</a:t>
                      </a:r>
                      <a:endParaRPr lang="ru-RU" dirty="0"/>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Содержимое 3"/>
          <p:cNvGraphicFramePr>
            <a:graphicFrameLocks noGrp="1"/>
          </p:cNvGraphicFramePr>
          <p:nvPr>
            <p:ph idx="1"/>
          </p:nvPr>
        </p:nvGraphicFramePr>
        <p:xfrm>
          <a:off x="703778" y="140045"/>
          <a:ext cx="7869237" cy="6592537"/>
        </p:xfrm>
        <a:graphic>
          <a:graphicData uri="http://schemas.openxmlformats.org/drawingml/2006/table">
            <a:tbl>
              <a:tblPr firstRow="1" bandRow="1">
                <a:tableStyleId>{5C22544A-7EE6-4342-B048-85BDC9FD1C3A}</a:tableStyleId>
              </a:tblPr>
              <a:tblGrid>
                <a:gridCol w="1281541"/>
                <a:gridCol w="3964617"/>
                <a:gridCol w="2623079"/>
              </a:tblGrid>
              <a:tr h="584886">
                <a:tc>
                  <a:txBody>
                    <a:bodyPr/>
                    <a:lstStyle/>
                    <a:p>
                      <a:r>
                        <a:rPr lang="ru-RU" dirty="0" smtClean="0"/>
                        <a:t>№ОУ</a:t>
                      </a:r>
                      <a:endParaRPr lang="ru-RU" dirty="0"/>
                    </a:p>
                  </a:txBody>
                  <a:tcPr/>
                </a:tc>
                <a:tc>
                  <a:txBody>
                    <a:bodyPr/>
                    <a:lstStyle/>
                    <a:p>
                      <a:r>
                        <a:rPr lang="ru-RU" dirty="0" smtClean="0"/>
                        <a:t>Количество</a:t>
                      </a:r>
                      <a:r>
                        <a:rPr lang="ru-RU" baseline="0" dirty="0" smtClean="0"/>
                        <a:t> приглашенных на РЭ</a:t>
                      </a:r>
                      <a:endParaRPr lang="ru-RU" dirty="0"/>
                    </a:p>
                  </a:txBody>
                  <a:tcPr/>
                </a:tc>
                <a:tc>
                  <a:txBody>
                    <a:bodyPr/>
                    <a:lstStyle/>
                    <a:p>
                      <a:r>
                        <a:rPr lang="ru-RU" dirty="0" smtClean="0"/>
                        <a:t>Результаты</a:t>
                      </a:r>
                      <a:endParaRPr lang="ru-RU" dirty="0"/>
                    </a:p>
                  </a:txBody>
                  <a:tcPr/>
                </a:tc>
              </a:tr>
              <a:tr h="371345">
                <a:tc>
                  <a:txBody>
                    <a:bodyPr/>
                    <a:lstStyle/>
                    <a:p>
                      <a:r>
                        <a:rPr lang="ru-RU" dirty="0" smtClean="0"/>
                        <a:t>505</a:t>
                      </a:r>
                      <a:endParaRPr lang="ru-RU" dirty="0"/>
                    </a:p>
                  </a:txBody>
                  <a:tcPr/>
                </a:tc>
                <a:tc>
                  <a:txBody>
                    <a:bodyPr/>
                    <a:lstStyle/>
                    <a:p>
                      <a:r>
                        <a:rPr lang="ru-RU" dirty="0" smtClean="0"/>
                        <a:t>7</a:t>
                      </a:r>
                      <a:endParaRPr lang="ru-RU" dirty="0"/>
                    </a:p>
                  </a:txBody>
                  <a:tcPr/>
                </a:tc>
                <a:tc>
                  <a:txBody>
                    <a:bodyPr/>
                    <a:lstStyle/>
                    <a:p>
                      <a:r>
                        <a:rPr lang="ru-RU" dirty="0" smtClean="0"/>
                        <a:t>Два призера</a:t>
                      </a:r>
                      <a:endParaRPr lang="ru-RU" dirty="0"/>
                    </a:p>
                  </a:txBody>
                  <a:tcPr/>
                </a:tc>
              </a:tr>
              <a:tr h="371345">
                <a:tc>
                  <a:txBody>
                    <a:bodyPr/>
                    <a:lstStyle/>
                    <a:p>
                      <a:r>
                        <a:rPr lang="ru-RU" dirty="0" smtClean="0"/>
                        <a:t>547</a:t>
                      </a:r>
                      <a:endParaRPr lang="ru-RU" dirty="0"/>
                    </a:p>
                  </a:txBody>
                  <a:tcPr/>
                </a:tc>
                <a:tc>
                  <a:txBody>
                    <a:bodyPr/>
                    <a:lstStyle/>
                    <a:p>
                      <a:r>
                        <a:rPr lang="ru-RU" dirty="0" smtClean="0"/>
                        <a:t>7</a:t>
                      </a:r>
                      <a:endParaRPr lang="ru-RU" dirty="0"/>
                    </a:p>
                  </a:txBody>
                  <a:tcPr/>
                </a:tc>
                <a:tc>
                  <a:txBody>
                    <a:bodyPr/>
                    <a:lstStyle/>
                    <a:p>
                      <a:r>
                        <a:rPr lang="ru-RU" dirty="0" smtClean="0"/>
                        <a:t>Призер</a:t>
                      </a:r>
                      <a:endParaRPr lang="ru-RU" dirty="0"/>
                    </a:p>
                  </a:txBody>
                  <a:tcPr/>
                </a:tc>
              </a:tr>
              <a:tr h="371345">
                <a:tc>
                  <a:txBody>
                    <a:bodyPr/>
                    <a:lstStyle/>
                    <a:p>
                      <a:r>
                        <a:rPr lang="ru-RU" dirty="0" smtClean="0"/>
                        <a:t>МШ</a:t>
                      </a:r>
                      <a:endParaRPr lang="ru-RU" dirty="0"/>
                    </a:p>
                  </a:txBody>
                  <a:tcPr/>
                </a:tc>
                <a:tc>
                  <a:txBody>
                    <a:bodyPr/>
                    <a:lstStyle/>
                    <a:p>
                      <a:r>
                        <a:rPr lang="ru-RU" dirty="0" smtClean="0"/>
                        <a:t>4</a:t>
                      </a:r>
                      <a:endParaRPr lang="ru-RU" dirty="0"/>
                    </a:p>
                  </a:txBody>
                  <a:tcPr/>
                </a:tc>
                <a:tc>
                  <a:txBody>
                    <a:bodyPr/>
                    <a:lstStyle/>
                    <a:p>
                      <a:r>
                        <a:rPr lang="ru-RU" dirty="0" smtClean="0"/>
                        <a:t>Два призера</a:t>
                      </a:r>
                      <a:endParaRPr lang="ru-RU" dirty="0"/>
                    </a:p>
                  </a:txBody>
                  <a:tcPr/>
                </a:tc>
              </a:tr>
              <a:tr h="640952">
                <a:tc>
                  <a:txBody>
                    <a:bodyPr/>
                    <a:lstStyle/>
                    <a:p>
                      <a:r>
                        <a:rPr lang="ru-RU" dirty="0" smtClean="0"/>
                        <a:t>293</a:t>
                      </a:r>
                      <a:endParaRPr lang="ru-RU" dirty="0"/>
                    </a:p>
                  </a:txBody>
                  <a:tcPr/>
                </a:tc>
                <a:tc>
                  <a:txBody>
                    <a:bodyPr/>
                    <a:lstStyle/>
                    <a:p>
                      <a:r>
                        <a:rPr lang="ru-RU" dirty="0" smtClean="0"/>
                        <a:t>7</a:t>
                      </a:r>
                      <a:endParaRPr lang="ru-RU" dirty="0"/>
                    </a:p>
                  </a:txBody>
                  <a:tcPr/>
                </a:tc>
                <a:tc>
                  <a:txBody>
                    <a:bodyPr/>
                    <a:lstStyle/>
                    <a:p>
                      <a:r>
                        <a:rPr lang="ru-RU" dirty="0" smtClean="0"/>
                        <a:t>Победитель</a:t>
                      </a:r>
                    </a:p>
                    <a:p>
                      <a:r>
                        <a:rPr lang="ru-RU" dirty="0" smtClean="0"/>
                        <a:t>Призер</a:t>
                      </a:r>
                      <a:endParaRPr lang="ru-RU" dirty="0"/>
                    </a:p>
                  </a:txBody>
                  <a:tcPr/>
                </a:tc>
              </a:tr>
              <a:tr h="371345">
                <a:tc>
                  <a:txBody>
                    <a:bodyPr/>
                    <a:lstStyle/>
                    <a:p>
                      <a:r>
                        <a:rPr lang="ru-RU" dirty="0" smtClean="0"/>
                        <a:t>509</a:t>
                      </a:r>
                      <a:endParaRPr lang="ru-RU" dirty="0"/>
                    </a:p>
                  </a:txBody>
                  <a:tcPr/>
                </a:tc>
                <a:tc>
                  <a:txBody>
                    <a:bodyPr/>
                    <a:lstStyle/>
                    <a:p>
                      <a:r>
                        <a:rPr lang="ru-RU" dirty="0" smtClean="0"/>
                        <a:t>5</a:t>
                      </a:r>
                      <a:endParaRPr lang="ru-RU" dirty="0"/>
                    </a:p>
                  </a:txBody>
                  <a:tcPr/>
                </a:tc>
                <a:tc>
                  <a:txBody>
                    <a:bodyPr/>
                    <a:lstStyle/>
                    <a:p>
                      <a:r>
                        <a:rPr lang="ru-RU" dirty="0" smtClean="0"/>
                        <a:t>Призер</a:t>
                      </a:r>
                      <a:endParaRPr lang="ru-RU" dirty="0"/>
                    </a:p>
                  </a:txBody>
                  <a:tcPr/>
                </a:tc>
              </a:tr>
              <a:tr h="640952">
                <a:tc>
                  <a:txBody>
                    <a:bodyPr/>
                    <a:lstStyle/>
                    <a:p>
                      <a:r>
                        <a:rPr lang="ru-RU" dirty="0" smtClean="0"/>
                        <a:t>399</a:t>
                      </a:r>
                      <a:endParaRPr lang="ru-RU" dirty="0"/>
                    </a:p>
                  </a:txBody>
                  <a:tcPr/>
                </a:tc>
                <a:tc>
                  <a:txBody>
                    <a:bodyPr/>
                    <a:lstStyle/>
                    <a:p>
                      <a:r>
                        <a:rPr lang="ru-RU" dirty="0" smtClean="0"/>
                        <a:t>11</a:t>
                      </a:r>
                      <a:endParaRPr lang="ru-RU" dirty="0"/>
                    </a:p>
                  </a:txBody>
                  <a:tcPr/>
                </a:tc>
                <a:tc>
                  <a:txBody>
                    <a:bodyPr/>
                    <a:lstStyle/>
                    <a:p>
                      <a:r>
                        <a:rPr lang="ru-RU" dirty="0" smtClean="0"/>
                        <a:t>Призер</a:t>
                      </a:r>
                    </a:p>
                    <a:p>
                      <a:r>
                        <a:rPr lang="ru-RU" dirty="0" smtClean="0"/>
                        <a:t>Победитель</a:t>
                      </a:r>
                      <a:endParaRPr lang="ru-RU" dirty="0"/>
                    </a:p>
                  </a:txBody>
                  <a:tcPr/>
                </a:tc>
              </a:tr>
              <a:tr h="640952">
                <a:tc>
                  <a:txBody>
                    <a:bodyPr/>
                    <a:lstStyle/>
                    <a:p>
                      <a:r>
                        <a:rPr lang="ru-RU" dirty="0" smtClean="0"/>
                        <a:t>271</a:t>
                      </a:r>
                      <a:endParaRPr lang="ru-RU" dirty="0"/>
                    </a:p>
                  </a:txBody>
                  <a:tcPr/>
                </a:tc>
                <a:tc>
                  <a:txBody>
                    <a:bodyPr/>
                    <a:lstStyle/>
                    <a:p>
                      <a:r>
                        <a:rPr lang="ru-RU" dirty="0" smtClean="0"/>
                        <a:t>15</a:t>
                      </a:r>
                      <a:endParaRPr lang="ru-RU" dirty="0"/>
                    </a:p>
                  </a:txBody>
                  <a:tcPr/>
                </a:tc>
                <a:tc>
                  <a:txBody>
                    <a:bodyPr/>
                    <a:lstStyle/>
                    <a:p>
                      <a:r>
                        <a:rPr lang="ru-RU" dirty="0" smtClean="0"/>
                        <a:t>Призер</a:t>
                      </a:r>
                    </a:p>
                    <a:p>
                      <a:r>
                        <a:rPr lang="ru-RU" dirty="0" smtClean="0"/>
                        <a:t>Победитель</a:t>
                      </a:r>
                      <a:endParaRPr lang="ru-RU" dirty="0"/>
                    </a:p>
                  </a:txBody>
                  <a:tcPr/>
                </a:tc>
              </a:tr>
              <a:tr h="371345">
                <a:tc>
                  <a:txBody>
                    <a:bodyPr/>
                    <a:lstStyle/>
                    <a:p>
                      <a:r>
                        <a:rPr lang="ru-RU" dirty="0" smtClean="0">
                          <a:solidFill>
                            <a:srgbClr val="C00000"/>
                          </a:solidFill>
                        </a:rPr>
                        <a:t>395</a:t>
                      </a:r>
                      <a:endParaRPr lang="ru-RU" dirty="0">
                        <a:solidFill>
                          <a:srgbClr val="C00000"/>
                        </a:solidFill>
                      </a:endParaRPr>
                    </a:p>
                  </a:txBody>
                  <a:tcPr/>
                </a:tc>
                <a:tc>
                  <a:txBody>
                    <a:bodyPr/>
                    <a:lstStyle/>
                    <a:p>
                      <a:r>
                        <a:rPr lang="ru-RU" dirty="0" smtClean="0">
                          <a:solidFill>
                            <a:srgbClr val="C00000"/>
                          </a:solidFill>
                        </a:rPr>
                        <a:t>24</a:t>
                      </a:r>
                      <a:endParaRPr lang="ru-RU" dirty="0">
                        <a:solidFill>
                          <a:srgbClr val="C00000"/>
                        </a:solidFill>
                      </a:endParaRPr>
                    </a:p>
                  </a:txBody>
                  <a:tcPr/>
                </a:tc>
                <a:tc>
                  <a:txBody>
                    <a:bodyPr/>
                    <a:lstStyle/>
                    <a:p>
                      <a:r>
                        <a:rPr lang="ru-RU" dirty="0" smtClean="0">
                          <a:solidFill>
                            <a:srgbClr val="C00000"/>
                          </a:solidFill>
                        </a:rPr>
                        <a:t>Призер</a:t>
                      </a:r>
                      <a:endParaRPr lang="ru-RU" dirty="0">
                        <a:solidFill>
                          <a:srgbClr val="C00000"/>
                        </a:solidFill>
                      </a:endParaRPr>
                    </a:p>
                  </a:txBody>
                  <a:tcPr/>
                </a:tc>
              </a:tr>
              <a:tr h="371345">
                <a:tc>
                  <a:txBody>
                    <a:bodyPr/>
                    <a:lstStyle/>
                    <a:p>
                      <a:r>
                        <a:rPr lang="ru-RU" dirty="0" smtClean="0"/>
                        <a:t>548</a:t>
                      </a:r>
                      <a:endParaRPr lang="ru-RU" dirty="0"/>
                    </a:p>
                  </a:txBody>
                  <a:tcPr/>
                </a:tc>
                <a:tc>
                  <a:txBody>
                    <a:bodyPr/>
                    <a:lstStyle/>
                    <a:p>
                      <a:r>
                        <a:rPr lang="ru-RU" dirty="0" smtClean="0"/>
                        <a:t>5</a:t>
                      </a:r>
                      <a:endParaRPr lang="ru-RU" dirty="0"/>
                    </a:p>
                  </a:txBody>
                  <a:tcPr/>
                </a:tc>
                <a:tc>
                  <a:txBody>
                    <a:bodyPr/>
                    <a:lstStyle/>
                    <a:p>
                      <a:r>
                        <a:rPr lang="ru-RU" dirty="0" smtClean="0"/>
                        <a:t>Победитель</a:t>
                      </a:r>
                      <a:endParaRPr lang="ru-RU" dirty="0"/>
                    </a:p>
                  </a:txBody>
                  <a:tcPr/>
                </a:tc>
              </a:tr>
              <a:tr h="371345">
                <a:tc>
                  <a:txBody>
                    <a:bodyPr/>
                    <a:lstStyle/>
                    <a:p>
                      <a:r>
                        <a:rPr lang="ru-RU" dirty="0" smtClean="0"/>
                        <a:t>382</a:t>
                      </a:r>
                      <a:endParaRPr lang="ru-RU" dirty="0"/>
                    </a:p>
                  </a:txBody>
                  <a:tcPr/>
                </a:tc>
                <a:tc>
                  <a:txBody>
                    <a:bodyPr/>
                    <a:lstStyle/>
                    <a:p>
                      <a:r>
                        <a:rPr lang="ru-RU" dirty="0" smtClean="0"/>
                        <a:t>2</a:t>
                      </a:r>
                      <a:endParaRPr lang="ru-RU" dirty="0"/>
                    </a:p>
                  </a:txBody>
                  <a:tcPr/>
                </a:tc>
                <a:tc>
                  <a:txBody>
                    <a:bodyPr/>
                    <a:lstStyle/>
                    <a:p>
                      <a:r>
                        <a:rPr lang="ru-RU" dirty="0" smtClean="0"/>
                        <a:t>Призер</a:t>
                      </a:r>
                      <a:endParaRPr lang="ru-RU" dirty="0"/>
                    </a:p>
                  </a:txBody>
                  <a:tcPr/>
                </a:tc>
              </a:tr>
              <a:tr h="371345">
                <a:tc>
                  <a:txBody>
                    <a:bodyPr/>
                    <a:lstStyle/>
                    <a:p>
                      <a:r>
                        <a:rPr lang="ru-RU" dirty="0" smtClean="0"/>
                        <a:t>242</a:t>
                      </a:r>
                      <a:endParaRPr lang="ru-RU" dirty="0"/>
                    </a:p>
                  </a:txBody>
                  <a:tcPr/>
                </a:tc>
                <a:tc>
                  <a:txBody>
                    <a:bodyPr/>
                    <a:lstStyle/>
                    <a:p>
                      <a:r>
                        <a:rPr lang="ru-RU" dirty="0" smtClean="0"/>
                        <a:t>2</a:t>
                      </a:r>
                      <a:endParaRPr lang="ru-RU" dirty="0"/>
                    </a:p>
                  </a:txBody>
                  <a:tcPr/>
                </a:tc>
                <a:tc>
                  <a:txBody>
                    <a:bodyPr/>
                    <a:lstStyle/>
                    <a:p>
                      <a:r>
                        <a:rPr lang="ru-RU" dirty="0" smtClean="0"/>
                        <a:t>Призер</a:t>
                      </a:r>
                      <a:endParaRPr lang="ru-RU" dirty="0"/>
                    </a:p>
                  </a:txBody>
                  <a:tcPr/>
                </a:tc>
              </a:tr>
              <a:tr h="371345">
                <a:tc>
                  <a:txBody>
                    <a:bodyPr/>
                    <a:lstStyle/>
                    <a:p>
                      <a:r>
                        <a:rPr lang="ru-RU" dirty="0" smtClean="0">
                          <a:solidFill>
                            <a:srgbClr val="C00000"/>
                          </a:solidFill>
                        </a:rPr>
                        <a:t>590</a:t>
                      </a:r>
                      <a:endParaRPr lang="ru-RU" dirty="0">
                        <a:solidFill>
                          <a:srgbClr val="C00000"/>
                        </a:solidFill>
                      </a:endParaRPr>
                    </a:p>
                  </a:txBody>
                  <a:tcPr/>
                </a:tc>
                <a:tc>
                  <a:txBody>
                    <a:bodyPr/>
                    <a:lstStyle/>
                    <a:p>
                      <a:r>
                        <a:rPr lang="ru-RU" dirty="0" smtClean="0">
                          <a:solidFill>
                            <a:srgbClr val="C00000"/>
                          </a:solidFill>
                        </a:rPr>
                        <a:t>6</a:t>
                      </a:r>
                      <a:endParaRPr lang="ru-RU" dirty="0">
                        <a:solidFill>
                          <a:srgbClr val="C00000"/>
                        </a:solidFill>
                      </a:endParaRPr>
                    </a:p>
                  </a:txBody>
                  <a:tcPr/>
                </a:tc>
                <a:tc>
                  <a:txBody>
                    <a:bodyPr/>
                    <a:lstStyle/>
                    <a:p>
                      <a:r>
                        <a:rPr lang="ru-RU" dirty="0" smtClean="0">
                          <a:solidFill>
                            <a:srgbClr val="C00000"/>
                          </a:solidFill>
                        </a:rPr>
                        <a:t>Победитель</a:t>
                      </a:r>
                      <a:endParaRPr lang="ru-RU" dirty="0">
                        <a:solidFill>
                          <a:srgbClr val="C00000"/>
                        </a:solidFill>
                      </a:endParaRPr>
                    </a:p>
                  </a:txBody>
                  <a:tcPr/>
                </a:tc>
              </a:tr>
              <a:tr h="371345">
                <a:tc>
                  <a:txBody>
                    <a:bodyPr/>
                    <a:lstStyle/>
                    <a:p>
                      <a:r>
                        <a:rPr lang="ru-RU" dirty="0" smtClean="0">
                          <a:solidFill>
                            <a:srgbClr val="C00000"/>
                          </a:solidFill>
                        </a:rPr>
                        <a:t>390</a:t>
                      </a:r>
                      <a:endParaRPr lang="ru-RU" dirty="0">
                        <a:solidFill>
                          <a:srgbClr val="C00000"/>
                        </a:solidFill>
                      </a:endParaRPr>
                    </a:p>
                  </a:txBody>
                  <a:tcPr/>
                </a:tc>
                <a:tc>
                  <a:txBody>
                    <a:bodyPr/>
                    <a:lstStyle/>
                    <a:p>
                      <a:r>
                        <a:rPr lang="ru-RU" dirty="0" smtClean="0">
                          <a:solidFill>
                            <a:srgbClr val="C00000"/>
                          </a:solidFill>
                        </a:rPr>
                        <a:t>11</a:t>
                      </a:r>
                      <a:endParaRPr lang="ru-RU" dirty="0">
                        <a:solidFill>
                          <a:srgbClr val="C00000"/>
                        </a:solidFill>
                      </a:endParaRPr>
                    </a:p>
                  </a:txBody>
                  <a:tcPr/>
                </a:tc>
                <a:tc>
                  <a:txBody>
                    <a:bodyPr/>
                    <a:lstStyle/>
                    <a:p>
                      <a:r>
                        <a:rPr lang="ru-RU" dirty="0" smtClean="0">
                          <a:solidFill>
                            <a:srgbClr val="C00000"/>
                          </a:solidFill>
                        </a:rPr>
                        <a:t>НЕТ</a:t>
                      </a:r>
                      <a:endParaRPr lang="ru-RU" dirty="0">
                        <a:solidFill>
                          <a:srgbClr val="C00000"/>
                        </a:solidFill>
                      </a:endParaRPr>
                    </a:p>
                  </a:txBody>
                  <a:tcPr/>
                </a:tc>
              </a:tr>
              <a:tr h="371345">
                <a:tc>
                  <a:txBody>
                    <a:bodyPr/>
                    <a:lstStyle/>
                    <a:p>
                      <a:r>
                        <a:rPr lang="ru-RU" dirty="0" smtClean="0">
                          <a:solidFill>
                            <a:srgbClr val="C00000"/>
                          </a:solidFill>
                        </a:rPr>
                        <a:t>369</a:t>
                      </a:r>
                      <a:endParaRPr lang="ru-RU" dirty="0">
                        <a:solidFill>
                          <a:srgbClr val="C00000"/>
                        </a:solidFill>
                      </a:endParaRPr>
                    </a:p>
                  </a:txBody>
                  <a:tcPr/>
                </a:tc>
                <a:tc>
                  <a:txBody>
                    <a:bodyPr/>
                    <a:lstStyle/>
                    <a:p>
                      <a:r>
                        <a:rPr lang="ru-RU" dirty="0" smtClean="0">
                          <a:solidFill>
                            <a:srgbClr val="C00000"/>
                          </a:solidFill>
                        </a:rPr>
                        <a:t>11</a:t>
                      </a:r>
                      <a:endParaRPr lang="ru-RU" dirty="0">
                        <a:solidFill>
                          <a:srgbClr val="C00000"/>
                        </a:solidFill>
                      </a:endParaRPr>
                    </a:p>
                  </a:txBody>
                  <a:tcPr/>
                </a:tc>
                <a:tc>
                  <a:txBody>
                    <a:bodyPr/>
                    <a:lstStyle/>
                    <a:p>
                      <a:r>
                        <a:rPr lang="ru-RU" dirty="0" smtClean="0">
                          <a:solidFill>
                            <a:srgbClr val="C00000"/>
                          </a:solidFill>
                        </a:rPr>
                        <a:t>НЕТ</a:t>
                      </a:r>
                      <a:endParaRPr lang="ru-RU" dirty="0">
                        <a:solidFill>
                          <a:srgbClr val="C00000"/>
                        </a:solidFill>
                      </a:endParaRPr>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977</TotalTime>
  <Words>2082</Words>
  <Application>Microsoft Office PowerPoint</Application>
  <PresentationFormat>Экран (4:3)</PresentationFormat>
  <Paragraphs>315</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Office Theme</vt:lpstr>
      <vt:lpstr>Итоги реализации проекта «Одаренный ребенок» -  2016 – 2017 </vt:lpstr>
      <vt:lpstr> Победители районного этапа – призёры регионального этапа ВКС–2016 </vt:lpstr>
      <vt:lpstr>Конкурс научно – исследовательских работ по словесности, мировой художественной культуре и истории Районный этап</vt:lpstr>
      <vt:lpstr>Конкурс научно – исследовательских работ по словесности, мировой художественной культуре и истории Региональный этап</vt:lpstr>
      <vt:lpstr>Районный конкурс исследовательских, проектных и творческих работ старшеклассников  «Новые имена» Представление работы (работа секции)</vt:lpstr>
      <vt:lpstr>Районный этап  Всероссийской олимпиады по литературе - 2016</vt:lpstr>
      <vt:lpstr>Районный этап  Всероссийской олимпиады по литературе - 2016</vt:lpstr>
      <vt:lpstr>Слайд 8</vt:lpstr>
      <vt:lpstr>Слайд 9</vt:lpstr>
      <vt:lpstr>Задание №1: посмотрите фильм киностудии «Союзмультфильм» по рассказу И.С.Тургенева «Муму». Сопоставьте с рассказом И.С.Тургенева «Муму». Напишите текст(сочинение) о том, насколько режиссёр –аниматор, творческая группа фильма следует авторскому замыслу, в чем современный читатель/зритель может расширить своё представление о художественном мире рассказа Тургенева. Озаглавьте своё сочинение.</vt:lpstr>
      <vt:lpstr>Отрицательные тенденции в подготовке учащихся  7- 8х классов</vt:lpstr>
      <vt:lpstr>Задание №2: было предложено составить рекламу к фильму В.Караваева, которая бы привлекла внимание современного читателя к рассказу И.С.Тургенева, призвала перечитать и обдумать произведение</vt:lpstr>
      <vt:lpstr>Отрицательные тенденции в подготовке учащихся  7- 8х классов</vt:lpstr>
      <vt:lpstr>Структура рекламного текста ( Методическая копилка)</vt:lpstr>
      <vt:lpstr>Задание №1: выполните целостный анализ рассказа А.П.Чехова «Восклицательный знак». Обратите внимание на подзаголовок ИЛИ выполните целостный анализ стихотворения Б.Пастернака «Чирикали птицы…».  </vt:lpstr>
      <vt:lpstr>Отрицательные тенденции в подготовке учащихся  9-х классов </vt:lpstr>
      <vt:lpstr>Задание №2:выберите персонажа из русской или зарубежной литературы или фольклора и представьте его монолог в любом из литературных жанров. Подумайте, в русле какого литературного направления можно создать этот монолог. . Ваша задача – изобразить героя так, чтобы была сохранена его персонажная индивидуальность и была выражена специфика выбранного Вами литературного направления и жанра. (например, Иван – царевич в реалистическом путевом очерке, Колобок в романтической поэме, Дуня Вырина в сентименталистском романе в письмах и т. д.)</vt:lpstr>
      <vt:lpstr>Отрицательные тенденции в подготовке учащихся 9-х классов</vt:lpstr>
      <vt:lpstr>Задание №1: выполните целостный анализ рассказа А.П.Чехова «Беглец». Обратите внимание на следующие особенности его содержания и формы (поэтики): представленную в произведении точку зрения и способы предъявления этой точки зрения; смысл названия рассказа, способы создания образов произведения. Объясните свое понимание художественного конфликта в данном произведении, поясните, как детали изображения проясняют этот конфликт для читателя. Ваша работа должна представлять собой единый связный текст. ИЛИ Выполните целостный анализ стихотворения Б.Пастернака «На ранних поездах». Обратите внимание на изображение пространства: внешнего и внутреннего; объясните, как соотносятся эти пространства: обратите внимание на то, какие приемы используются для изображения внутреннего и внешнего пространства. Как создается образ соотечественников в стихотворении?</vt:lpstr>
      <vt:lpstr>Отрицательные тенденции в подготовке учащихся 10-х классов</vt:lpstr>
      <vt:lpstr>Задание №2: представьте возможный диалог двух литературных героев из разных произведений. Предварительно выберите конкретную проблему, которую могли бы обсуждать персонажи, продумайте их позиции (например, Алексей Степанович Молчалин ( А.С.Грибоедов, «Горе от ума») и Павел Иванович Чичиков (Н.В.Гоголь, «Мертвые души»). Можете выбрать персонажей из произведений писателей, которые никогда не знали друг о друге, из произведений разных стран и эпох. Ваша задача – изобразить героев в диалоге так, чтобы была сохранена логика образа каждого: передан его характер, убеждения, манера общения. </vt:lpstr>
      <vt:lpstr>Задание №1:выполните целостный анализ рассказа И.А.Бунина «Подснежник». Обратите внимание на следующие особенности его содержания и формы (поэтики): художественное время и место (хронотоп), лирическую составляющую этого произведения, название рассказа, объясните его смысл, обратите внимание на портрет героя произведения, объясните своё понимание художественного конфликта в данном произведении, поясните, какие детали изображения проясняют этот конфликт для читателя ИЛИ выполните целостный анализ стихотворения Б.Ахмадулиной «Август». Обратите внимание на то, как создается образ разделенной любви в стихотворении, какова роль образа пространства и образа времени в передаче переживания лирического героя.</vt:lpstr>
      <vt:lpstr>Отрицательные тенденции в подготовке учащихся 11-х классов</vt:lpstr>
      <vt:lpstr>Задание №2: представьте себя в роли цензора и напишите от его лица цензурное заключение на одно из произведений русской литературы. Это может быть запрещение или одобрение произведения, но с обязательным аргументированным обоснованием причин.</vt:lpstr>
      <vt:lpstr>Методические рекомендации</vt:lpstr>
      <vt:lpstr>Slide title</vt:lpstr>
    </vt:vector>
  </TitlesOfParts>
  <Company>PJSC "New Engineering Technologies"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Markasian, Pavel (KIEVH)</dc:creator>
  <cp:lastModifiedBy>1</cp:lastModifiedBy>
  <cp:revision>189</cp:revision>
  <dcterms:created xsi:type="dcterms:W3CDTF">2016-11-18T14:12:19Z</dcterms:created>
  <dcterms:modified xsi:type="dcterms:W3CDTF">2017-04-26T19:48:50Z</dcterms:modified>
</cp:coreProperties>
</file>