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86" r:id="rId2"/>
    <p:sldMasterId id="2147483798" r:id="rId3"/>
  </p:sldMasterIdLst>
  <p:notesMasterIdLst>
    <p:notesMasterId r:id="rId28"/>
  </p:notesMasterIdLst>
  <p:sldIdLst>
    <p:sldId id="314" r:id="rId4"/>
    <p:sldId id="330" r:id="rId5"/>
    <p:sldId id="331" r:id="rId6"/>
    <p:sldId id="332" r:id="rId7"/>
    <p:sldId id="315" r:id="rId8"/>
    <p:sldId id="317" r:id="rId9"/>
    <p:sldId id="257" r:id="rId10"/>
    <p:sldId id="258" r:id="rId11"/>
    <p:sldId id="259" r:id="rId12"/>
    <p:sldId id="322" r:id="rId13"/>
    <p:sldId id="323" r:id="rId14"/>
    <p:sldId id="269" r:id="rId15"/>
    <p:sldId id="321" r:id="rId16"/>
    <p:sldId id="263" r:id="rId17"/>
    <p:sldId id="319" r:id="rId18"/>
    <p:sldId id="318" r:id="rId19"/>
    <p:sldId id="329" r:id="rId20"/>
    <p:sldId id="327" r:id="rId21"/>
    <p:sldId id="325" r:id="rId22"/>
    <p:sldId id="326" r:id="rId23"/>
    <p:sldId id="328" r:id="rId24"/>
    <p:sldId id="267" r:id="rId25"/>
    <p:sldId id="333" r:id="rId26"/>
    <p:sldId id="33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7" autoAdjust="0"/>
    <p:restoredTop sz="84587" autoAdjust="0"/>
  </p:normalViewPr>
  <p:slideViewPr>
    <p:cSldViewPr>
      <p:cViewPr varScale="1">
        <p:scale>
          <a:sx n="72" d="100"/>
          <a:sy n="72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756426-7CCD-4588-99AC-DC7FDE3DD456}" type="datetimeFigureOut">
              <a:rPr lang="ru-RU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0BDFC4F-5F49-4A93-BF90-56C7A0787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82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Оптимальным способом организации системы накопительной оценки является портфолио учащегося, понимаемое как </a:t>
            </a:r>
            <a:r>
              <a:rPr lang="ru-RU" b="1" dirty="0"/>
              <a:t>коллекция работ и результатов ученика, демонстрирующая его усилия, про­гресс и достижения в различных областях</a:t>
            </a:r>
            <a:r>
              <a:rPr lang="ru-RU" dirty="0"/>
              <a:t>. Опыт использования портфолио у нас и за рубежом показывает, что его можно отнести к разряду </a:t>
            </a:r>
            <a:r>
              <a:rPr lang="ru-RU" b="1" dirty="0"/>
              <a:t>аутентичных индивидуальных оценок, ориентированных на демонстрацию динамики образовательных достижений ученика в широком образовательном контексте </a:t>
            </a:r>
            <a:r>
              <a:rPr lang="ru-RU" dirty="0"/>
              <a:t>(в том числе в сфере освоения таких </a:t>
            </a:r>
            <a:r>
              <a:rPr lang="ru-RU" u="sng" dirty="0"/>
              <a:t>средств самоорганизации собственной учебной деятельности, как самоконтроль, самооценка, рефлексия </a:t>
            </a:r>
            <a:r>
              <a:rPr lang="ru-RU" dirty="0"/>
              <a:t>и т.д.).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Портфолио представляет собой </a:t>
            </a:r>
            <a:r>
              <a:rPr lang="ru-RU" u="sng" dirty="0"/>
              <a:t>одновременно форму</a:t>
            </a:r>
            <a:r>
              <a:rPr lang="ru-RU" dirty="0"/>
              <a:t>, процесс </a:t>
            </a:r>
            <a:r>
              <a:rPr lang="ru-RU" u="sng" dirty="0"/>
              <a:t>организации</a:t>
            </a:r>
            <a:r>
              <a:rPr lang="ru-RU" dirty="0"/>
              <a:t> и </a:t>
            </a:r>
            <a:r>
              <a:rPr lang="ru-RU" u="sng" dirty="0"/>
              <a:t>технологию работы </a:t>
            </a:r>
            <a:r>
              <a:rPr lang="ru-RU" dirty="0"/>
              <a:t>с продуктами познавательной деятельности учащихся, </a:t>
            </a:r>
            <a:r>
              <a:rPr lang="ru-RU" b="1" dirty="0"/>
              <a:t>предназначенными</a:t>
            </a:r>
            <a:r>
              <a:rPr lang="ru-RU" dirty="0"/>
              <a:t> для </a:t>
            </a:r>
            <a:r>
              <a:rPr lang="ru-RU" b="1" dirty="0"/>
              <a:t>демонстрации, анализа и оценки, для развития рефлексии</a:t>
            </a:r>
            <a:r>
              <a:rPr lang="ru-RU" dirty="0"/>
              <a:t>, для осознания и оценки ре­зультатов своей деятельности, для осознания собственной субъект­ной позиции. Эти </a:t>
            </a:r>
            <a:r>
              <a:rPr lang="ru-RU" i="1" dirty="0"/>
              <a:t>факторы</a:t>
            </a:r>
            <a:r>
              <a:rPr lang="ru-RU" dirty="0"/>
              <a:t> определяют </a:t>
            </a:r>
            <a:r>
              <a:rPr lang="ru-RU" i="1" dirty="0"/>
              <a:t>актуальность проблемы</a:t>
            </a:r>
            <a:r>
              <a:rPr lang="ru-RU" dirty="0"/>
              <a:t>, ее значимость для современной системы образования.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Слово «</a:t>
            </a:r>
            <a:r>
              <a:rPr lang="ru-RU" b="1" dirty="0"/>
              <a:t>портфолио</a:t>
            </a:r>
            <a:r>
              <a:rPr lang="ru-RU" dirty="0"/>
              <a:t>» было известно еще в эпоху Ренессанса, Когда этим англоязычным термином называли альбом с рисунками и чертежами, который обязаны были предъявить художники и архитекторы, претендовавшие на место в Академии художеств. В 80-х годах </a:t>
            </a:r>
            <a:r>
              <a:rPr lang="en-US" dirty="0"/>
              <a:t>XX </a:t>
            </a:r>
            <a:r>
              <a:rPr lang="ru-RU" dirty="0"/>
              <a:t>века в США возникла идея применения портфолио в школе. И уже через десять лет ученые стали говорить о «</a:t>
            </a:r>
            <a:r>
              <a:rPr lang="ru-RU" dirty="0" err="1"/>
              <a:t>портфолиомании</a:t>
            </a:r>
            <a:r>
              <a:rPr lang="ru-RU" b="1" dirty="0"/>
              <a:t>», </a:t>
            </a:r>
            <a:r>
              <a:rPr lang="ru-RU" dirty="0"/>
              <a:t>охватившей весь мир.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2004 году в Министерстве образования науки РФ была представлена концепция </a:t>
            </a:r>
            <a:r>
              <a:rPr lang="ru-RU" i="1" dirty="0"/>
              <a:t>портфолио достижений ученика, </a:t>
            </a:r>
            <a:r>
              <a:rPr lang="ru-RU" dirty="0"/>
              <a:t>которая призвана была помочь проследить развитие ребенка, обнаружить в нем склонности к тем или иным наукам и скрытые таланты.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A3A6DC-F68D-410D-8F34-DB78653F21B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291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Портфолио — это не только современная эффективная форма оценивания, но и действенное средство для решения ряда важных педагогических задач, позволяющее:</a:t>
            </a:r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EFFA5E-3091-4CF6-AF94-662B2FD756C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0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Портфолио, благодаря своим особенностям, может стать важным элементом системы внутренней накопительной оценки достижения планируемых результатов начального образования: предметных, метапредметных и личностных. Однако использование порт фолио в этих целях возможно только при соблюдении ряда условий</a:t>
            </a:r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D4C63C-97DD-4D5D-AE94-FDE15D11D05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02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/>
              <a:t>Третье условие</a:t>
            </a:r>
            <a:r>
              <a:rPr lang="ru-RU"/>
              <a:t>, тесно связанное с предыдущим, относится к возможности независимой перепроверки общей оценки портфолио и оценок составляющих его материалов иными лицами (например, администрацией образовательного учреждения, педагогами-коллегами, родителями, экспертами, инспекцией и др.). Отсюда, в частности, следует, что оценки, выставляемые учителем в ходе и по результатам учебного процесса (в том числе текущие и промежуточные) за к</a:t>
            </a:r>
            <a:r>
              <a:rPr lang="ru-RU" b="1"/>
              <a:t>аждый материал, включаемый в состав портфолио, должны фиксироваться письменно и храниться в определенной системе</a:t>
            </a:r>
            <a:r>
              <a:rPr lang="ru-RU"/>
              <a:t>. Только при соблюдении этого условия создается возможность получить обоснование и провести перепроверку правомерности и правильности выставленной итоговой оценки, и, значит, только этом случае портфолио может получить признание как элемент системы оценки достижения планируемых результатов начального образования.</a:t>
            </a:r>
          </a:p>
          <a:p>
            <a:pPr>
              <a:spcBef>
                <a:spcPct val="0"/>
              </a:spcBef>
            </a:pPr>
            <a:r>
              <a:rPr lang="ru-RU"/>
              <a:t>Следует отметить, что соблюдение этого условия потребует дополнительных усилий со стороны учителя, однако оно же в значительной степени повысит эффективность его труда. Разумный компромисс видится в том, что в ходе дальнейших разработок на обходимо выделить и минимизировать не только необходимый и достаточный состав документации, но и оптимизировать и технологизировать способы фиксации, накопления и хранения текущих и промежуточных оценок.</a:t>
            </a:r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311917-7AC4-4BCB-9354-E869332B942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115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Важная </a:t>
            </a:r>
            <a:r>
              <a:rPr lang="ru-RU" b="1"/>
              <a:t>цель портфолио </a:t>
            </a:r>
            <a:r>
              <a:rPr lang="ru-RU"/>
              <a:t>- представить отчет по процессу об­разования учащегося, увидеть «картину» значимых образователь­ных результатов в целом, обеспечить отслеживание индивидуаль­ного прогресса ученика в широком образовательном контексте, продемонстрировать его способности практически применять при­обретенные знания и умения.</a:t>
            </a:r>
          </a:p>
          <a:p>
            <a:pPr>
              <a:spcBef>
                <a:spcPct val="0"/>
              </a:spcBef>
            </a:pPr>
            <a:r>
              <a:rPr lang="ru-RU"/>
              <a:t>Чтобы добиться этого, работа с портфолио должна быть орга­низована в системе, но это, в свою очередь, должно сочетаться с принципом добровольности при сборе информации. Данный прин­цип позволяет более серьезно и вдумчиво относиться к своим заня­тиям, увлечениям, даже к своему свободному времени, которое можно использовать с большей эффективностью для собственного развития.</a:t>
            </a:r>
          </a:p>
          <a:p>
            <a:pPr>
              <a:spcBef>
                <a:spcPct val="0"/>
              </a:spcBef>
            </a:pPr>
            <a:r>
              <a:rPr lang="ru-RU"/>
              <a:t>Обязательное условие успешной работы - знакомство родите­лей с данной технологией. Родители - участники создания портфо­лио, так как у ребят данного возраста нет навыка оформления рабо­ты. Работа должна быть красиво оформлена, ребенок должен чувст­вовать заинтересованность взрослых. Такого вида портфолио уча­щиеся начальных классов ведут по желанию.</a:t>
            </a:r>
          </a:p>
          <a:p>
            <a:pPr>
              <a:spcBef>
                <a:spcPct val="0"/>
              </a:spcBef>
            </a:pPr>
            <a:r>
              <a:rPr lang="ru-RU"/>
              <a:t>В приложении собираются грамоты, дипломы, сертификаты. Введение портфолио в начальной школе может повысить об­разовательную активность школьников, уровень осознания ими своих целей и возможностей и проследить индивидуальный про­гресс учащегося начальной школы, причем вне прямого сравнения с достижениями других учеников.</a:t>
            </a:r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E229E-53F3-4FBA-B0F7-274EDD84F82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24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1C572C-92D1-446E-946D-84547057B458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C166D8-4797-4B2E-A109-27356BEEB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2EFF1B-6B29-43A2-A7A3-EDC26790B242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F22A9-6199-49BF-8B67-BF532C5E86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4ADA9D-F3B2-402B-A846-6518E298C8E7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6DDC-F63F-47D7-8198-FFEEDE66BC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 descr="02"/>
          <p:cNvSpPr>
            <a:spLocks noChangeArrowheads="1"/>
          </p:cNvSpPr>
          <p:nvPr/>
        </p:nvSpPr>
        <p:spPr bwMode="gray">
          <a:xfrm rot="21127602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 descr="01"/>
          <p:cNvSpPr>
            <a:spLocks noChangeArrowheads="1"/>
          </p:cNvSpPr>
          <p:nvPr/>
        </p:nvSpPr>
        <p:spPr bwMode="gray">
          <a:xfrm rot="2038895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3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6BBCCD4-A89C-4299-BBAB-B6D482867926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B31DC-CC2F-422B-B793-30074A3D21E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31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EC170-0431-475B-ABA7-3AC2225CB38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51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E7001-6E00-4319-BEB6-3FB70787D18E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20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76E91-612C-4C1A-B894-24102881F43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6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12DF0-B477-467B-B253-D2DEDE2F8CE0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50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95728-C1A3-4AD9-BFAC-049EF1F8A58D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15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6FB93-EF19-4E2A-9589-54041F475E2F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26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2B3330-E5EB-4298-93FA-C941A1286C39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2E8C0-7BEF-45D8-890B-2DE8A3728B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54EA7-7433-4AC2-A065-252880BDDAB0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6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0862B-3BB9-441E-9E87-88252364CB30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7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D5E58-534E-4AB5-A808-9E5352906C59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58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 descr="02"/>
          <p:cNvSpPr>
            <a:spLocks noChangeArrowheads="1"/>
          </p:cNvSpPr>
          <p:nvPr/>
        </p:nvSpPr>
        <p:spPr bwMode="gray">
          <a:xfrm rot="21127602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5" descr="01"/>
          <p:cNvSpPr>
            <a:spLocks noChangeArrowheads="1"/>
          </p:cNvSpPr>
          <p:nvPr/>
        </p:nvSpPr>
        <p:spPr bwMode="gray">
          <a:xfrm rot="2038895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6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/>
            <a:ahLst/>
            <a:cxnLst>
              <a:cxn ang="0">
                <a:pos x="305" y="4317"/>
              </a:cxn>
              <a:cxn ang="0">
                <a:pos x="0" y="0"/>
              </a:cxn>
              <a:cxn ang="0">
                <a:pos x="3936" y="0"/>
              </a:cxn>
              <a:cxn ang="0">
                <a:pos x="3936" y="4320"/>
              </a:cxn>
              <a:cxn ang="0">
                <a:pos x="305" y="4317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13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6BBCCD4-A89C-4299-BBAB-B6D482867926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4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B31DC-CC2F-422B-B793-30074A3D21EA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4645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9EC170-0431-475B-ABA7-3AC2225CB38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02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E7001-6E00-4319-BEB6-3FB70787D18E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261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76E91-612C-4C1A-B894-24102881F435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10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12DF0-B477-467B-B253-D2DEDE2F8CE0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3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95728-C1A3-4AD9-BFAC-049EF1F8A58D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7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D313A1-F2E5-45CF-9196-4FE183A2C3CD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181E6-DD97-4912-9AD0-2A8418EF25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56FB93-EF19-4E2A-9589-54041F475E2F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412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B54EA7-7433-4AC2-A065-252880BDDAB0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14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70862B-3BB9-441E-9E87-88252364CB30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6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D5E58-534E-4AB5-A808-9E5352906C59}" type="slidenum">
              <a:rPr lang="en-US" altLang="ru-RU">
                <a:solidFill>
                  <a:srgbClr val="000000"/>
                </a:solidFill>
              </a:rPr>
              <a:pPr/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05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C04F94-E6D5-4F49-AA34-66EE6339E80F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D2623-55F2-42C6-8F03-D1AF5EDD37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1606C-E462-407E-AB3F-281A4B13ED37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81D65C-5593-4839-9A5F-3E7DA99C01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8780F3-00B5-4DBC-9B67-9877951EFF40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139040-D3DC-4946-B1F7-21373DA748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781E4-EA1C-4D7B-9C90-AD68274023B8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EC7AA8-907C-476F-924F-AAB11EB96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63EBD5-BDFD-453E-8CC5-C6A82DE8751B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11C06E-9A28-4852-BC98-CB23FFE7EB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E0F9C-AA89-444A-88E5-583521D3A414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D1E58-CD7B-4F2F-AC12-AB866358D7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5D66B44-75B6-4D87-98B1-A3C68E80BCDB}" type="datetimeFigureOut">
              <a:rPr lang="ru-RU" smtClean="0"/>
              <a:pPr>
                <a:defRPr/>
              </a:pPr>
              <a:t>13.04.2017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49D5F69-738B-4D3B-8AE7-C9227D6E2A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grpSp>
        <p:nvGrpSpPr>
          <p:cNvPr id="1032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3" name="Picture 18" descr="03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039" name="Picture 19" descr="0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A613A-4933-48C6-9904-A0EFA8F09729}" type="slidenum">
              <a:rPr lang="en-US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576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/>
            <a:ahLst/>
            <a:cxnLst>
              <a:cxn ang="0">
                <a:pos x="312" y="4336"/>
              </a:cxn>
              <a:cxn ang="0">
                <a:pos x="0" y="0"/>
              </a:cxn>
              <a:cxn ang="0">
                <a:pos x="5480" y="0"/>
              </a:cxn>
              <a:cxn ang="0">
                <a:pos x="5480" y="4320"/>
              </a:cxn>
              <a:cxn ang="0">
                <a:pos x="312" y="4336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grpSp>
        <p:nvGrpSpPr>
          <p:cNvPr id="1032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3" name="Picture 18" descr="03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6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pic>
          <p:nvPicPr>
            <p:cNvPr id="1039" name="Picture 19" descr="04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CA613A-4933-48C6-9904-A0EFA8F09729}" type="slidenum">
              <a:rPr lang="en-US" altLang="ru-RU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altLang="ru-RU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8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hyperlink" Target="file:///G:\&#1084;&#1072;&#1089;&#1090;&#1077;&#1088;-&#1082;&#1083;&#1072;&#1089;&#1089;%2013.04.2017\&#1050;&#1086;&#1087;&#1080;&#1103;%20portfolio_Tasya.xls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sh34oskol.ru/wp-content/uploads/2015/09/&#1060;&#1043;&#1054;&#1057;-&#1053;&#1054;&#1054;_31.12.2015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-316371"/>
            <a:ext cx="9001000" cy="4797152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br>
              <a:rPr lang="ru-RU" dirty="0"/>
            </a:br>
            <a:br>
              <a:rPr lang="en-US" dirty="0"/>
            </a:br>
            <a:br>
              <a:rPr lang="en-US" dirty="0"/>
            </a:br>
            <a:br>
              <a:rPr lang="ru-RU" dirty="0"/>
            </a:br>
            <a:r>
              <a:rPr lang="ru-RU" sz="3100" dirty="0">
                <a:effectLst/>
              </a:rPr>
              <a:t>«Модель портфолио учащихся начальной школы </a:t>
            </a:r>
            <a:br>
              <a:rPr lang="ru-RU" sz="3100" dirty="0">
                <a:effectLst/>
              </a:rPr>
            </a:br>
            <a:r>
              <a:rPr lang="ru-RU" sz="3100" dirty="0">
                <a:effectLst/>
              </a:rPr>
              <a:t>в условиях реализации ФГОС НОО» </a:t>
            </a:r>
            <a:br>
              <a:rPr lang="ru-RU" sz="3100" dirty="0">
                <a:effectLst/>
              </a:rPr>
            </a:br>
            <a:br>
              <a:rPr lang="en-US" sz="2700" dirty="0"/>
            </a:br>
            <a:br>
              <a:rPr lang="en-US" sz="2700" dirty="0"/>
            </a:br>
            <a:r>
              <a:rPr lang="ru-RU" sz="3600" b="1" dirty="0"/>
              <a:t>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7903" y="6093296"/>
            <a:ext cx="8496944" cy="6037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Кадырова А.А., заместитель директора по УР </a:t>
            </a:r>
            <a:endParaRPr lang="ru-RU" sz="2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sz="2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619250" cy="1533525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049944"/>
              </p:ext>
            </p:extLst>
          </p:nvPr>
        </p:nvGraphicFramePr>
        <p:xfrm>
          <a:off x="323528" y="355322"/>
          <a:ext cx="8640960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96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819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Государственное бюджетное общеобразовательное учреждение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средняя общеобразовательная школа №394 Красносельского района Санкт-Петербурга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98" name="Picture 2" descr="C:\Users\market\Documents\ВИДЕОПРЕЗ\вводный слайд\sch2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933056"/>
            <a:ext cx="7078495" cy="177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6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206" y="1578629"/>
            <a:ext cx="3780420" cy="25202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0529765">
            <a:off x="185030" y="885930"/>
            <a:ext cx="46735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работать?</a:t>
            </a:r>
          </a:p>
        </p:txBody>
      </p:sp>
      <p:sp>
        <p:nvSpPr>
          <p:cNvPr id="6" name="Прямоугольник 5"/>
          <p:cNvSpPr/>
          <p:nvPr/>
        </p:nvSpPr>
        <p:spPr>
          <a:xfrm rot="707464">
            <a:off x="4532724" y="987004"/>
            <a:ext cx="46735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чего начать?</a:t>
            </a:r>
          </a:p>
        </p:txBody>
      </p:sp>
      <p:sp>
        <p:nvSpPr>
          <p:cNvPr id="7" name="Прямоугольник 6"/>
          <p:cNvSpPr/>
          <p:nvPr/>
        </p:nvSpPr>
        <p:spPr>
          <a:xfrm rot="707464">
            <a:off x="276444" y="4502454"/>
            <a:ext cx="46735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Роль родителей?</a:t>
            </a:r>
          </a:p>
        </p:txBody>
      </p:sp>
      <p:sp>
        <p:nvSpPr>
          <p:cNvPr id="8" name="Прямоугольник 7"/>
          <p:cNvSpPr/>
          <p:nvPr/>
        </p:nvSpPr>
        <p:spPr>
          <a:xfrm rot="20738775">
            <a:off x="4666438" y="3854129"/>
            <a:ext cx="46735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Роль ученика 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5777822"/>
            <a:ext cx="467352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Моя роль?</a:t>
            </a:r>
          </a:p>
        </p:txBody>
      </p:sp>
    </p:spTree>
    <p:extLst>
      <p:ext uri="{BB962C8B-B14F-4D97-AF65-F5344CB8AC3E}">
        <p14:creationId xmlns:p14="http://schemas.microsoft.com/office/powerpoint/2010/main" val="1174410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лако 16"/>
          <p:cNvSpPr/>
          <p:nvPr/>
        </p:nvSpPr>
        <p:spPr>
          <a:xfrm>
            <a:off x="49436" y="5334826"/>
            <a:ext cx="3816424" cy="10620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-22142" y="2799022"/>
            <a:ext cx="5170206" cy="25003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блако 13"/>
          <p:cNvSpPr/>
          <p:nvPr/>
        </p:nvSpPr>
        <p:spPr>
          <a:xfrm>
            <a:off x="3988397" y="4451703"/>
            <a:ext cx="5364088" cy="25003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5226119" y="2876019"/>
            <a:ext cx="3816424" cy="10620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92156" y="30053"/>
            <a:ext cx="8800324" cy="28459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4332" y="33863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Ну нам тоже так говорили, стращали и обязывали, что уж </a:t>
            </a:r>
            <a:r>
              <a:rPr lang="ru-RU" dirty="0" err="1">
                <a:solidFill>
                  <a:schemeClr val="bg1"/>
                </a:solidFill>
              </a:rPr>
              <a:t>ооочень</a:t>
            </a:r>
            <a:r>
              <a:rPr lang="ru-RU" dirty="0">
                <a:solidFill>
                  <a:schemeClr val="bg1"/>
                </a:solidFill>
              </a:rPr>
              <a:t> надо. </a:t>
            </a:r>
          </a:p>
          <a:p>
            <a:r>
              <a:rPr lang="ru-RU" dirty="0">
                <a:solidFill>
                  <a:schemeClr val="bg1"/>
                </a:solidFill>
              </a:rPr>
              <a:t>В итоге из класса сделали примерно человек 10, а остальные и не </a:t>
            </a:r>
            <a:r>
              <a:rPr lang="ru-RU" dirty="0" err="1">
                <a:solidFill>
                  <a:schemeClr val="bg1"/>
                </a:solidFill>
              </a:rPr>
              <a:t>паряться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404664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…А у нас в классе с </a:t>
            </a:r>
            <a:r>
              <a:rPr lang="ru-RU" sz="1400" dirty="0" err="1">
                <a:solidFill>
                  <a:schemeClr val="bg1"/>
                </a:solidFill>
              </a:rPr>
              <a:t>портфолия</a:t>
            </a:r>
            <a:r>
              <a:rPr lang="ru-RU" sz="1400" dirty="0">
                <a:solidFill>
                  <a:schemeClr val="bg1"/>
                </a:solidFill>
              </a:rPr>
              <a:t> вот какая ситуация: купили эти </a:t>
            </a:r>
            <a:r>
              <a:rPr lang="ru-RU" sz="1400" dirty="0" err="1">
                <a:solidFill>
                  <a:schemeClr val="bg1"/>
                </a:solidFill>
              </a:rPr>
              <a:t>портофолио</a:t>
            </a:r>
            <a:r>
              <a:rPr lang="ru-RU" sz="1400" dirty="0">
                <a:solidFill>
                  <a:schemeClr val="bg1"/>
                </a:solidFill>
              </a:rPr>
              <a:t> где-то на базе, всем одинаковые, типа альбома, в конце кармашки для рисунков, поделок и т.д., и в первом классе нужно заполнить первые 10 страниц этого портфолио, фотографии </a:t>
            </a:r>
            <a:r>
              <a:rPr lang="ru-RU" sz="1400" dirty="0" err="1">
                <a:solidFill>
                  <a:schemeClr val="bg1"/>
                </a:solidFill>
              </a:rPr>
              <a:t>приклеять</a:t>
            </a:r>
            <a:r>
              <a:rPr lang="ru-RU" sz="1400" dirty="0">
                <a:solidFill>
                  <a:schemeClr val="bg1"/>
                </a:solidFill>
              </a:rPr>
              <a:t>, ответить на вопросы, что то нарисовать и т.д.. А вот про конкурс портфолио у нас в школе я не слышала, если б знала что нужно будет ещё посоревноваться, то намного интереснее заполнила бы этот альбомчик, а так быстрей-быстрей, за пару вечеров, после работы, что то с сыном </a:t>
            </a:r>
            <a:r>
              <a:rPr lang="ru-RU" sz="1400" dirty="0" err="1">
                <a:solidFill>
                  <a:schemeClr val="bg1"/>
                </a:solidFill>
              </a:rPr>
              <a:t>наваяли</a:t>
            </a:r>
            <a:r>
              <a:rPr lang="ru-RU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94537" y="2976897"/>
            <a:ext cx="44262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купили за 100р и не создаем </a:t>
            </a:r>
          </a:p>
          <a:p>
            <a:r>
              <a:rPr lang="ru-RU" dirty="0">
                <a:solidFill>
                  <a:schemeClr val="bg1"/>
                </a:solidFill>
              </a:rPr>
              <a:t>проблем учителю и директору.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93449" y="487096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…Как нам объяснили это нужно для перехода в пятый класс, вот собирайте все что ребенок </a:t>
            </a:r>
            <a:r>
              <a:rPr lang="ru-RU" sz="1600" dirty="0" err="1">
                <a:solidFill>
                  <a:schemeClr val="bg1"/>
                </a:solidFill>
              </a:rPr>
              <a:t>наваял</a:t>
            </a:r>
            <a:r>
              <a:rPr lang="ru-RU" sz="1600" dirty="0">
                <a:solidFill>
                  <a:schemeClr val="bg1"/>
                </a:solidFill>
              </a:rPr>
              <a:t> за четыре года. Нам учительница скинула на флэшку, мы пошли распечатали. Посидела посмотрела очень похоже на альбом я родился…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442" y="5644988"/>
            <a:ext cx="379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Короче с них требуют, а они с нас</a:t>
            </a:r>
          </a:p>
        </p:txBody>
      </p:sp>
    </p:spTree>
    <p:extLst>
      <p:ext uri="{BB962C8B-B14F-4D97-AF65-F5344CB8AC3E}">
        <p14:creationId xmlns:p14="http://schemas.microsoft.com/office/powerpoint/2010/main" val="150160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428604"/>
            <a:ext cx="8183562" cy="5974602"/>
          </a:xfrm>
        </p:spPr>
        <p:txBody>
          <a:bodyPr>
            <a:normAutofit/>
          </a:bodyPr>
          <a:lstStyle/>
          <a:p>
            <a:r>
              <a:rPr lang="ru-RU" sz="3200" b="1" dirty="0"/>
              <a:t>Структуру портфолио </a:t>
            </a:r>
            <a:r>
              <a:rPr lang="ru-RU" sz="3200" dirty="0"/>
              <a:t>каждое учебное заведение определяет самостоятельно.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484784"/>
            <a:ext cx="6840760" cy="5130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696" y="1436527"/>
            <a:ext cx="5131489" cy="51788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gray">
          <a:xfrm>
            <a:off x="4425685" y="1152956"/>
            <a:ext cx="1939553" cy="242532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gray">
          <a:xfrm>
            <a:off x="4512997" y="4002792"/>
            <a:ext cx="1939553" cy="242532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4599412" y="4313549"/>
            <a:ext cx="1765826" cy="1704996"/>
            <a:chOff x="3964" y="2071"/>
            <a:chExt cx="1484" cy="330"/>
          </a:xfrm>
        </p:grpSpPr>
        <p:sp>
          <p:nvSpPr>
            <p:cNvPr id="9235" name="AutoShape 6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9236" name="AutoShape 7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accent2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9221" name="Rectangle 8"/>
          <p:cNvSpPr>
            <a:spLocks noChangeArrowheads="1"/>
          </p:cNvSpPr>
          <p:nvPr/>
        </p:nvSpPr>
        <p:spPr bwMode="black">
          <a:xfrm>
            <a:off x="4779877" y="4286741"/>
            <a:ext cx="13977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2000" b="1" dirty="0">
                <a:solidFill>
                  <a:srgbClr val="FFFFFF"/>
                </a:solidFill>
              </a:rPr>
              <a:t> </a:t>
            </a:r>
            <a:r>
              <a:rPr lang="ru-RU" altLang="ru-RU" sz="2000" b="1" dirty="0"/>
              <a:t>ОТЗЫВЫ</a:t>
            </a:r>
            <a:endParaRPr lang="ru-RU" sz="2000" b="1" dirty="0"/>
          </a:p>
        </p:txBody>
      </p:sp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4529975" y="1384726"/>
            <a:ext cx="1765826" cy="1817743"/>
            <a:chOff x="2140" y="2071"/>
            <a:chExt cx="1484" cy="330"/>
          </a:xfrm>
        </p:grpSpPr>
        <p:sp>
          <p:nvSpPr>
            <p:cNvPr id="9233" name="AutoShape 10"/>
            <p:cNvSpPr>
              <a:spLocks noChangeArrowheads="1"/>
            </p:cNvSpPr>
            <p:nvPr/>
          </p:nvSpPr>
          <p:spPr bwMode="ltGray">
            <a:xfrm>
              <a:off x="2140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38100" algn="ctr">
              <a:solidFill>
                <a:srgbClr val="FFFFFF">
                  <a:alpha val="70195"/>
                </a:srgb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9234" name="AutoShape 11"/>
            <p:cNvSpPr>
              <a:spLocks noChangeArrowheads="1"/>
            </p:cNvSpPr>
            <p:nvPr/>
          </p:nvSpPr>
          <p:spPr bwMode="ltGray">
            <a:xfrm>
              <a:off x="2163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</p:grpSp>
      <p:sp>
        <p:nvSpPr>
          <p:cNvPr id="9223" name="Rectangle 12"/>
          <p:cNvSpPr>
            <a:spLocks noChangeArrowheads="1"/>
          </p:cNvSpPr>
          <p:nvPr/>
        </p:nvSpPr>
        <p:spPr bwMode="black">
          <a:xfrm>
            <a:off x="4329342" y="1560347"/>
            <a:ext cx="21242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b="1" dirty="0">
                <a:solidFill>
                  <a:srgbClr val="FFFFFF"/>
                </a:solidFill>
              </a:rPr>
              <a:t> </a:t>
            </a:r>
            <a:r>
              <a:rPr lang="ru-RU" b="1" dirty="0"/>
              <a:t>МОИ ДОСТИЖЕНИЯ </a:t>
            </a:r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1776661" y="1152956"/>
            <a:ext cx="1939553" cy="242532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5" name="AutoShape 14"/>
          <p:cNvSpPr>
            <a:spLocks noChangeArrowheads="1"/>
          </p:cNvSpPr>
          <p:nvPr/>
        </p:nvSpPr>
        <p:spPr bwMode="ltGray">
          <a:xfrm>
            <a:off x="1878951" y="1375571"/>
            <a:ext cx="1765826" cy="1817743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black">
          <a:xfrm>
            <a:off x="2324154" y="2197502"/>
            <a:ext cx="295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9228" name="Text Box 18"/>
          <p:cNvSpPr txBox="1">
            <a:spLocks noChangeArrowheads="1"/>
          </p:cNvSpPr>
          <p:nvPr/>
        </p:nvSpPr>
        <p:spPr bwMode="gray">
          <a:xfrm>
            <a:off x="1926931" y="1248156"/>
            <a:ext cx="1695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3" name="AutoShap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6303962" cy="914400"/>
          </a:xfrm>
        </p:spPr>
        <p:txBody>
          <a:bodyPr/>
          <a:lstStyle/>
          <a:p>
            <a:pPr algn="ctr" eaLnBrk="1" hangingPunct="1"/>
            <a:r>
              <a:rPr lang="ru-RU" altLang="ru-RU" sz="3200" dirty="0">
                <a:solidFill>
                  <a:srgbClr val="000099"/>
                </a:solidFill>
              </a:rPr>
              <a:t>РАЗДЕЛЫ</a:t>
            </a:r>
          </a:p>
        </p:txBody>
      </p:sp>
      <p:sp>
        <p:nvSpPr>
          <p:cNvPr id="9240" name="Rectangle 12"/>
          <p:cNvSpPr>
            <a:spLocks noChangeArrowheads="1"/>
          </p:cNvSpPr>
          <p:nvPr/>
        </p:nvSpPr>
        <p:spPr bwMode="black">
          <a:xfrm>
            <a:off x="1913776" y="1529283"/>
            <a:ext cx="17341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МОЙ ПОРТРЕТ 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gray">
          <a:xfrm>
            <a:off x="1810698" y="4063219"/>
            <a:ext cx="1955727" cy="2356346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ltGray">
          <a:xfrm>
            <a:off x="1916735" y="4252503"/>
            <a:ext cx="1780551" cy="176604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algn="ctr">
            <a:solidFill>
              <a:srgbClr val="FFFFFF">
                <a:alpha val="70195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black">
          <a:xfrm>
            <a:off x="2374204" y="5031640"/>
            <a:ext cx="2975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000" b="1">
                <a:solidFill>
                  <a:srgbClr val="FFFFFF"/>
                </a:solidFill>
              </a:rPr>
              <a:t>   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gray">
          <a:xfrm>
            <a:off x="3185422" y="3627833"/>
            <a:ext cx="12815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16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black">
          <a:xfrm>
            <a:off x="1951824" y="4384217"/>
            <a:ext cx="174863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000" b="1" dirty="0"/>
              <a:t>МОИ РАБОТЫ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74384" y="2358172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587146" y="2364584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300485" y="2775743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115961" y="2382255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16678" y="2775743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737657" y="2345563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50419" y="2351975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963758" y="2763134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779234" y="2369646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79951" y="2763134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196339" y="5159467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709101" y="5165879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422440" y="5577038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37916" y="5183550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938633" y="5577038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873378" y="5116151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86140" y="5122563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099479" y="5533722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914955" y="5140234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615672" y="5533722"/>
            <a:ext cx="272434" cy="255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188640"/>
            <a:ext cx="8496944" cy="655272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Каждый материал, включаемый в состав портфолио, должен фиксироваться письменно и храниться в определенной системе.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ru-RU" sz="2400" dirty="0">
                <a:solidFill>
                  <a:schemeClr val="tx2"/>
                </a:solidFill>
              </a:rPr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endParaRPr lang="ru-RU" sz="2400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ru-RU" sz="2400" dirty="0">
                <a:solidFill>
                  <a:schemeClr val="tx2"/>
                </a:solidFill>
              </a:rPr>
              <a:t>Только этом случае портфолио может получить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ru-RU" sz="2400" dirty="0">
                <a:solidFill>
                  <a:schemeClr val="tx2"/>
                </a:solidFill>
              </a:rPr>
              <a:t>признание как элемент системы оценки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ru-RU" sz="2400" dirty="0">
                <a:solidFill>
                  <a:schemeClr val="tx2"/>
                </a:solidFill>
              </a:rPr>
              <a:t>достижения планируемых результатов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</a:pPr>
            <a:r>
              <a:rPr lang="ru-RU" sz="2400" dirty="0">
                <a:solidFill>
                  <a:schemeClr val="tx2"/>
                </a:solidFill>
              </a:rPr>
              <a:t>начального образования.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556792"/>
            <a:ext cx="4896544" cy="33712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1958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В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состав портфолио 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могут включаться результаты, достигнутые учеником в ходе учебной и в иных формах деятельности (творческой, социальной, коммуникативной, </a:t>
            </a:r>
            <a:r>
              <a:rPr lang="ru-RU" sz="3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физкультурно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 -оздоровительной, трудовой).</a:t>
            </a:r>
          </a:p>
        </p:txBody>
      </p:sp>
      <p:pic>
        <p:nvPicPr>
          <p:cNvPr id="5" name="Picture 9" descr="20141203_1948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9664">
            <a:off x="2364399" y="3940384"/>
            <a:ext cx="1819797" cy="24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20141203_1947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1945">
            <a:off x="434058" y="3663502"/>
            <a:ext cx="1901709" cy="248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20141203_1951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381">
            <a:off x="4484595" y="3674995"/>
            <a:ext cx="1880889" cy="268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20141203_1948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0908">
            <a:off x="6219907" y="4093287"/>
            <a:ext cx="1897273" cy="253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26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3654" y="476672"/>
            <a:ext cx="7913597" cy="2199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Информационную и консультативную помощь ученику обязаны оказывать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родители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 и 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классный руководитель</a:t>
            </a:r>
            <a:r>
              <a:rPr lang="ru-RU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+mn-cs"/>
              </a:rPr>
              <a:t>.</a:t>
            </a:r>
          </a:p>
          <a:p>
            <a:pPr marL="45720" lvl="0" fontAlgn="auto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u="sng" dirty="0">
                <a:solidFill>
                  <a:srgbClr val="FF0000"/>
                </a:solidFill>
                <a:latin typeface="Trebuchet MS"/>
                <a:cs typeface="+mn-cs"/>
              </a:rPr>
              <a:t>Собирает портфолио сам ученик!!!</a:t>
            </a:r>
          </a:p>
        </p:txBody>
      </p:sp>
      <p:pic>
        <p:nvPicPr>
          <p:cNvPr id="6" name="Picture 4" descr="IMG_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4" y="2924944"/>
            <a:ext cx="38163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DSCN42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622" y="3789040"/>
            <a:ext cx="36004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53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reeform 3"/>
          <p:cNvSpPr>
            <a:spLocks/>
          </p:cNvSpPr>
          <p:nvPr/>
        </p:nvSpPr>
        <p:spPr bwMode="gray">
          <a:xfrm>
            <a:off x="1257300" y="2819400"/>
            <a:ext cx="7505700" cy="2724150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tint val="19216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3132138" y="2435225"/>
            <a:ext cx="3606800" cy="760413"/>
            <a:chOff x="1383" y="1452"/>
            <a:chExt cx="2826" cy="596"/>
          </a:xfrm>
        </p:grpSpPr>
        <p:sp>
          <p:nvSpPr>
            <p:cNvPr id="40995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3955"/>
                </a:gs>
                <a:gs pos="50000">
                  <a:srgbClr val="006699"/>
                </a:gs>
                <a:gs pos="100000">
                  <a:srgbClr val="00395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40996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A9CB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6" cy="54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  <a:alpha val="2700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gamma/>
                    <a:shade val="0"/>
                    <a:invGamma/>
                    <a:alpha val="2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40965" name="AutoShape 8"/>
          <p:cNvSpPr>
            <a:spLocks noChangeArrowheads="1"/>
          </p:cNvSpPr>
          <p:nvPr/>
        </p:nvSpPr>
        <p:spPr bwMode="gray">
          <a:xfrm>
            <a:off x="3594100" y="2517775"/>
            <a:ext cx="566738" cy="3683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ltGray">
          <a:xfrm>
            <a:off x="2933700" y="2097088"/>
            <a:ext cx="1739900" cy="598487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7" name="AutoShape 10"/>
          <p:cNvSpPr>
            <a:spLocks noChangeArrowheads="1"/>
          </p:cNvSpPr>
          <p:nvPr/>
        </p:nvSpPr>
        <p:spPr bwMode="gray">
          <a:xfrm>
            <a:off x="4716463" y="1741488"/>
            <a:ext cx="566737" cy="1144587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ltGray">
          <a:xfrm>
            <a:off x="4008438" y="1447800"/>
            <a:ext cx="2043112" cy="576263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hlink">
                  <a:gamma/>
                  <a:shade val="8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69" name="AutoShape 12"/>
          <p:cNvSpPr>
            <a:spLocks noChangeArrowheads="1"/>
          </p:cNvSpPr>
          <p:nvPr/>
        </p:nvSpPr>
        <p:spPr bwMode="gray">
          <a:xfrm>
            <a:off x="5705475" y="2517775"/>
            <a:ext cx="566738" cy="3683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ltGray">
          <a:xfrm>
            <a:off x="5129213" y="2101850"/>
            <a:ext cx="1689100" cy="598488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chemeClr val="accent1">
                  <a:gamma/>
                  <a:shade val="8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0971" name="Rectangle 14"/>
          <p:cNvSpPr>
            <a:spLocks noChangeArrowheads="1"/>
          </p:cNvSpPr>
          <p:nvPr/>
        </p:nvSpPr>
        <p:spPr bwMode="gray">
          <a:xfrm>
            <a:off x="2987675" y="2301875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</a:rPr>
              <a:t>УЧИТЕЛЬ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  <p:sp>
        <p:nvSpPr>
          <p:cNvPr id="40972" name="Rectangle 15"/>
          <p:cNvSpPr>
            <a:spLocks noChangeArrowheads="1"/>
          </p:cNvSpPr>
          <p:nvPr/>
        </p:nvSpPr>
        <p:spPr bwMode="gray">
          <a:xfrm>
            <a:off x="5003800" y="2276475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</a:rPr>
              <a:t>РОДИТЕЛИ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  <p:sp>
        <p:nvSpPr>
          <p:cNvPr id="40973" name="Rectangle 16"/>
          <p:cNvSpPr>
            <a:spLocks noChangeArrowheads="1"/>
          </p:cNvSpPr>
          <p:nvPr/>
        </p:nvSpPr>
        <p:spPr bwMode="gray">
          <a:xfrm>
            <a:off x="4067175" y="1557338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</a:rPr>
              <a:t>УЧЕНИКИ</a:t>
            </a:r>
            <a:endParaRPr lang="en-US" altLang="ru-RU" sz="2000" b="1">
              <a:solidFill>
                <a:srgbClr val="000000"/>
              </a:solidFill>
            </a:endParaRPr>
          </a:p>
        </p:txBody>
      </p:sp>
      <p:sp>
        <p:nvSpPr>
          <p:cNvPr id="40974" name="Rectangle 17"/>
          <p:cNvSpPr>
            <a:spLocks noChangeArrowheads="1"/>
          </p:cNvSpPr>
          <p:nvPr/>
        </p:nvSpPr>
        <p:spPr bwMode="gray">
          <a:xfrm rot="1218268">
            <a:off x="1789113" y="4719638"/>
            <a:ext cx="127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1C1C1C"/>
                </a:solidFill>
              </a:rPr>
              <a:t> </a:t>
            </a:r>
            <a:endParaRPr lang="en-US" altLang="ru-RU" sz="1600">
              <a:solidFill>
                <a:srgbClr val="1C1C1C"/>
              </a:solidFill>
            </a:endParaRPr>
          </a:p>
        </p:txBody>
      </p:sp>
      <p:sp>
        <p:nvSpPr>
          <p:cNvPr id="40975" name="Rectangle 18"/>
          <p:cNvSpPr>
            <a:spLocks noChangeArrowheads="1"/>
          </p:cNvSpPr>
          <p:nvPr/>
        </p:nvSpPr>
        <p:spPr bwMode="gray">
          <a:xfrm rot="-982939">
            <a:off x="6672263" y="4826000"/>
            <a:ext cx="1273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1C1C1C"/>
                </a:solidFill>
              </a:rPr>
              <a:t> </a:t>
            </a:r>
            <a:endParaRPr lang="en-US" altLang="ru-RU" sz="1600">
              <a:solidFill>
                <a:srgbClr val="1C1C1C"/>
              </a:solidFill>
            </a:endParaRPr>
          </a:p>
        </p:txBody>
      </p:sp>
      <p:grpSp>
        <p:nvGrpSpPr>
          <p:cNvPr id="40977" name="Group 20"/>
          <p:cNvGrpSpPr>
            <a:grpSpLocks/>
          </p:cNvGrpSpPr>
          <p:nvPr/>
        </p:nvGrpSpPr>
        <p:grpSpPr bwMode="auto">
          <a:xfrm>
            <a:off x="3276600" y="3500438"/>
            <a:ext cx="3167063" cy="2943225"/>
            <a:chOff x="2457" y="2000"/>
            <a:chExt cx="901" cy="888"/>
          </a:xfrm>
        </p:grpSpPr>
        <p:pic>
          <p:nvPicPr>
            <p:cNvPr id="40979" name="Picture 21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8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692 w 1321"/>
                <a:gd name="T1" fmla="*/ 173 h 712"/>
                <a:gd name="T2" fmla="*/ 701 w 1321"/>
                <a:gd name="T3" fmla="*/ 191 h 712"/>
                <a:gd name="T4" fmla="*/ 703 w 1321"/>
                <a:gd name="T5" fmla="*/ 208 h 712"/>
                <a:gd name="T6" fmla="*/ 700 w 1321"/>
                <a:gd name="T7" fmla="*/ 223 h 712"/>
                <a:gd name="T8" fmla="*/ 691 w 1321"/>
                <a:gd name="T9" fmla="*/ 238 h 712"/>
                <a:gd name="T10" fmla="*/ 677 w 1321"/>
                <a:gd name="T11" fmla="*/ 250 h 712"/>
                <a:gd name="T12" fmla="*/ 659 w 1321"/>
                <a:gd name="T13" fmla="*/ 261 h 712"/>
                <a:gd name="T14" fmla="*/ 636 w 1321"/>
                <a:gd name="T15" fmla="*/ 272 h 712"/>
                <a:gd name="T16" fmla="*/ 610 w 1321"/>
                <a:gd name="T17" fmla="*/ 281 h 712"/>
                <a:gd name="T18" fmla="*/ 581 w 1321"/>
                <a:gd name="T19" fmla="*/ 289 h 712"/>
                <a:gd name="T20" fmla="*/ 549 w 1321"/>
                <a:gd name="T21" fmla="*/ 295 h 712"/>
                <a:gd name="T22" fmla="*/ 515 w 1321"/>
                <a:gd name="T23" fmla="*/ 300 h 712"/>
                <a:gd name="T24" fmla="*/ 477 w 1321"/>
                <a:gd name="T25" fmla="*/ 305 h 712"/>
                <a:gd name="T26" fmla="*/ 439 w 1321"/>
                <a:gd name="T27" fmla="*/ 307 h 712"/>
                <a:gd name="T28" fmla="*/ 423 w 1321"/>
                <a:gd name="T29" fmla="*/ 308 h 712"/>
                <a:gd name="T30" fmla="*/ 253 w 1321"/>
                <a:gd name="T31" fmla="*/ 308 h 712"/>
                <a:gd name="T32" fmla="*/ 251 w 1321"/>
                <a:gd name="T33" fmla="*/ 308 h 712"/>
                <a:gd name="T34" fmla="*/ 218 w 1321"/>
                <a:gd name="T35" fmla="*/ 306 h 712"/>
                <a:gd name="T36" fmla="*/ 185 w 1321"/>
                <a:gd name="T37" fmla="*/ 305 h 712"/>
                <a:gd name="T38" fmla="*/ 154 w 1321"/>
                <a:gd name="T39" fmla="*/ 301 h 712"/>
                <a:gd name="T40" fmla="*/ 125 w 1321"/>
                <a:gd name="T41" fmla="*/ 298 h 712"/>
                <a:gd name="T42" fmla="*/ 99 w 1321"/>
                <a:gd name="T43" fmla="*/ 293 h 712"/>
                <a:gd name="T44" fmla="*/ 75 w 1321"/>
                <a:gd name="T45" fmla="*/ 287 h 712"/>
                <a:gd name="T46" fmla="*/ 54 w 1321"/>
                <a:gd name="T47" fmla="*/ 280 h 712"/>
                <a:gd name="T48" fmla="*/ 36 w 1321"/>
                <a:gd name="T49" fmla="*/ 273 h 712"/>
                <a:gd name="T50" fmla="*/ 21 w 1321"/>
                <a:gd name="T51" fmla="*/ 263 h 712"/>
                <a:gd name="T52" fmla="*/ 10 w 1321"/>
                <a:gd name="T53" fmla="*/ 252 h 712"/>
                <a:gd name="T54" fmla="*/ 3 w 1321"/>
                <a:gd name="T55" fmla="*/ 240 h 712"/>
                <a:gd name="T56" fmla="*/ 0 w 1321"/>
                <a:gd name="T57" fmla="*/ 227 h 712"/>
                <a:gd name="T58" fmla="*/ 0 w 1321"/>
                <a:gd name="T59" fmla="*/ 225 h 712"/>
                <a:gd name="T60" fmla="*/ 2 w 1321"/>
                <a:gd name="T61" fmla="*/ 211 h 712"/>
                <a:gd name="T62" fmla="*/ 9 w 1321"/>
                <a:gd name="T63" fmla="*/ 193 h 712"/>
                <a:gd name="T64" fmla="*/ 27 w 1321"/>
                <a:gd name="T65" fmla="*/ 160 h 712"/>
                <a:gd name="T66" fmla="*/ 50 w 1321"/>
                <a:gd name="T67" fmla="*/ 129 h 712"/>
                <a:gd name="T68" fmla="*/ 78 w 1321"/>
                <a:gd name="T69" fmla="*/ 102 h 712"/>
                <a:gd name="T70" fmla="*/ 109 w 1321"/>
                <a:gd name="T71" fmla="*/ 76 h 712"/>
                <a:gd name="T72" fmla="*/ 144 w 1321"/>
                <a:gd name="T73" fmla="*/ 54 h 712"/>
                <a:gd name="T74" fmla="*/ 181 w 1321"/>
                <a:gd name="T75" fmla="*/ 35 h 712"/>
                <a:gd name="T76" fmla="*/ 221 w 1321"/>
                <a:gd name="T77" fmla="*/ 20 h 712"/>
                <a:gd name="T78" fmla="*/ 264 w 1321"/>
                <a:gd name="T79" fmla="*/ 9 h 712"/>
                <a:gd name="T80" fmla="*/ 309 w 1321"/>
                <a:gd name="T81" fmla="*/ 3 h 712"/>
                <a:gd name="T82" fmla="*/ 355 w 1321"/>
                <a:gd name="T83" fmla="*/ 0 h 712"/>
                <a:gd name="T84" fmla="*/ 355 w 1321"/>
                <a:gd name="T85" fmla="*/ 0 h 712"/>
                <a:gd name="T86" fmla="*/ 404 w 1321"/>
                <a:gd name="T87" fmla="*/ 3 h 712"/>
                <a:gd name="T88" fmla="*/ 451 w 1321"/>
                <a:gd name="T89" fmla="*/ 10 h 712"/>
                <a:gd name="T90" fmla="*/ 496 w 1321"/>
                <a:gd name="T91" fmla="*/ 23 h 712"/>
                <a:gd name="T92" fmla="*/ 537 w 1321"/>
                <a:gd name="T93" fmla="*/ 39 h 712"/>
                <a:gd name="T94" fmla="*/ 576 w 1321"/>
                <a:gd name="T95" fmla="*/ 59 h 712"/>
                <a:gd name="T96" fmla="*/ 611 w 1321"/>
                <a:gd name="T97" fmla="*/ 84 h 712"/>
                <a:gd name="T98" fmla="*/ 643 w 1321"/>
                <a:gd name="T99" fmla="*/ 111 h 712"/>
                <a:gd name="T100" fmla="*/ 669 w 1321"/>
                <a:gd name="T101" fmla="*/ 141 h 712"/>
                <a:gd name="T102" fmla="*/ 692 w 1321"/>
                <a:gd name="T103" fmla="*/ 173 h 712"/>
                <a:gd name="T104" fmla="*/ 692 w 1321"/>
                <a:gd name="T105" fmla="*/ 17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>
                <a:solidFill>
                  <a:srgbClr val="000000"/>
                </a:solidFill>
              </a:endParaRPr>
            </a:p>
          </p:txBody>
        </p:sp>
        <p:grpSp>
          <p:nvGrpSpPr>
            <p:cNvPr id="40984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40985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0991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2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3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4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0986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0987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88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89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0990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40978" name="Text Box 35"/>
          <p:cNvSpPr txBox="1">
            <a:spLocks noChangeArrowheads="1"/>
          </p:cNvSpPr>
          <p:nvPr/>
        </p:nvSpPr>
        <p:spPr bwMode="gray">
          <a:xfrm>
            <a:off x="3203575" y="4652963"/>
            <a:ext cx="331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000099"/>
                </a:solidFill>
              </a:rPr>
              <a:t>ПОРТФОЛИО</a:t>
            </a:r>
            <a:endParaRPr lang="en-US" altLang="ru-RU" sz="3600" b="1">
              <a:solidFill>
                <a:srgbClr val="000099"/>
              </a:solidFill>
            </a:endParaRPr>
          </a:p>
        </p:txBody>
      </p:sp>
      <p:sp>
        <p:nvSpPr>
          <p:cNvPr id="40999" name="Rectangle 19"/>
          <p:cNvSpPr>
            <a:spLocks noChangeArrowheads="1"/>
          </p:cNvSpPr>
          <p:nvPr/>
        </p:nvSpPr>
        <p:spPr bwMode="auto">
          <a:xfrm>
            <a:off x="2552700" y="3352800"/>
            <a:ext cx="496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 </a:t>
            </a:r>
            <a:endParaRPr lang="en-US" altLang="ru-RU" sz="1600" b="1">
              <a:solidFill>
                <a:srgbClr val="000000"/>
              </a:solidFill>
            </a:endParaRPr>
          </a:p>
        </p:txBody>
      </p:sp>
      <p:pic>
        <p:nvPicPr>
          <p:cNvPr id="41003" name="Picture 10" descr="SDC104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2688">
            <a:off x="395288" y="476250"/>
            <a:ext cx="2592387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5" name="Picture 8" descr="20141126_1350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017">
            <a:off x="6588125" y="260350"/>
            <a:ext cx="2195513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4" name="Picture 11" descr="20141128_190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940">
            <a:off x="6516688" y="4076700"/>
            <a:ext cx="2233612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7" name="Picture 12" descr="DSCN42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28834">
            <a:off x="539750" y="3789363"/>
            <a:ext cx="2519363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843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000099"/>
                </a:solidFill>
              </a:rPr>
              <a:t>РАБОТА С ПОРТФОЛИО ВТОРОКЛАССНИКА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ru-RU" altLang="ru-RU" dirty="0"/>
              <a:t>Создание материалов</a:t>
            </a:r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endParaRPr lang="ru-RU" altLang="ru-RU" dirty="0"/>
          </a:p>
          <a:p>
            <a:pPr eaLnBrk="1" hangingPunct="1"/>
            <a:r>
              <a:rPr lang="ru-RU" altLang="ru-RU" dirty="0"/>
              <a:t>Сбор информации в каникулы</a:t>
            </a:r>
          </a:p>
        </p:txBody>
      </p:sp>
      <p:pic>
        <p:nvPicPr>
          <p:cNvPr id="20484" name="Picture 4" descr="20131203_0907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349500"/>
            <a:ext cx="34559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20131203_091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49500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68084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7924800" cy="1143000"/>
          </a:xfrm>
        </p:spPr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000099"/>
                </a:solidFill>
              </a:rPr>
              <a:t>ПРЕЗЕНТАЦИИ ПОРТФОЛИО </a:t>
            </a:r>
            <a:br>
              <a:rPr lang="ru-RU" altLang="ru-RU" sz="3200">
                <a:solidFill>
                  <a:srgbClr val="000099"/>
                </a:solidFill>
              </a:rPr>
            </a:br>
            <a:r>
              <a:rPr lang="ru-RU" altLang="ru-RU" sz="3200">
                <a:solidFill>
                  <a:srgbClr val="000099"/>
                </a:solidFill>
              </a:rPr>
              <a:t>В КЛАССЕ</a:t>
            </a:r>
          </a:p>
        </p:txBody>
      </p:sp>
      <p:pic>
        <p:nvPicPr>
          <p:cNvPr id="21508" name="Picture 5" descr="20141124_141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338296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20141203_1742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6718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20141126_1436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35756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8" descr="20141204_1339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9" descr="20141204_134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50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63941" y="-184599"/>
            <a:ext cx="3622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Актуальность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1115" y="699588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часто Вы работаете с портфолио своих учеников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664168"/>
            <a:ext cx="34918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часто с портфолио работают Ваши ученики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8839" y="3743396"/>
            <a:ext cx="397510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часто работают с портфолио своих детей родители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37394" r="35038" b="35993"/>
          <a:stretch/>
        </p:blipFill>
        <p:spPr>
          <a:xfrm>
            <a:off x="17967" y="1633141"/>
            <a:ext cx="4464373" cy="2174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31791" r="34250" b="44397"/>
          <a:stretch/>
        </p:blipFill>
        <p:spPr>
          <a:xfrm>
            <a:off x="4482340" y="2660017"/>
            <a:ext cx="4689692" cy="1993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72411" r="35038" b="5178"/>
          <a:stretch/>
        </p:blipFill>
        <p:spPr>
          <a:xfrm>
            <a:off x="-3350" y="4653136"/>
            <a:ext cx="4856465" cy="2044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2003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000099"/>
                </a:solidFill>
              </a:rPr>
              <a:t>ПРЕЗЕНТАЦИИ ПОРТФОЛИО ДЛЯ РОДИТЕЛЕЙ</a:t>
            </a:r>
          </a:p>
        </p:txBody>
      </p:sp>
      <p:pic>
        <p:nvPicPr>
          <p:cNvPr id="22531" name="Picture 4" descr="20141128_190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083">
            <a:off x="4284663" y="1700213"/>
            <a:ext cx="4319587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20141128_1905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2401">
            <a:off x="755650" y="2708275"/>
            <a:ext cx="40322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5462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altLang="ru-RU" sz="3200">
                <a:solidFill>
                  <a:srgbClr val="000099"/>
                </a:solidFill>
              </a:rPr>
              <a:t>РЕЗУЛЬТАТИВНОСТЬ РАБОТЫ С ПОРТФОЛИО</a:t>
            </a:r>
          </a:p>
        </p:txBody>
      </p:sp>
      <p:pic>
        <p:nvPicPr>
          <p:cNvPr id="66571" name="Picture 11" descr="35173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52963"/>
            <a:ext cx="3097213" cy="15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7" name="AutoShape 13"/>
          <p:cNvSpPr>
            <a:spLocks noChangeArrowheads="1"/>
          </p:cNvSpPr>
          <p:nvPr/>
        </p:nvSpPr>
        <p:spPr bwMode="gray">
          <a:xfrm>
            <a:off x="4859338" y="1412875"/>
            <a:ext cx="3889375" cy="307340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gray">
          <a:xfrm>
            <a:off x="900113" y="3500438"/>
            <a:ext cx="3024187" cy="307340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6574" name="Rectangle 12"/>
          <p:cNvSpPr>
            <a:spLocks noChangeArrowheads="1"/>
          </p:cNvSpPr>
          <p:nvPr/>
        </p:nvSpPr>
        <p:spPr bwMode="black">
          <a:xfrm>
            <a:off x="1476375" y="4005263"/>
            <a:ext cx="20208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УЧЕНИКИ:</a:t>
            </a:r>
          </a:p>
          <a:p>
            <a:pPr algn="ctr" eaLnBrk="1" hangingPunct="1"/>
            <a:endParaRPr lang="ru-RU" altLang="ru-RU" sz="20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осмысление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своих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достижений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и затруднений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sp>
        <p:nvSpPr>
          <p:cNvPr id="66575" name="Rectangle 12"/>
          <p:cNvSpPr>
            <a:spLocks noChangeArrowheads="1"/>
          </p:cNvSpPr>
          <p:nvPr/>
        </p:nvSpPr>
        <p:spPr bwMode="black">
          <a:xfrm>
            <a:off x="5076825" y="1700213"/>
            <a:ext cx="344963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РОДИТЕЛИ:</a:t>
            </a:r>
          </a:p>
          <a:p>
            <a:pPr algn="ctr" eaLnBrk="1" hangingPunct="1"/>
            <a:endParaRPr lang="ru-RU" altLang="ru-RU" sz="20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объективная оценка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успехов ребенка;</a:t>
            </a:r>
          </a:p>
          <a:p>
            <a:pPr algn="ctr" eaLnBrk="1" hangingPunct="1"/>
            <a:endParaRPr lang="ru-RU" altLang="ru-RU" sz="2000" b="1" dirty="0">
              <a:solidFill>
                <a:srgbClr val="000000"/>
              </a:solidFill>
            </a:endParaRP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участие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в образовательном</a:t>
            </a:r>
          </a:p>
          <a:p>
            <a:pPr algn="ctr" eaLnBrk="1" hangingPunct="1"/>
            <a:r>
              <a:rPr lang="ru-RU" altLang="ru-RU" sz="2000" b="1" dirty="0">
                <a:solidFill>
                  <a:srgbClr val="000000"/>
                </a:solidFill>
              </a:rPr>
              <a:t>процессе</a:t>
            </a:r>
            <a:endParaRPr lang="en-US" altLang="ru-RU" sz="2000" b="1" dirty="0">
              <a:solidFill>
                <a:srgbClr val="000000"/>
              </a:solidFill>
            </a:endParaRPr>
          </a:p>
        </p:txBody>
      </p:sp>
      <p:pic>
        <p:nvPicPr>
          <p:cNvPr id="66577" name="Picture 17" descr="26997_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1716088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5377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5092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Особенности работы с портфолио</a:t>
            </a:r>
            <a:br>
              <a:rPr lang="ru-RU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8928992" cy="4616450"/>
          </a:xfrm>
        </p:spPr>
        <p:txBody>
          <a:bodyPr>
            <a:noAutofit/>
          </a:bodyPr>
          <a:lstStyle/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формировать должны не учителя, а сами дети;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портфолио в начальной школе носит обучающий характер 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необходимо наличие рецензий или отзывов на работы учеников;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эстетичность оформления;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цель портфолио - представить отчет по процессу образования учащегося;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работа с портфолио должна быть организована в системе;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/>
              <a:t>создание портфолио - совместная деятельность обучающих­ся, родителей и учителя;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9" y="1340768"/>
            <a:ext cx="8100900" cy="5400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2541" y="116632"/>
            <a:ext cx="84278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родолжение следует…. </a:t>
            </a:r>
          </a:p>
        </p:txBody>
      </p:sp>
    </p:spTree>
    <p:extLst>
      <p:ext uri="{BB962C8B-B14F-4D97-AF65-F5344CB8AC3E}">
        <p14:creationId xmlns:p14="http://schemas.microsoft.com/office/powerpoint/2010/main" val="799418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3" y="1412776"/>
            <a:ext cx="8625127" cy="24625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4221088"/>
            <a:ext cx="7197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>
                <a:ln w="0"/>
                <a:solidFill>
                  <a:schemeClr val="tx1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55702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24788" r="28738" b="13583"/>
          <a:stretch/>
        </p:blipFill>
        <p:spPr>
          <a:xfrm>
            <a:off x="179512" y="116632"/>
            <a:ext cx="8712968" cy="660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6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24788" r="28738" b="13583"/>
          <a:stretch/>
        </p:blipFill>
        <p:spPr>
          <a:xfrm>
            <a:off x="251520" y="116632"/>
            <a:ext cx="8640960" cy="655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62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2" b="15931"/>
          <a:stretch/>
        </p:blipFill>
        <p:spPr>
          <a:xfrm>
            <a:off x="4571999" y="4188126"/>
            <a:ext cx="4463480" cy="26227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5" y="4221088"/>
            <a:ext cx="3888432" cy="2592290"/>
          </a:xfrm>
          <a:prstGeom prst="rect">
            <a:avLst/>
          </a:prstGeom>
        </p:spPr>
      </p:pic>
      <p:pic>
        <p:nvPicPr>
          <p:cNvPr id="26626" name="Picture 2" descr="NO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40" y="764704"/>
            <a:ext cx="5877119" cy="26642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Прямоугольник 6"/>
          <p:cNvSpPr/>
          <p:nvPr/>
        </p:nvSpPr>
        <p:spPr>
          <a:xfrm>
            <a:off x="2699792" y="-136667"/>
            <a:ext cx="3519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реализация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3342035"/>
            <a:ext cx="2543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введение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6727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36912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dirty="0"/>
              <a:t>обеспечивать </a:t>
            </a:r>
            <a:r>
              <a:rPr lang="ru-RU" sz="3200" b="1" i="1" dirty="0"/>
              <a:t>комплексный подход </a:t>
            </a:r>
            <a:r>
              <a:rPr lang="ru-RU" sz="3200" dirty="0"/>
              <a:t>к оценке результатов освоения основной образовательной программы начального общего образования, </a:t>
            </a:r>
            <a:r>
              <a:rPr lang="ru-RU" sz="3200" b="1" i="1" dirty="0"/>
              <a:t>позволяющий вести оценку предметных, </a:t>
            </a:r>
            <a:r>
              <a:rPr lang="ru-RU" sz="3200" b="1" i="1" dirty="0" err="1"/>
              <a:t>метапредметных</a:t>
            </a:r>
            <a:r>
              <a:rPr lang="ru-RU" sz="3200" b="1" i="1" dirty="0"/>
              <a:t> и личностных результатов</a:t>
            </a:r>
            <a:r>
              <a:rPr lang="ru-RU" sz="3200" dirty="0"/>
              <a:t> начального общего образования;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83671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Система оценки достижения планируемых результатов освоения ООП НОО должна</a:t>
            </a:r>
          </a:p>
        </p:txBody>
      </p:sp>
    </p:spTree>
    <p:extLst>
      <p:ext uri="{BB962C8B-B14F-4D97-AF65-F5344CB8AC3E}">
        <p14:creationId xmlns:p14="http://schemas.microsoft.com/office/powerpoint/2010/main" val="3927675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836712"/>
            <a:ext cx="8389242" cy="5327650"/>
          </a:xfrm>
        </p:spPr>
        <p:txBody>
          <a:bodyPr>
            <a:noAutofit/>
          </a:bodyPr>
          <a:lstStyle/>
          <a:p>
            <a:pPr marL="265176" indent="-265176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В 2004 году в Министерстве образования и науки РФ была представлена концепция </a:t>
            </a:r>
            <a:r>
              <a:rPr lang="ru-RU" sz="2800" i="1" dirty="0"/>
              <a:t>портфолио достижений ученика.</a:t>
            </a:r>
          </a:p>
          <a:p>
            <a:pPr marL="265176" indent="-265176">
              <a:spcAft>
                <a:spcPts val="0"/>
              </a:spcAft>
              <a:buFont typeface="Wingdings 2"/>
              <a:buChar char=""/>
              <a:defRPr/>
            </a:pPr>
            <a:endParaRPr lang="ru-RU" sz="2800" i="1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800" dirty="0"/>
              <a:t>– коллекция работ и результатов ученика, демонстрирующая его усилия, прогресс и достижения в различных областях.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sz="2800" dirty="0"/>
              <a:t>вид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/>
              <a:t>аутентичных индивидуальных оценок, ориентированных на демонстрацию динамики образовательных достижений ученика в широком образовательном контексте.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3238" y="530225"/>
            <a:ext cx="8183562" cy="5327650"/>
          </a:xfrm>
        </p:spPr>
        <p:txBody>
          <a:bodyPr>
            <a:normAutofit lnSpcReduction="100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позволяет: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поддерживать высокую учебную мотивацию  школьников;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поощрять их активность и самостоятельность, расширять возможности обучения и самообучения;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развивать навыки рефлексивной и оценочной (и том числе </a:t>
            </a:r>
            <a:r>
              <a:rPr lang="ru-RU" sz="2800" dirty="0" err="1"/>
              <a:t>самооценочной</a:t>
            </a:r>
            <a:r>
              <a:rPr lang="ru-RU" sz="2800" dirty="0"/>
              <a:t>) деятельности учащихся;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/>
              <a:t>формировать умение учиться: ставить цели, планировать и</a:t>
            </a:r>
            <a:r>
              <a:rPr lang="ru-RU" sz="2800" b="1" dirty="0"/>
              <a:t> </a:t>
            </a:r>
            <a:r>
              <a:rPr lang="ru-RU" sz="2800" dirty="0"/>
              <a:t>организовывать собственную учебную деятельность.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03238" y="530224"/>
            <a:ext cx="8461250" cy="6327775"/>
          </a:xfrm>
        </p:spPr>
        <p:txBody>
          <a:bodyPr>
            <a:normAutofit fontScale="92500"/>
          </a:bodyPr>
          <a:lstStyle/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функции портфолио</a:t>
            </a:r>
          </a:p>
          <a:p>
            <a:pPr marL="265176" indent="-265176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/>
              <a:t>диагностическая </a:t>
            </a:r>
            <a:r>
              <a:rPr lang="ru-RU" sz="2600" dirty="0"/>
              <a:t>(фиксирует изменения и рост знание учащихся за определенный период времени);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/>
              <a:t>целеполагания </a:t>
            </a:r>
            <a:r>
              <a:rPr lang="ru-RU" sz="2600" dirty="0"/>
              <a:t>(поддерживает учебные цели ученика);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/>
              <a:t>содержательная </a:t>
            </a:r>
            <a:r>
              <a:rPr lang="ru-RU" sz="2600" dirty="0"/>
              <a:t>(раскрывает весь спектр выполняемых учеником работ);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/>
              <a:t>развивающая </a:t>
            </a:r>
            <a:r>
              <a:rPr lang="ru-RU" sz="2600" dirty="0"/>
              <a:t>(обеспечивает непрерывность процесса обучения от года к году);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/>
              <a:t>мотивационная </a:t>
            </a:r>
            <a:r>
              <a:rPr lang="ru-RU" sz="2600" dirty="0"/>
              <a:t>(поощряет результаты деятельности учащихся, преподавателей и родителей);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/>
              <a:t>рейтинговая </a:t>
            </a:r>
            <a:r>
              <a:rPr lang="ru-RU" sz="2600" dirty="0"/>
              <a:t>(позволяет определить количественные и</a:t>
            </a:r>
            <a:r>
              <a:rPr lang="ru-RU" sz="2600" b="1" dirty="0"/>
              <a:t> </a:t>
            </a:r>
            <a:r>
              <a:rPr lang="ru-RU" sz="2600" dirty="0"/>
              <a:t>качественные индивидуальные достижения ученика)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ртфолио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ортфолио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533</TotalTime>
  <Words>1399</Words>
  <Application>Microsoft Office PowerPoint</Application>
  <PresentationFormat>Экран (4:3)</PresentationFormat>
  <Paragraphs>127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Arial</vt:lpstr>
      <vt:lpstr>Calibri</vt:lpstr>
      <vt:lpstr>Georgia</vt:lpstr>
      <vt:lpstr>Helvetica</vt:lpstr>
      <vt:lpstr>Times New Roman</vt:lpstr>
      <vt:lpstr>Trebuchet MS</vt:lpstr>
      <vt:lpstr>Wingdings</vt:lpstr>
      <vt:lpstr>Wingdings 2</vt:lpstr>
      <vt:lpstr>Воздушный поток</vt:lpstr>
      <vt:lpstr>портфолио</vt:lpstr>
      <vt:lpstr>1_портфолио</vt:lpstr>
      <vt:lpstr>    «Модель портфолио учащихся начальной школы  в условиях реализации ФГОС НОО»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РАЗДЕЛЫ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ПОРТФОЛИО ВТОРОКЛАССНИКА</vt:lpstr>
      <vt:lpstr>ПРЕЗЕНТАЦИИ ПОРТФОЛИО  В КЛАССЕ</vt:lpstr>
      <vt:lpstr>ПРЕЗЕНТАЦИИ ПОРТФОЛИО ДЛЯ РОДИТЕЛЕЙ</vt:lpstr>
      <vt:lpstr>РЕЗУЛЬТАТИВНОСТЬ РАБОТЫ С ПОРТФОЛИО</vt:lpstr>
      <vt:lpstr>Особенности работы с портфолио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ФГОС НОО и ПОРТФОЛИО УЧЕНИКА НАЧАЛЬНОЙ ШКОЛЫ</dc:title>
  <dc:creator>Для всех</dc:creator>
  <cp:lastModifiedBy>ivanova.elena86@outlook.com</cp:lastModifiedBy>
  <cp:revision>50</cp:revision>
  <dcterms:modified xsi:type="dcterms:W3CDTF">2017-04-13T16:44:35Z</dcterms:modified>
</cp:coreProperties>
</file>