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handoutMasterIdLst>
    <p:handoutMasterId r:id="rId34"/>
  </p:handoutMasterIdLst>
  <p:sldIdLst>
    <p:sldId id="273" r:id="rId2"/>
    <p:sldId id="301" r:id="rId3"/>
    <p:sldId id="303" r:id="rId4"/>
    <p:sldId id="302" r:id="rId5"/>
    <p:sldId id="274" r:id="rId6"/>
    <p:sldId id="275" r:id="rId7"/>
    <p:sldId id="276" r:id="rId8"/>
    <p:sldId id="304" r:id="rId9"/>
    <p:sldId id="277" r:id="rId10"/>
    <p:sldId id="278" r:id="rId11"/>
    <p:sldId id="305" r:id="rId12"/>
    <p:sldId id="299" r:id="rId13"/>
    <p:sldId id="291" r:id="rId14"/>
    <p:sldId id="298" r:id="rId15"/>
    <p:sldId id="297" r:id="rId16"/>
    <p:sldId id="290" r:id="rId17"/>
    <p:sldId id="296" r:id="rId18"/>
    <p:sldId id="287" r:id="rId19"/>
    <p:sldId id="288" r:id="rId20"/>
    <p:sldId id="285" r:id="rId21"/>
    <p:sldId id="266" r:id="rId22"/>
    <p:sldId id="257" r:id="rId23"/>
    <p:sldId id="286" r:id="rId24"/>
    <p:sldId id="306" r:id="rId25"/>
    <p:sldId id="307" r:id="rId26"/>
    <p:sldId id="294" r:id="rId27"/>
    <p:sldId id="295" r:id="rId28"/>
    <p:sldId id="292" r:id="rId29"/>
    <p:sldId id="293" r:id="rId30"/>
    <p:sldId id="308" r:id="rId31"/>
    <p:sldId id="300" r:id="rId32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576" autoAdjust="0"/>
  </p:normalViewPr>
  <p:slideViewPr>
    <p:cSldViewPr>
      <p:cViewPr varScale="1">
        <p:scale>
          <a:sx n="85" d="100"/>
          <a:sy n="85" d="100"/>
        </p:scale>
        <p:origin x="15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1D14E-52FC-49B0-8C5A-BC45E60C6BD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7BBCF-727C-4CA5-859E-AEEB84B9A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5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694" cy="4976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713" y="1"/>
            <a:ext cx="2971694" cy="4976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FCA1A-9960-45C6-8390-9BA916CDB74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163" y="4724044"/>
            <a:ext cx="5487675" cy="4475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503"/>
            <a:ext cx="2971694" cy="497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713" y="9446503"/>
            <a:ext cx="2971694" cy="497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50699-E4BC-43C6-BA59-3AEED98B9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92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50699-E4BC-43C6-BA59-3AEED98B9F5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09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C8BEB-89B9-45BA-80D9-5B6BF38814A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35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C8BEB-89B9-45BA-80D9-5B6BF38814A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24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02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8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3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98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0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3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1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9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5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1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DD13CB7-1DB2-46F5-B878-DB066B8F2EC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283CD79-58CF-427C-BF9F-E47DF988D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2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padlet.com/ivasyk39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Microsoft_PowerPoint3.sldx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earningapps.org/myapps.ph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fnqL3S1uD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ivasyk391.wixsite.com/ivasy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vn3GUq-TD0&amp;feature=youtu.be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package" Target="../embeddings/______Microsoft_PowerPoint1.sldx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55765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Формы организации детей на уроке</a:t>
            </a:r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0438" y="3774401"/>
            <a:ext cx="1932599" cy="257273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286256"/>
            <a:ext cx="6400800" cy="175260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424" y="269132"/>
            <a:ext cx="3072650" cy="1932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2918" y="316720"/>
            <a:ext cx="3048264" cy="1865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862" y="4106344"/>
            <a:ext cx="3011212" cy="1794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МЕТОД, ПРИЁМ, ФОРМА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51" y="1714488"/>
            <a:ext cx="7404653" cy="43815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Образовательная технология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, в современном понимании – это совокупность специальных </a:t>
            </a:r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форм, методов, способов, приемов обучения и воспитательных средств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, выстроенная в определенной последовательности, системно используемых в образовательном процессе на основе декларируемых дидактических принципов, направленная на достижение конкретного результата обучения </a:t>
            </a:r>
          </a:p>
          <a:p>
            <a:pPr algn="just"/>
            <a:r>
              <a:rPr lang="ru-RU" b="1" dirty="0" smtClean="0"/>
              <a:t>Метод </a:t>
            </a:r>
            <a:r>
              <a:rPr lang="ru-RU" dirty="0" smtClean="0"/>
              <a:t>- это способ совместной деятельности учителя и ученика. </a:t>
            </a:r>
          </a:p>
          <a:p>
            <a:pPr algn="just"/>
            <a:r>
              <a:rPr lang="ru-RU" b="1" dirty="0" smtClean="0"/>
              <a:t>Приём </a:t>
            </a:r>
            <a:r>
              <a:rPr lang="ru-RU" dirty="0" smtClean="0"/>
              <a:t>- лишь составная часть метода, разовое действие, шаг реализации метода.</a:t>
            </a:r>
          </a:p>
          <a:p>
            <a:pPr algn="just"/>
            <a:r>
              <a:rPr lang="ru-RU" b="1" dirty="0" smtClean="0"/>
              <a:t>Форма урока</a:t>
            </a:r>
            <a:r>
              <a:rPr lang="ru-RU" dirty="0" smtClean="0"/>
              <a:t> - это формат, в котором построен весь урок. В структуре ФГОС предложена новая классификация типов уроков, а формы проведения выбираются свободно.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2446" y="4429132"/>
            <a:ext cx="6576822" cy="164307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Как работать с небольшими группами учеников?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Формы организации работы в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микрогруппах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до сих пор занимают умы педагогов-практиков и методистов. Кажется вполне очевидным преимущество обучения небольшого количества учеников над обычной классно-урочной системой с так называемой «фронтальной» формой преподавания.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750099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5729" y="274638"/>
            <a:ext cx="4171071" cy="1143000"/>
          </a:xfrm>
        </p:spPr>
        <p:txBody>
          <a:bodyPr/>
          <a:lstStyle/>
          <a:p>
            <a:r>
              <a:rPr lang="ru-RU" dirty="0" smtClean="0"/>
              <a:t>САМООЦЕНКА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3500430" y="1285860"/>
          <a:ext cx="5214974" cy="52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Слайд" r:id="rId3" imgW="4570378" imgH="3427533" progId="PowerPoint.Slide.12">
                  <p:embed/>
                </p:oleObj>
              </mc:Choice>
              <mc:Fallback>
                <p:oleObj name="Слайд" r:id="rId3" imgW="4570378" imgH="3427533" progId="PowerPoint.Slide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1285860"/>
                        <a:ext cx="5214974" cy="5217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4" descr="https://pp.vk.me/c626325/v626325794/38da/rbx666k7G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256"/>
            <a:ext cx="2909853" cy="2182390"/>
          </a:xfrm>
          <a:prstGeom prst="rect">
            <a:avLst/>
          </a:prstGeom>
          <a:noFill/>
        </p:spPr>
      </p:pic>
      <p:pic>
        <p:nvPicPr>
          <p:cNvPr id="62470" name="Picture 6" descr="https://pp.vk.me/c626325/v626325794/39fe/CEistCKiAO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14282" y="285728"/>
            <a:ext cx="2571736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Самооценка. Рефлексия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1600" u="sng" dirty="0" smtClean="0">
                <a:hlinkClick r:id="rId2"/>
              </a:rPr>
              <a:t>http://padlet.com/ivasyk391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67680" y="2057400"/>
            <a:ext cx="718323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85728"/>
            <a:ext cx="740664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Результаты педагогического эксперимента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312" y="5268037"/>
            <a:ext cx="8629928" cy="13238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1399708"/>
            <a:ext cx="8909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21503" y="1255832"/>
            <a:ext cx="14827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3770" y="1301550"/>
            <a:ext cx="13017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021503" y="1301548"/>
            <a:ext cx="139698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21503" y="1255830"/>
            <a:ext cx="14959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83080" y="1347266"/>
            <a:ext cx="13420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1369" y="754428"/>
            <a:ext cx="14529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241890" y="1080250"/>
            <a:ext cx="149314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091" y="1287774"/>
            <a:ext cx="6418318" cy="530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7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педагогического эксперимента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312" y="5268037"/>
            <a:ext cx="8629928" cy="13238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1399708"/>
            <a:ext cx="8909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21503" y="1255832"/>
            <a:ext cx="14827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3770" y="1301550"/>
            <a:ext cx="13017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021503" y="1301548"/>
            <a:ext cx="139698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21503" y="1255830"/>
            <a:ext cx="14959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83080" y="1347266"/>
            <a:ext cx="13420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1369" y="1080252"/>
            <a:ext cx="14529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241890" y="1080250"/>
            <a:ext cx="149314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0458"/>
            <a:ext cx="7870372" cy="664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«Я иду на урок математики»</a:t>
            </a:r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06865" y="2594069"/>
            <a:ext cx="5000661" cy="281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6" descr="C:\Users\Администратор\AppData\Local\Microsoft\Windows\Temporary Internet Files\Content.Word\20161116_12233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57158" y="1643050"/>
            <a:ext cx="3653444" cy="236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AppData\Local\Microsoft\Windows\Temporary Internet Files\Content.Word\20161116_1247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714480" y="4071942"/>
            <a:ext cx="4036747" cy="24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0353" name="Object 1"/>
          <p:cNvGraphicFramePr>
            <a:graphicFrameLocks noChangeAspect="1"/>
          </p:cNvGraphicFramePr>
          <p:nvPr/>
        </p:nvGraphicFramePr>
        <p:xfrm>
          <a:off x="4214810" y="1714488"/>
          <a:ext cx="2391074" cy="178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" name="Слайд" r:id="rId6" imgW="4570378" imgH="3427533" progId="PowerPoint.Slide.12">
                  <p:embed/>
                </p:oleObj>
              </mc:Choice>
              <mc:Fallback>
                <p:oleObj name="Слайд" r:id="rId6" imgW="4570378" imgH="342753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0" y="1714488"/>
                        <a:ext cx="2391074" cy="1785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1152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«Я иду на урок математики»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67680" y="2057400"/>
            <a:ext cx="718323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текстом (Пушкин)</a:t>
            </a:r>
            <a:br>
              <a:rPr lang="ru-RU" dirty="0" smtClean="0"/>
            </a:br>
            <a:r>
              <a:rPr lang="en-US" sz="1600" u="sng" dirty="0" smtClean="0">
                <a:hlinkClick r:id="rId2"/>
              </a:rPr>
              <a:t>https://learningapps.org/myapps.php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714488"/>
            <a:ext cx="75009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57166"/>
            <a:ext cx="7406640" cy="1000132"/>
          </a:xfrm>
        </p:spPr>
        <p:txBody>
          <a:bodyPr/>
          <a:lstStyle/>
          <a:p>
            <a:pPr algn="ctr"/>
            <a:r>
              <a:rPr lang="ru-RU" dirty="0" smtClean="0"/>
              <a:t>Продуктивное чтение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8505" y="1637389"/>
            <a:ext cx="2214578" cy="16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7"/>
            <a:ext cx="6429420" cy="475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50293" y="4050765"/>
            <a:ext cx="2565258" cy="175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57166"/>
            <a:ext cx="7406640" cy="857256"/>
          </a:xfrm>
        </p:spPr>
        <p:txBody>
          <a:bodyPr/>
          <a:lstStyle/>
          <a:p>
            <a:pPr algn="ctr"/>
            <a:r>
              <a:rPr lang="ru-RU" dirty="0" smtClean="0"/>
              <a:t>ПОСТАНОВКА ПРОБЛЕМЫ</a:t>
            </a:r>
            <a:endParaRPr lang="ru-RU" dirty="0"/>
          </a:p>
        </p:txBody>
      </p:sp>
      <p:pic>
        <p:nvPicPr>
          <p:cNvPr id="4" name="jfnqL3S1uD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0198" y="1844080"/>
            <a:ext cx="7938204" cy="446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МИНУТКА ЧИСТОПИСАНИЯ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891704">
            <a:off x="-74020" y="2677156"/>
            <a:ext cx="3935474" cy="280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37332" y="2191834"/>
            <a:ext cx="3462033" cy="236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29916">
            <a:off x="5213927" y="2474296"/>
            <a:ext cx="4033466" cy="28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:\Мама\презентация\бурати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725" y="214290"/>
            <a:ext cx="3724275" cy="2990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2" descr="D:\Мама\презентация\чиполли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24275" cy="2990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 descr="D:\Мама\презентация\винни пу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714488"/>
            <a:ext cx="3724275" cy="2990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 descr="D:\Мама\презентация\карлсо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3724275" cy="2990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 descr="D:\Мама\презентация\муми трол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643314"/>
            <a:ext cx="3724275" cy="2990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1472" y="285728"/>
            <a:ext cx="81439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rgbClr val="00B050"/>
                </a:solidFill>
                <a:latin typeface="Arno Pro Smbd" pitchFamily="18" charset="0"/>
              </a:rPr>
              <a:t>«Сказочные человечки»</a:t>
            </a:r>
          </a:p>
          <a:p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D:\Мама\презентация\муми трол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6137950" cy="49291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86512" y="928670"/>
            <a:ext cx="2643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Arno Pro Smbd" pitchFamily="18" charset="0"/>
              </a:rPr>
              <a:t>Туве </a:t>
            </a:r>
            <a:r>
              <a:rPr lang="ru-RU" sz="3200" i="1" dirty="0" err="1" smtClean="0">
                <a:latin typeface="Arno Pro Smbd" pitchFamily="18" charset="0"/>
              </a:rPr>
              <a:t>Янссон</a:t>
            </a:r>
            <a:endParaRPr lang="ru-RU" sz="3200" i="1" dirty="0">
              <a:latin typeface="Arno Pro Smbd" pitchFamily="18" charset="0"/>
            </a:endParaRPr>
          </a:p>
        </p:txBody>
      </p:sp>
      <p:pic>
        <p:nvPicPr>
          <p:cNvPr id="5" name="Picture 9" descr="D:\Мама\презентация\винни пу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6143636" cy="49337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57950" y="2000240"/>
            <a:ext cx="257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Arno Pro Smbd" pitchFamily="18" charset="0"/>
              </a:rPr>
              <a:t>Алан </a:t>
            </a:r>
            <a:r>
              <a:rPr lang="ru-RU" sz="3200" i="1" dirty="0" err="1" smtClean="0">
                <a:latin typeface="Arno Pro Smbd" pitchFamily="18" charset="0"/>
              </a:rPr>
              <a:t>Милн</a:t>
            </a:r>
            <a:endParaRPr lang="ru-RU" sz="3200" i="1" dirty="0">
              <a:latin typeface="Arno Pro Smbd" pitchFamily="18" charset="0"/>
            </a:endParaRPr>
          </a:p>
        </p:txBody>
      </p:sp>
      <p:pic>
        <p:nvPicPr>
          <p:cNvPr id="7" name="Picture 8" descr="D:\Мама\презентация\бурати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6143636" cy="49337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86512" y="3214686"/>
            <a:ext cx="2857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i="1" dirty="0" smtClean="0">
                <a:latin typeface="Arno Pro Smbd" pitchFamily="18" charset="0"/>
              </a:rPr>
              <a:t>Алексей Толстой</a:t>
            </a:r>
            <a:endParaRPr lang="ru-RU" sz="3000" i="1" dirty="0">
              <a:latin typeface="Arno Pro Smbd" pitchFamily="18" charset="0"/>
            </a:endParaRPr>
          </a:p>
        </p:txBody>
      </p:sp>
      <p:pic>
        <p:nvPicPr>
          <p:cNvPr id="9" name="Picture 12" descr="D:\Мама\презентация\чиполли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28670"/>
            <a:ext cx="6137980" cy="492922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286512" y="4429132"/>
            <a:ext cx="2643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i="1" dirty="0" err="1" smtClean="0">
                <a:latin typeface="Arno Pro Smbd" pitchFamily="18" charset="0"/>
              </a:rPr>
              <a:t>Джанни</a:t>
            </a:r>
            <a:r>
              <a:rPr lang="ru-RU" sz="3000" i="1" dirty="0" smtClean="0">
                <a:latin typeface="Arno Pro Smbd" pitchFamily="18" charset="0"/>
              </a:rPr>
              <a:t> </a:t>
            </a:r>
            <a:r>
              <a:rPr lang="ru-RU" sz="3000" i="1" dirty="0" err="1" smtClean="0">
                <a:latin typeface="Arno Pro Smbd" pitchFamily="18" charset="0"/>
              </a:rPr>
              <a:t>Родари</a:t>
            </a:r>
            <a:endParaRPr lang="ru-RU" sz="3000" i="1" dirty="0">
              <a:latin typeface="Arno Pro Smbd" pitchFamily="18" charset="0"/>
            </a:endParaRPr>
          </a:p>
        </p:txBody>
      </p:sp>
      <p:pic>
        <p:nvPicPr>
          <p:cNvPr id="11" name="Picture 10" descr="D:\Мама\презентация\карлс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6143636" cy="49337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15074" y="5643578"/>
            <a:ext cx="2928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i="1" dirty="0" err="1" smtClean="0">
                <a:latin typeface="Arno Pro Smbd" pitchFamily="18" charset="0"/>
              </a:rPr>
              <a:t>Астрид</a:t>
            </a:r>
            <a:r>
              <a:rPr lang="ru-RU" sz="3000" i="1" dirty="0" smtClean="0">
                <a:latin typeface="Arno Pro Smbd" pitchFamily="18" charset="0"/>
              </a:rPr>
              <a:t> Линдгрен</a:t>
            </a:r>
            <a:endParaRPr lang="ru-RU" sz="3000" i="1" dirty="0">
              <a:latin typeface="Arno Pro Smbd" pitchFamily="18" charset="0"/>
            </a:endParaRPr>
          </a:p>
        </p:txBody>
      </p:sp>
      <p:pic>
        <p:nvPicPr>
          <p:cNvPr id="2050" name="Picture 2" descr="D:\Мама\презентация\фон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28670"/>
            <a:ext cx="6226936" cy="5000660"/>
          </a:xfrm>
          <a:prstGeom prst="rect">
            <a:avLst/>
          </a:prstGeom>
          <a:noFill/>
        </p:spPr>
      </p:pic>
      <p:pic>
        <p:nvPicPr>
          <p:cNvPr id="2051" name="Picture 3" descr="D:\домовой 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3548878"/>
            <a:ext cx="1928794" cy="2375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031E-6 L -0.00122 -0.6984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49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2 0.00624 L 0.00781 0.6845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339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37558E-6 L -0.00452 0.1905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9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0.01342 L 0.00538 -0.16212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3"/>
      <p:bldP spid="6" grpId="1"/>
      <p:bldP spid="8" grpId="0" build="allAtOnce"/>
      <p:bldP spid="10" grpId="0"/>
      <p:bldP spid="10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Развитие информационно-коммуникативной культуры учащихся начальных  классов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6300" y="266300"/>
            <a:ext cx="2143116" cy="161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258585" y="257703"/>
            <a:ext cx="2143118" cy="162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1" y="2285992"/>
            <a:ext cx="5929354" cy="3810008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жизнь 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роща 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пищат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почка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выручай 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чудо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щука,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no Pro Smbd" pitchFamily="18" charset="0"/>
              </a:rPr>
              <a:t>чурка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2" descr="D:\РАБОЧИЙ СТОЛ\картинки к выступлению\125184_html_1f664b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428868"/>
            <a:ext cx="3414707" cy="341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14546" y="5786454"/>
            <a:ext cx="4143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Arno Pro Smbd" pitchFamily="18" charset="0"/>
              </a:rPr>
              <a:t>Бить баклуши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00760" y="3000372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ЧУРКА?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09600"/>
            <a:ext cx="857256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Использование воспитательного потенциала народной культуры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/>
              <a:t> (минутка чистописания)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4698787" y="2444958"/>
            <a:ext cx="407077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4461" y="2473297"/>
            <a:ext cx="32321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84120" y="3587922"/>
            <a:ext cx="310392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7256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Лексико-орфографические упражнения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/>
              <a:t> (минутка чистописания)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70645" y="3830619"/>
            <a:ext cx="32321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2057400"/>
            <a:ext cx="8643997" cy="1800228"/>
          </a:xfrm>
        </p:spPr>
        <p:txBody>
          <a:bodyPr/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Ранняя птичка носик прочищает, поздняя птичка глаза продирает.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Труд человека кормит, а лень портит.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Терпенье и труд всё перетрут.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4143380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i="1" dirty="0" smtClean="0"/>
              <a:t>Прочитайте пословицы</a:t>
            </a:r>
          </a:p>
          <a:p>
            <a:pPr marL="342900" indent="-342900">
              <a:buFont typeface="+mj-lt"/>
              <a:buAutoNum type="arabicPeriod"/>
            </a:pPr>
            <a:r>
              <a:rPr lang="ru-RU" i="1" dirty="0" smtClean="0"/>
              <a:t>Объедините их не менее, чем по 2 признакам. </a:t>
            </a:r>
          </a:p>
          <a:p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2910" y="5000636"/>
            <a:ext cx="5572164" cy="1285884"/>
          </a:xfrm>
          <a:prstGeom prst="wedgeRectCallout">
            <a:avLst>
              <a:gd name="adj1" fmla="val -44296"/>
              <a:gd name="adj2" fmla="val 137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4348" y="5072075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Сегодня на уроке мы будем писать букву, которая находиться на конце корня имени существительного мужского роды и обозначает глухой твёрдый согласный звук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6929486" cy="15373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БЕЗРАЗЛИЧИЕ </a:t>
            </a:r>
            <a:br>
              <a:rPr lang="ru-RU" dirty="0" smtClean="0"/>
            </a:br>
            <a:r>
              <a:rPr lang="ru-RU" dirty="0" smtClean="0"/>
              <a:t>ИЛИ </a:t>
            </a:r>
            <a:br>
              <a:rPr lang="ru-RU" dirty="0" smtClean="0"/>
            </a:br>
            <a:r>
              <a:rPr lang="ru-RU" dirty="0" smtClean="0"/>
              <a:t>НЕЗНАНИЕ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media.padletcdn.com/v13/image/a_exif,c_limit,dpr_1.0,h_662,w_1366/https%3A%2F%2Fpadlet-uploads.s3.amazonaws.com%2Fprod%2F142623364%2F3ae33edd14a154bf47570937c510f3e0%2F____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214290"/>
            <a:ext cx="1570449" cy="235745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775083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БЕЗРАЗЛИЧИЕ ИЛИ НЕЗНАНИЕ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7724770" cy="43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609600"/>
            <a:ext cx="4406270" cy="1356360"/>
          </a:xfrm>
        </p:spPr>
        <p:txBody>
          <a:bodyPr/>
          <a:lstStyle/>
          <a:p>
            <a:r>
              <a:rPr lang="ru-RU" dirty="0" smtClean="0"/>
              <a:t>Мастер-класс</a:t>
            </a:r>
            <a:endParaRPr lang="ru-RU" dirty="0"/>
          </a:p>
        </p:txBody>
      </p:sp>
      <p:pic>
        <p:nvPicPr>
          <p:cNvPr id="5" name="Содержимое 4" descr="https://pp.vk.me/c636318/v636318794/46b25/c24l5NKC5A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307183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pp.vk.me/c638017/v638017361/eb49/jjNwdMVEjzw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643050"/>
            <a:ext cx="442915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Рефлексия. Самооценка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08216" y="2057400"/>
            <a:ext cx="450216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57166"/>
            <a:ext cx="7406640" cy="14287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КОММЕНТАРИИ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(РАБОТА В ГРУППАХ)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857356" y="2643182"/>
            <a:ext cx="5286412" cy="2071702"/>
          </a:xfrm>
          <a:prstGeom prst="wedgeRoundRectCallout">
            <a:avLst>
              <a:gd name="adj1" fmla="val -32766"/>
              <a:gd name="adj2" fmla="val 114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28992" y="3214686"/>
            <a:ext cx="2071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?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5720" y="5143512"/>
            <a:ext cx="8572560" cy="1531041"/>
          </a:xfrm>
          <a:noFill/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сайта: 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Ивасык</a:t>
            </a:r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Елена Евгеньевна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Ссылка: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http://ivasyk391.wixsite.com/ivasyk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b="10164"/>
          <a:stretch>
            <a:fillRect/>
          </a:stretch>
        </p:blipFill>
        <p:spPr bwMode="auto">
          <a:xfrm>
            <a:off x="2786050" y="2285992"/>
            <a:ext cx="594042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/>
          <p:nvPr/>
        </p:nvPicPr>
        <p:blipFill>
          <a:blip r:embed="rId4" cstate="print"/>
          <a:srcRect b="10164"/>
          <a:stretch>
            <a:fillRect/>
          </a:stretch>
        </p:blipFill>
        <p:spPr bwMode="auto">
          <a:xfrm>
            <a:off x="428596" y="285728"/>
            <a:ext cx="594042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6048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Благодарю за внимание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63490" name="Picture 2" descr="I:\ФОТОГРАФИИ+ВИДЕОАРХИВ\Учебный год 2015-2016 2 класс\Каково быть ребёнком\20151121_094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027153" y="1220372"/>
            <a:ext cx="7191896" cy="42803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6215082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https://www.youtube.com/watch?v=Lvn3GUq-TD0&amp;feature=youtu.be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4154520"/>
            <a:ext cx="7500990" cy="1917686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«Желание сделать уроки более привлекательными, внимание к нуждам учащихся, постоянный профессиональный рост характерны для любого предметника, старающегося идти в ногу со временем. Кажется, сейчас самый естественный ответ на вопрос о том, где найти новые материалы, прост: поможет интернет. Но как не утонуть в океане информации? Давайте разберемся.» 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Нина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Коптюг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кандидат филологических наук, Новосибирск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5009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08908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 ЧЁМ ДУМАЕТ МОЯ ГОЛОВА?</a:t>
            </a:r>
            <a:endParaRPr lang="ru-RU" sz="2800" b="1" dirty="0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6921"/>
          <a:stretch/>
        </p:blipFill>
        <p:spPr>
          <a:xfrm>
            <a:off x="2670912" y="2940272"/>
            <a:ext cx="3670100" cy="2309842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 rot="2193321">
            <a:off x="2711547" y="4839287"/>
            <a:ext cx="363474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87361" y="5019731"/>
            <a:ext cx="363474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075017">
            <a:off x="5904914" y="4904936"/>
            <a:ext cx="363474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9656" y="5753686"/>
            <a:ext cx="257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РАЗВЛЕКАТЕЛЬНЫЙ КОНТЕНТ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609732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УБИЙЦЫ ВРЕМЕНИ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87795" y="5767755"/>
            <a:ext cx="2207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КУЛЬТУРА НАСИЛИЯ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2082018"/>
            <a:ext cx="361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 </a:t>
            </a:r>
            <a:r>
              <a:rPr lang="ru-RU" b="1" dirty="0" smtClean="0">
                <a:solidFill>
                  <a:srgbClr val="C00000"/>
                </a:solidFill>
              </a:rPr>
              <a:t>ИСТОЧНИК КОНТЕНТА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2571744"/>
            <a:ext cx="375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ИНСТРУМЕНТ ДЛЯ ТВОРЧЕСТВА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7280" y="2180494"/>
            <a:ext cx="3464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КОМПЬЮТЕР - ?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387361" y="2348880"/>
            <a:ext cx="832711" cy="2228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2" idx="1"/>
          </p:cNvCxnSpPr>
          <p:nvPr/>
        </p:nvCxnSpPr>
        <p:spPr>
          <a:xfrm>
            <a:off x="4387361" y="2571744"/>
            <a:ext cx="544679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/>
          <a:stretch/>
        </p:blipFill>
        <p:spPr>
          <a:xfrm>
            <a:off x="6530926" y="4257990"/>
            <a:ext cx="1981682" cy="1495698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4318783"/>
            <a:ext cx="1781648" cy="133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8001030" cy="1356360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Урок-конференция </a:t>
            </a:r>
            <a:b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«Школа – это мы. Вчера. Сегодня. Завтра»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929066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941" y="521508"/>
            <a:ext cx="2428891" cy="195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2000232" y="1643050"/>
          <a:ext cx="4476781" cy="335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" name="Слайд" r:id="rId5" imgW="4568937" imgH="3426093" progId="PowerPoint.Slide.12">
                  <p:embed/>
                </p:oleObj>
              </mc:Choice>
              <mc:Fallback>
                <p:oleObj name="Слайд" r:id="rId5" imgW="4568937" imgH="3426093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1643050"/>
                        <a:ext cx="4476781" cy="3357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58" y="5357826"/>
            <a:ext cx="5500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Какими должны быть все мы,</a:t>
            </a:r>
          </a:p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чтобы наша школа была лучшей?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929592" cy="135636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МОЗГОВОЙ ШТУРМ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(Работа в группах)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 rot="5400000">
            <a:off x="857250" y="2057399"/>
            <a:ext cx="3566160" cy="4023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I:\ФОТОГРАФИИ+ВИДЕОАРХИВ\учебный год  2012-2013\11. Командная игра В стране невыученных уроков\100_1012\IMGP55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3157824" cy="236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:\ФОТОГРАФИИ+ВИДЕОАРХИВ\учебный год  2012-2013\11. Командная игра В стране невыученных уроков\100_1012\IMGP55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714488"/>
            <a:ext cx="35004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:\ФОТОГРАФИИ+ВИДЕОАРХИВ\учебный год  2012-2013\11. Командная игра В стране невыученных уроков\100_1012\IMGP5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857628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:\ФОТОГРАФИИ+ВИДЕОАРХИВ\учебный год  2012-2013\11. Командная игра В стране невыученных уроков\100_1012\IMGP55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4289425" cy="321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в группах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Конфеты раздавал</a:t>
            </a:r>
          </a:p>
          <a:p>
            <a:r>
              <a:rPr lang="ru-RU" dirty="0" smtClean="0"/>
              <a:t>Не на «2», а на «5»</a:t>
            </a:r>
          </a:p>
          <a:p>
            <a:r>
              <a:rPr lang="ru-RU" dirty="0" smtClean="0"/>
              <a:t>Гулять во двор</a:t>
            </a:r>
          </a:p>
          <a:p>
            <a:r>
              <a:rPr lang="ru-RU" dirty="0" smtClean="0"/>
              <a:t>Перемены и уроки поменять </a:t>
            </a:r>
          </a:p>
          <a:p>
            <a:r>
              <a:rPr lang="ru-RU" dirty="0" smtClean="0"/>
              <a:t>Сам писал к.р.</a:t>
            </a:r>
          </a:p>
          <a:p>
            <a:r>
              <a:rPr lang="ru-RU" dirty="0" smtClean="0"/>
              <a:t>За прогулы не ругал</a:t>
            </a:r>
          </a:p>
          <a:p>
            <a:r>
              <a:rPr lang="ru-RU" dirty="0" smtClean="0"/>
              <a:t>Уроки смеха</a:t>
            </a:r>
          </a:p>
          <a:p>
            <a:r>
              <a:rPr lang="ru-RU" dirty="0" smtClean="0"/>
              <a:t>Похвала</a:t>
            </a:r>
          </a:p>
          <a:p>
            <a:r>
              <a:rPr lang="ru-RU" dirty="0" smtClean="0"/>
              <a:t>Родительские собрания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Удовлетворение потребностей</a:t>
            </a:r>
          </a:p>
          <a:p>
            <a:r>
              <a:rPr lang="ru-RU" dirty="0" smtClean="0"/>
              <a:t>Безопасность, успешность</a:t>
            </a:r>
          </a:p>
          <a:p>
            <a:r>
              <a:rPr lang="ru-RU" dirty="0" smtClean="0"/>
              <a:t>Активность</a:t>
            </a:r>
          </a:p>
          <a:p>
            <a:r>
              <a:rPr lang="ru-RU" dirty="0" smtClean="0"/>
              <a:t>Виды деятельности, активность</a:t>
            </a:r>
          </a:p>
          <a:p>
            <a:r>
              <a:rPr lang="ru-RU" dirty="0" smtClean="0"/>
              <a:t>Взаимодействие, взаимопомощь</a:t>
            </a:r>
          </a:p>
          <a:p>
            <a:r>
              <a:rPr lang="ru-RU" dirty="0" smtClean="0"/>
              <a:t>Возможность выбора</a:t>
            </a:r>
          </a:p>
          <a:p>
            <a:r>
              <a:rPr lang="ru-RU" dirty="0" smtClean="0"/>
              <a:t>Комфорт, доверие</a:t>
            </a:r>
          </a:p>
          <a:p>
            <a:r>
              <a:rPr lang="ru-RU" dirty="0" smtClean="0"/>
              <a:t>Оценка, самооценка</a:t>
            </a:r>
          </a:p>
          <a:p>
            <a:r>
              <a:rPr lang="ru-RU" dirty="0" smtClean="0"/>
              <a:t>Формы взаимодействия в детско-родительском коллективе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КОМФОРТНАЯ ОБРАЗОВАТЕЛЬНАЯ СРЕДА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коммуникативное пространство образовательного процесса (совокупность партнёров, с которыми могут и регулярно общаются его участники);</a:t>
            </a:r>
          </a:p>
          <a:p>
            <a:pPr lvl="0"/>
            <a:r>
              <a:rPr lang="ru-RU" dirty="0" smtClean="0"/>
              <a:t>информационное пространство + Интернет (информация рассматривается не как когнитивный, а как коммуникативный фактор);</a:t>
            </a:r>
          </a:p>
          <a:p>
            <a:pPr lvl="0"/>
            <a:r>
              <a:rPr lang="ru-RU" dirty="0" smtClean="0"/>
              <a:t>физическое пространство;</a:t>
            </a:r>
          </a:p>
          <a:p>
            <a:pPr lvl="0"/>
            <a:r>
              <a:rPr lang="ru-RU" dirty="0" smtClean="0"/>
              <a:t>повышение мотивации к исследованию и использованию новых технологий</a:t>
            </a:r>
            <a:endParaRPr lang="en-US" dirty="0" smtClean="0"/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3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Современный взгляд на урок</a:t>
            </a:r>
            <a:endParaRPr lang="en-US" sz="4300" dirty="0" smtClean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buNone/>
            </a:pPr>
            <a:r>
              <a:rPr lang="en-US" b="1" dirty="0" smtClean="0">
                <a:solidFill>
                  <a:srgbClr val="C00000"/>
                </a:solidFill>
              </a:rPr>
              <a:t>	</a:t>
            </a:r>
            <a:r>
              <a:rPr lang="ru-RU" sz="2100" dirty="0" smtClean="0">
                <a:solidFill>
                  <a:srgbClr val="FF0000"/>
                </a:solidFill>
              </a:rPr>
              <a:t>Эффективный урок </a:t>
            </a:r>
            <a:r>
              <a:rPr lang="ru-RU" sz="2100" dirty="0" smtClean="0"/>
              <a:t>- искусственная, открытая, динамичная, централизованная и </a:t>
            </a:r>
            <a:r>
              <a:rPr lang="ru-RU" sz="2100" dirty="0" err="1" smtClean="0"/>
              <a:t>деятельностная</a:t>
            </a:r>
            <a:r>
              <a:rPr lang="ru-RU" sz="2100" dirty="0" smtClean="0"/>
              <a:t> система, предусматривающая взаимодействие как минимум двух субъектов, приводящее к появлению нового качества.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743</TotalTime>
  <Words>413</Words>
  <Application>Microsoft Office PowerPoint</Application>
  <PresentationFormat>Экран (4:3)</PresentationFormat>
  <Paragraphs>94</Paragraphs>
  <Slides>31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Arno Pro Smbd</vt:lpstr>
      <vt:lpstr>Calibri</vt:lpstr>
      <vt:lpstr>Corbel</vt:lpstr>
      <vt:lpstr>Times New Roman</vt:lpstr>
      <vt:lpstr>Базис</vt:lpstr>
      <vt:lpstr>Слайд</vt:lpstr>
      <vt:lpstr>Формы организации детей на уроке</vt:lpstr>
      <vt:lpstr>ПОСТАНОВКА ПРОБЛЕМЫ</vt:lpstr>
      <vt:lpstr>КОММЕНТАРИИ  (РАБОТА В ГРУППАХ)</vt:lpstr>
      <vt:lpstr>Презентация PowerPoint</vt:lpstr>
      <vt:lpstr>О ЧЁМ ДУМАЕТ МОЯ ГОЛОВА?</vt:lpstr>
      <vt:lpstr>Урок-конференция  «Школа – это мы. Вчера. Сегодня. Завтра» </vt:lpstr>
      <vt:lpstr>МОЗГОВОЙ ШТУРМ (Работа в группах)</vt:lpstr>
      <vt:lpstr>Работа в группах</vt:lpstr>
      <vt:lpstr>КОМФОРТНАЯ ОБРАЗОВАТЕЛЬНАЯ СРЕДА</vt:lpstr>
      <vt:lpstr>МЕТОД, ПРИЁМ, ФОРМА</vt:lpstr>
      <vt:lpstr>Презентация PowerPoint</vt:lpstr>
      <vt:lpstr>САМООЦЕНКА</vt:lpstr>
      <vt:lpstr>Самооценка. Рефлексия  http://padlet.com/ivasyk391 </vt:lpstr>
      <vt:lpstr>Результаты педагогического эксперимента</vt:lpstr>
      <vt:lpstr>Результаты педагогического эксперимента</vt:lpstr>
      <vt:lpstr>«Я иду на урок математики»</vt:lpstr>
      <vt:lpstr>«Я иду на урок математики»</vt:lpstr>
      <vt:lpstr>Работа с текстом (Пушкин) https://learningapps.org/myapps.php </vt:lpstr>
      <vt:lpstr>Продуктивное чтение</vt:lpstr>
      <vt:lpstr>МИНУТКА ЧИСТОПИСАНИЯ</vt:lpstr>
      <vt:lpstr>Презентация PowerPoint</vt:lpstr>
      <vt:lpstr>Презентация PowerPoint</vt:lpstr>
      <vt:lpstr>Развитие информационно-коммуникативной культуры учащихся начальных  классов</vt:lpstr>
      <vt:lpstr>Использование воспитательного потенциала народной культуры  (минутка чистописания)</vt:lpstr>
      <vt:lpstr>Лексико-орфографические упражнения  (минутка чистописания)</vt:lpstr>
      <vt:lpstr>БЕЗРАЗЛИЧИЕ  ИЛИ  НЕЗНАНИЕ</vt:lpstr>
      <vt:lpstr>БЕЗРАЗЛИЧИЕ ИЛИ НЕЗНАНИЕ</vt:lpstr>
      <vt:lpstr>Мастер-класс</vt:lpstr>
      <vt:lpstr>Рефлексия. Самооценка</vt:lpstr>
      <vt:lpstr>Презентация PowerPoint</vt:lpstr>
      <vt:lpstr>Благодарю за внимание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BEST</dc:creator>
  <cp:lastModifiedBy>Дмитрий Серженко</cp:lastModifiedBy>
  <cp:revision>82</cp:revision>
  <dcterms:created xsi:type="dcterms:W3CDTF">2011-12-11T19:12:09Z</dcterms:created>
  <dcterms:modified xsi:type="dcterms:W3CDTF">2017-04-02T20:25:08Z</dcterms:modified>
</cp:coreProperties>
</file>