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3" r:id="rId2"/>
    <p:sldId id="256" r:id="rId3"/>
    <p:sldId id="258" r:id="rId4"/>
    <p:sldId id="262" r:id="rId5"/>
    <p:sldId id="266" r:id="rId6"/>
    <p:sldId id="264" r:id="rId7"/>
    <p:sldId id="259" r:id="rId8"/>
    <p:sldId id="260" r:id="rId9"/>
    <p:sldId id="261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Первичное ознакомление 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Согласились с PROGRESS REPORT</c:v>
                </c:pt>
                <c:pt idx="1">
                  <c:v>Сомневались </c:v>
                </c:pt>
                <c:pt idx="2">
                  <c:v>Не согласились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</c:v>
                </c:pt>
                <c:pt idx="1">
                  <c:v>0.19000000000000014</c:v>
                </c:pt>
                <c:pt idx="2">
                  <c:v>1.0000000000000012E-2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889619200142352"/>
          <c:y val="0.20003963797317831"/>
          <c:w val="0.39408892744339213"/>
          <c:h val="0.5999207240536434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2016-2017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Кол-во участников отборочного тура</c:v>
                </c:pt>
                <c:pt idx="1">
                  <c:v>Кол-во участников школьного тура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25</c:v>
                </c:pt>
                <c:pt idx="1">
                  <c:v>15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Согласились с PROGRESS REPORT</c:v>
                </c:pt>
                <c:pt idx="1">
                  <c:v>Сомневались</c:v>
                </c:pt>
                <c:pt idx="2">
                  <c:v>Не согласились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0.92</c:v>
                </c:pt>
                <c:pt idx="1">
                  <c:v>7.0000000000000021E-2</c:v>
                </c:pt>
                <c:pt idx="2">
                  <c:v>1.0000000000000004E-2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1719955398996362"/>
          <c:y val="0.10847083813986096"/>
          <c:w val="0.36500301995694101"/>
          <c:h val="0.7830581027728242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>
        <c:manualLayout>
          <c:layoutTarget val="inner"/>
          <c:xMode val="edge"/>
          <c:yMode val="edge"/>
          <c:x val="0.24067027559055118"/>
          <c:y val="7.3016312363760355E-2"/>
          <c:w val="0.7583266076115488"/>
          <c:h val="0.5189030511811024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Критерии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русский язык</c:v>
                </c:pt>
                <c:pt idx="1">
                  <c:v>математика</c:v>
                </c:pt>
                <c:pt idx="2">
                  <c:v>литературное чтение</c:v>
                </c:pt>
                <c:pt idx="3">
                  <c:v>окружающий мир</c:v>
                </c:pt>
                <c:pt idx="4">
                  <c:v>технология</c:v>
                </c:pt>
                <c:pt idx="5">
                  <c:v>изо</c:v>
                </c:pt>
                <c:pt idx="6">
                  <c:v>английский язык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axId val="108467328"/>
        <c:axId val="108468864"/>
      </c:barChart>
      <c:catAx>
        <c:axId val="108467328"/>
        <c:scaling>
          <c:orientation val="minMax"/>
        </c:scaling>
        <c:axPos val="b"/>
        <c:tickLblPos val="nextTo"/>
        <c:crossAx val="108468864"/>
        <c:crosses val="autoZero"/>
        <c:auto val="1"/>
        <c:lblAlgn val="ctr"/>
        <c:lblOffset val="100"/>
      </c:catAx>
      <c:valAx>
        <c:axId val="108468864"/>
        <c:scaling>
          <c:orientation val="minMax"/>
        </c:scaling>
        <c:axPos val="l"/>
        <c:majorGridlines/>
        <c:numFmt formatCode="0%" sourceLinked="1"/>
        <c:tickLblPos val="nextTo"/>
        <c:crossAx val="1084673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Критерии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русский язык</c:v>
                </c:pt>
                <c:pt idx="1">
                  <c:v>математика</c:v>
                </c:pt>
                <c:pt idx="2">
                  <c:v>литературное чтение</c:v>
                </c:pt>
                <c:pt idx="3">
                  <c:v>окружающий мир</c:v>
                </c:pt>
                <c:pt idx="4">
                  <c:v>изо</c:v>
                </c:pt>
                <c:pt idx="5">
                  <c:v>технология</c:v>
                </c:pt>
                <c:pt idx="6">
                  <c:v>английский язык</c:v>
                </c:pt>
                <c:pt idx="7">
                  <c:v>физкультура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0.75</c:v>
                </c:pt>
                <c:pt idx="1">
                  <c:v>0.63</c:v>
                </c:pt>
                <c:pt idx="2">
                  <c:v>0.85</c:v>
                </c:pt>
                <c:pt idx="3">
                  <c:v>0.85</c:v>
                </c:pt>
                <c:pt idx="4">
                  <c:v>0.9</c:v>
                </c:pt>
                <c:pt idx="5">
                  <c:v>0.95</c:v>
                </c:pt>
                <c:pt idx="6">
                  <c:v>0.65</c:v>
                </c:pt>
                <c:pt idx="7">
                  <c:v>0.85</c:v>
                </c:pt>
              </c:numCache>
            </c:numRef>
          </c:val>
        </c:ser>
        <c:axId val="1797120"/>
        <c:axId val="50465408"/>
      </c:barChart>
      <c:catAx>
        <c:axId val="1797120"/>
        <c:scaling>
          <c:orientation val="minMax"/>
        </c:scaling>
        <c:axPos val="b"/>
        <c:tickLblPos val="nextTo"/>
        <c:crossAx val="50465408"/>
        <c:crosses val="autoZero"/>
        <c:auto val="1"/>
        <c:lblAlgn val="ctr"/>
        <c:lblOffset val="100"/>
      </c:catAx>
      <c:valAx>
        <c:axId val="50465408"/>
        <c:scaling>
          <c:orientation val="minMax"/>
        </c:scaling>
        <c:axPos val="l"/>
        <c:majorGridlines/>
        <c:numFmt formatCode="0%" sourceLinked="1"/>
        <c:tickLblPos val="nextTo"/>
        <c:crossAx val="17971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Итоговая к/р за 3 кл.</c:v>
                </c:pt>
                <c:pt idx="1">
                  <c:v>Входная к/р 4 кл.</c:v>
                </c:pt>
                <c:pt idx="2">
                  <c:v>К/р 1 полугодие 4 кл.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0.9</c:v>
                </c:pt>
                <c:pt idx="1">
                  <c:v>0.89</c:v>
                </c:pt>
                <c:pt idx="2">
                  <c:v>0.93</c:v>
                </c:pt>
              </c:numCache>
            </c:numRef>
          </c:val>
        </c:ser>
        <c:axId val="135315456"/>
        <c:axId val="135316992"/>
      </c:barChart>
      <c:catAx>
        <c:axId val="135315456"/>
        <c:scaling>
          <c:orientation val="minMax"/>
        </c:scaling>
        <c:axPos val="b"/>
        <c:tickLblPos val="nextTo"/>
        <c:crossAx val="135316992"/>
        <c:crosses val="autoZero"/>
        <c:auto val="1"/>
        <c:lblAlgn val="ctr"/>
        <c:lblOffset val="100"/>
      </c:catAx>
      <c:valAx>
        <c:axId val="135316992"/>
        <c:scaling>
          <c:orientation val="minMax"/>
        </c:scaling>
        <c:axPos val="l"/>
        <c:majorGridlines/>
        <c:numFmt formatCode="0%" sourceLinked="1"/>
        <c:tickLblPos val="nextTo"/>
        <c:crossAx val="1353154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Итоговая к/р 3 кл.</c:v>
                </c:pt>
                <c:pt idx="1">
                  <c:v>Входная к/р 4 кл.</c:v>
                </c:pt>
                <c:pt idx="2">
                  <c:v>К/р 1 полуглдие 4 кл.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0.74000000000000055</c:v>
                </c:pt>
                <c:pt idx="1">
                  <c:v>0.78</c:v>
                </c:pt>
                <c:pt idx="2">
                  <c:v>0.85000000000000053</c:v>
                </c:pt>
              </c:numCache>
            </c:numRef>
          </c:val>
        </c:ser>
        <c:axId val="134990464"/>
        <c:axId val="135278976"/>
      </c:barChart>
      <c:catAx>
        <c:axId val="134990464"/>
        <c:scaling>
          <c:orientation val="minMax"/>
        </c:scaling>
        <c:axPos val="b"/>
        <c:tickLblPos val="nextTo"/>
        <c:crossAx val="135278976"/>
        <c:crosses val="autoZero"/>
        <c:auto val="1"/>
        <c:lblAlgn val="ctr"/>
        <c:lblOffset val="100"/>
      </c:catAx>
      <c:valAx>
        <c:axId val="135278976"/>
        <c:scaling>
          <c:orientation val="minMax"/>
        </c:scaling>
        <c:axPos val="l"/>
        <c:majorGridlines/>
        <c:numFmt formatCode="0%" sourceLinked="1"/>
        <c:tickLblPos val="nextTo"/>
        <c:crossAx val="1349904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Итоговый диктант 3 кл.</c:v>
                </c:pt>
                <c:pt idx="1">
                  <c:v>Входная работа 4 кл.</c:v>
                </c:pt>
                <c:pt idx="2">
                  <c:v>Диктант 1 полугодие 4 кл.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0.91</c:v>
                </c:pt>
                <c:pt idx="1">
                  <c:v>0.91</c:v>
                </c:pt>
                <c:pt idx="2">
                  <c:v>0.93</c:v>
                </c:pt>
              </c:numCache>
            </c:numRef>
          </c:val>
        </c:ser>
        <c:axId val="135742976"/>
        <c:axId val="135744512"/>
      </c:barChart>
      <c:catAx>
        <c:axId val="135742976"/>
        <c:scaling>
          <c:orientation val="minMax"/>
        </c:scaling>
        <c:axPos val="b"/>
        <c:tickLblPos val="nextTo"/>
        <c:crossAx val="135744512"/>
        <c:crosses val="autoZero"/>
        <c:auto val="1"/>
        <c:lblAlgn val="ctr"/>
        <c:lblOffset val="100"/>
      </c:catAx>
      <c:valAx>
        <c:axId val="135744512"/>
        <c:scaling>
          <c:orientation val="minMax"/>
        </c:scaling>
        <c:axPos val="l"/>
        <c:majorGridlines/>
        <c:numFmt formatCode="0%" sourceLinked="1"/>
        <c:tickLblPos val="nextTo"/>
        <c:crossAx val="1357429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Итоговый диктант 3 кл.</c:v>
                </c:pt>
                <c:pt idx="1">
                  <c:v>Входная работа 4 кл.</c:v>
                </c:pt>
                <c:pt idx="2">
                  <c:v>Диктант 1 п. 4 кл.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0.77000000000000046</c:v>
                </c:pt>
                <c:pt idx="1">
                  <c:v>0.79</c:v>
                </c:pt>
                <c:pt idx="2">
                  <c:v>0.86000000000000043</c:v>
                </c:pt>
              </c:numCache>
            </c:numRef>
          </c:val>
        </c:ser>
        <c:axId val="135772800"/>
        <c:axId val="135778688"/>
      </c:barChart>
      <c:catAx>
        <c:axId val="135772800"/>
        <c:scaling>
          <c:orientation val="minMax"/>
        </c:scaling>
        <c:axPos val="b"/>
        <c:tickLblPos val="nextTo"/>
        <c:crossAx val="135778688"/>
        <c:crosses val="autoZero"/>
        <c:auto val="1"/>
        <c:lblAlgn val="ctr"/>
        <c:lblOffset val="100"/>
      </c:catAx>
      <c:valAx>
        <c:axId val="135778688"/>
        <c:scaling>
          <c:orientation val="minMax"/>
        </c:scaling>
        <c:axPos val="l"/>
        <c:majorGridlines/>
        <c:numFmt formatCode="0%" sourceLinked="1"/>
        <c:tickLblPos val="nextTo"/>
        <c:crossAx val="1357728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8834125687119355"/>
          <c:y val="2.2448261287155956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2015-2016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Кол-во участников  отборочного тура</c:v>
                </c:pt>
                <c:pt idx="1">
                  <c:v>Кол-во участников школьного тура</c:v>
                </c:pt>
                <c:pt idx="2">
                  <c:v>Победители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</c:v>
                </c:pt>
                <c:pt idx="1">
                  <c:v>10</c:v>
                </c:pt>
                <c:pt idx="2">
                  <c:v>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9529094240578462"/>
          <c:y val="3.3804518507994895E-2"/>
          <c:w val="0.38584113306591439"/>
          <c:h val="0.9661954814920056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0.18749</cdr:x>
      <cdr:y>0.79797</cdr:y>
    </cdr:from>
    <cdr:to>
      <cdr:x>0.41391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7214" y="404337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194F527-20B6-43DE-9422-0C88EC40AB7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D0E30C-2F9D-4CC1-AEDB-1AD1B56A25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F527-20B6-43DE-9422-0C88EC40AB7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0E30C-2F9D-4CC1-AEDB-1AD1B56A25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194F527-20B6-43DE-9422-0C88EC40AB7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6D0E30C-2F9D-4CC1-AEDB-1AD1B56A25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F527-20B6-43DE-9422-0C88EC40AB7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D0E30C-2F9D-4CC1-AEDB-1AD1B56A25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F527-20B6-43DE-9422-0C88EC40AB7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6D0E30C-2F9D-4CC1-AEDB-1AD1B56A25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194F527-20B6-43DE-9422-0C88EC40AB7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6D0E30C-2F9D-4CC1-AEDB-1AD1B56A25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194F527-20B6-43DE-9422-0C88EC40AB7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6D0E30C-2F9D-4CC1-AEDB-1AD1B56A25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F527-20B6-43DE-9422-0C88EC40AB7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D0E30C-2F9D-4CC1-AEDB-1AD1B56A25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F527-20B6-43DE-9422-0C88EC40AB7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D0E30C-2F9D-4CC1-AEDB-1AD1B56A25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F527-20B6-43DE-9422-0C88EC40AB7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D0E30C-2F9D-4CC1-AEDB-1AD1B56A25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194F527-20B6-43DE-9422-0C88EC40AB7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6D0E30C-2F9D-4CC1-AEDB-1AD1B56A25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94F527-20B6-43DE-9422-0C88EC40AB7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6D0E30C-2F9D-4CC1-AEDB-1AD1B56A25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57256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Оптимизированная технология </a:t>
            </a:r>
          </a:p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PROGRESS REPORT </a:t>
            </a:r>
          </a:p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как основа для формирования </a:t>
            </a:r>
          </a:p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индивидуального 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образовательного 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маршрута обучающегося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5000636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Александрова Е.В., учитель начальных классов, </a:t>
            </a:r>
          </a:p>
          <a:p>
            <a:pPr algn="r"/>
            <a:r>
              <a:rPr lang="ru-RU" dirty="0" smtClean="0"/>
              <a:t>председатель МО начальной школы.</a:t>
            </a:r>
            <a:endParaRPr lang="ru-RU" dirty="0"/>
          </a:p>
        </p:txBody>
      </p:sp>
      <p:pic>
        <p:nvPicPr>
          <p:cNvPr id="2050" name="Picture 2" descr="http://connexionw.com/wp-content/uploads/2015/05/Screen-Shot-2015-05-09-at-11.47.08-P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357562"/>
            <a:ext cx="2857520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857232"/>
            <a:ext cx="671517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Результаты работы</a:t>
            </a:r>
            <a:endParaRPr lang="ru-RU" dirty="0" smtClean="0"/>
          </a:p>
          <a:p>
            <a:r>
              <a:rPr lang="ru-RU" dirty="0" smtClean="0"/>
              <a:t>-получение достаточно полной информации о результатах учебной деятельности обучающихся с учётом показателей динамики;</a:t>
            </a:r>
          </a:p>
          <a:p>
            <a:r>
              <a:rPr lang="ru-RU" dirty="0" smtClean="0"/>
              <a:t>-получение картины пробелов в знаниях, умениях и навыках обучающихся по проверяемым учебным элементам;</a:t>
            </a:r>
          </a:p>
          <a:p>
            <a:r>
              <a:rPr lang="ru-RU" dirty="0" smtClean="0"/>
              <a:t>-оперативная коррекция деятельности педагога с целью формирования положительной мотивации к учебной деятельности</a:t>
            </a:r>
            <a:endParaRPr lang="ru-RU" dirty="0"/>
          </a:p>
        </p:txBody>
      </p:sp>
      <p:pic>
        <p:nvPicPr>
          <p:cNvPr id="20482" name="Picture 2" descr="https://im0-tub-ru.yandex.net/i?id=346dd41bb237b2642233725529f147a7&amp;n=33&amp;h=215&amp;w=18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3643314"/>
            <a:ext cx="3071834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428868"/>
            <a:ext cx="835821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за внимание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500298" y="285728"/>
            <a:ext cx="3214710" cy="85725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428992" y="357166"/>
            <a:ext cx="1652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PROGRESS </a:t>
            </a:r>
          </a:p>
          <a:p>
            <a:pPr algn="ctr"/>
            <a:r>
              <a:rPr lang="en-US" dirty="0" smtClean="0"/>
              <a:t>REPORT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3393273" y="1178703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4714876" y="1142984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4071934" y="128586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000232" y="1428736"/>
            <a:ext cx="5030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                    УЧЕНИК                    РОДИТЕЛИ</a:t>
            </a:r>
            <a:endParaRPr lang="ru-RU" dirty="0"/>
          </a:p>
        </p:txBody>
      </p:sp>
      <p:cxnSp>
        <p:nvCxnSpPr>
          <p:cNvPr id="38" name="Прямая со стрелкой 37"/>
          <p:cNvCxnSpPr/>
          <p:nvPr/>
        </p:nvCxnSpPr>
        <p:spPr>
          <a:xfrm rot="5400000">
            <a:off x="2107786" y="1749810"/>
            <a:ext cx="35719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71472" y="1928802"/>
            <a:ext cx="27146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Заполнение</a:t>
            </a:r>
            <a:r>
              <a:rPr lang="en-US" dirty="0" smtClean="0"/>
              <a:t>        PROGRESS REPORT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cxnSp>
        <p:nvCxnSpPr>
          <p:cNvPr id="46" name="Прямая со стрелкой 45"/>
          <p:cNvCxnSpPr/>
          <p:nvPr/>
        </p:nvCxnSpPr>
        <p:spPr>
          <a:xfrm rot="5400000">
            <a:off x="1572397" y="2714620"/>
            <a:ext cx="284962" cy="7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71472" y="2857496"/>
            <a:ext cx="3143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Анализ достижений каждого ученика, составление индивидуального маршрута для одарённых учеников,  индивидуального маршрута коррекции знаний, работа на занятиях внеурочной деятельности</a:t>
            </a:r>
            <a:endParaRPr lang="ru-RU" dirty="0"/>
          </a:p>
        </p:txBody>
      </p:sp>
      <p:cxnSp>
        <p:nvCxnSpPr>
          <p:cNvPr id="62" name="Прямая со стрелкой 61"/>
          <p:cNvCxnSpPr/>
          <p:nvPr/>
        </p:nvCxnSpPr>
        <p:spPr>
          <a:xfrm rot="5400000">
            <a:off x="1750595" y="5178835"/>
            <a:ext cx="214314" cy="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14348" y="5286388"/>
            <a:ext cx="3043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Работа с родителями</a:t>
            </a:r>
            <a:endParaRPr lang="ru-RU" dirty="0"/>
          </a:p>
        </p:txBody>
      </p:sp>
      <p:cxnSp>
        <p:nvCxnSpPr>
          <p:cNvPr id="70" name="Прямая со стрелкой 69"/>
          <p:cNvCxnSpPr/>
          <p:nvPr/>
        </p:nvCxnSpPr>
        <p:spPr>
          <a:xfrm rot="5400000">
            <a:off x="4179885" y="1893083"/>
            <a:ext cx="21352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571868" y="2071678"/>
            <a:ext cx="2011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Мотивация           достижений</a:t>
            </a:r>
            <a:endParaRPr lang="ru-RU" dirty="0"/>
          </a:p>
        </p:txBody>
      </p:sp>
      <p:cxnSp>
        <p:nvCxnSpPr>
          <p:cNvPr id="75" name="Прямая со стрелкой 74"/>
          <p:cNvCxnSpPr>
            <a:stCxn id="73" idx="2"/>
          </p:cNvCxnSpPr>
          <p:nvPr/>
        </p:nvCxnSpPr>
        <p:spPr>
          <a:xfrm rot="5400000">
            <a:off x="4397901" y="2892109"/>
            <a:ext cx="353801" cy="56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3714744" y="3071810"/>
            <a:ext cx="2000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Работа согласно индивидуального маршрута</a:t>
            </a:r>
            <a:endParaRPr lang="ru-RU" dirty="0"/>
          </a:p>
        </p:txBody>
      </p:sp>
      <p:cxnSp>
        <p:nvCxnSpPr>
          <p:cNvPr id="107" name="Прямая со стрелкой 106"/>
          <p:cNvCxnSpPr/>
          <p:nvPr/>
        </p:nvCxnSpPr>
        <p:spPr>
          <a:xfrm rot="5400000">
            <a:off x="2108183" y="5678503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714348" y="5786454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Подведение итогов, коррекция</a:t>
            </a:r>
            <a:endParaRPr lang="ru-RU" dirty="0"/>
          </a:p>
        </p:txBody>
      </p:sp>
      <p:cxnSp>
        <p:nvCxnSpPr>
          <p:cNvPr id="112" name="Прямая со стрелкой 111"/>
          <p:cNvCxnSpPr/>
          <p:nvPr/>
        </p:nvCxnSpPr>
        <p:spPr>
          <a:xfrm rot="5400000">
            <a:off x="6251190" y="1892686"/>
            <a:ext cx="21431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5500694" y="2071678"/>
            <a:ext cx="3643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Ознакомление с</a:t>
            </a:r>
            <a:r>
              <a:rPr lang="en-US" dirty="0" smtClean="0"/>
              <a:t> PROGRESS REPORT </a:t>
            </a:r>
            <a:endParaRPr lang="ru-RU" dirty="0"/>
          </a:p>
        </p:txBody>
      </p:sp>
      <p:cxnSp>
        <p:nvCxnSpPr>
          <p:cNvPr id="123" name="Прямая со стрелкой 122"/>
          <p:cNvCxnSpPr/>
          <p:nvPr/>
        </p:nvCxnSpPr>
        <p:spPr>
          <a:xfrm rot="5400000">
            <a:off x="6215074" y="264318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5500695" y="2857496"/>
            <a:ext cx="36433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Осмысление полученной информации, поиск ответов на вопросы</a:t>
            </a:r>
            <a:endParaRPr lang="ru-RU" dirty="0"/>
          </a:p>
        </p:txBody>
      </p:sp>
      <p:cxnSp>
        <p:nvCxnSpPr>
          <p:cNvPr id="127" name="Прямая со стрелкой 126"/>
          <p:cNvCxnSpPr/>
          <p:nvPr/>
        </p:nvCxnSpPr>
        <p:spPr>
          <a:xfrm rot="5400000">
            <a:off x="6394463" y="4107661"/>
            <a:ext cx="35639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5643570" y="4286256"/>
            <a:ext cx="35004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Следование (не следование) рекомендациям по развитию способностей своего ребёнка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4495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</p:nvPr>
        </p:nvGraphicFramePr>
        <p:xfrm>
          <a:off x="4648200" y="1600200"/>
          <a:ext cx="428151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97192" y="332656"/>
            <a:ext cx="65496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Работа с родителями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71475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57224" y="3500438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32656"/>
            <a:ext cx="511256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653136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Индивидуальный маршрут одаренного ученика:</a:t>
            </a:r>
          </a:p>
          <a:p>
            <a:r>
              <a:rPr lang="ru-RU" dirty="0" smtClean="0"/>
              <a:t>-</a:t>
            </a:r>
            <a:r>
              <a:rPr lang="ru-RU" dirty="0" smtClean="0">
                <a:solidFill>
                  <a:srgbClr val="FF0000"/>
                </a:solidFill>
              </a:rPr>
              <a:t>учитель- </a:t>
            </a:r>
            <a:r>
              <a:rPr lang="ru-RU" dirty="0" smtClean="0">
                <a:solidFill>
                  <a:srgbClr val="FF0000"/>
                </a:solidFill>
              </a:rPr>
              <a:t>ученик( </a:t>
            </a:r>
            <a:r>
              <a:rPr lang="ru-RU" dirty="0" smtClean="0">
                <a:solidFill>
                  <a:srgbClr val="FF0000"/>
                </a:solidFill>
              </a:rPr>
              <a:t>урочная </a:t>
            </a:r>
            <a:r>
              <a:rPr lang="ru-RU" dirty="0" smtClean="0">
                <a:solidFill>
                  <a:srgbClr val="FF0000"/>
                </a:solidFill>
              </a:rPr>
              <a:t>деятельность</a:t>
            </a:r>
            <a:r>
              <a:rPr lang="ru-RU" dirty="0" smtClean="0">
                <a:solidFill>
                  <a:srgbClr val="FF0000"/>
                </a:solidFill>
              </a:rPr>
              <a:t>):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индивидуальные </a:t>
            </a:r>
            <a:r>
              <a:rPr lang="ru-RU" dirty="0" smtClean="0"/>
              <a:t>карточки по математике и </a:t>
            </a:r>
            <a:r>
              <a:rPr lang="ru-RU" dirty="0" smtClean="0"/>
              <a:t>русскому языку </a:t>
            </a:r>
            <a:r>
              <a:rPr lang="ru-RU" dirty="0" smtClean="0"/>
              <a:t>повышенный уровень </a:t>
            </a:r>
            <a:r>
              <a:rPr lang="ru-RU" dirty="0" smtClean="0"/>
              <a:t>сложности; 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внеурочная </a:t>
            </a:r>
            <a:r>
              <a:rPr lang="ru-RU" dirty="0" smtClean="0">
                <a:solidFill>
                  <a:srgbClr val="FF0000"/>
                </a:solidFill>
              </a:rPr>
              <a:t>деятельность:</a:t>
            </a:r>
            <a:r>
              <a:rPr lang="ru-RU" dirty="0" smtClean="0"/>
              <a:t>«</a:t>
            </a:r>
            <a:r>
              <a:rPr lang="ru-RU" dirty="0" smtClean="0"/>
              <a:t>Клуб юных математиков», «Занимательная грамматика» развивающие задания, задания для подготовки к </a:t>
            </a:r>
            <a:r>
              <a:rPr lang="ru-RU" dirty="0" smtClean="0"/>
              <a:t>олимпиадам;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-</a:t>
            </a:r>
            <a:r>
              <a:rPr lang="ru-RU" dirty="0" smtClean="0">
                <a:solidFill>
                  <a:srgbClr val="FF0000"/>
                </a:solidFill>
              </a:rPr>
              <a:t>учитель-ученик-родитель: </a:t>
            </a:r>
            <a:r>
              <a:rPr lang="ru-RU" dirty="0" smtClean="0"/>
              <a:t>подготовка </a:t>
            </a:r>
            <a:r>
              <a:rPr lang="ru-RU" dirty="0" smtClean="0"/>
              <a:t>творческих </a:t>
            </a:r>
            <a:r>
              <a:rPr lang="ru-RU" dirty="0" smtClean="0"/>
              <a:t>проектов.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24000" y="476672"/>
          <a:ext cx="609600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3" y="5000636"/>
            <a:ext cx="87154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Индивидуальный маршрут коррекции знаний ученика:</a:t>
            </a:r>
          </a:p>
          <a:p>
            <a:r>
              <a:rPr lang="ru-RU" dirty="0" smtClean="0"/>
              <a:t>-</a:t>
            </a:r>
            <a:r>
              <a:rPr lang="ru-RU" dirty="0" smtClean="0">
                <a:solidFill>
                  <a:srgbClr val="FF0000"/>
                </a:solidFill>
              </a:rPr>
              <a:t>ученик-учитель( </a:t>
            </a:r>
            <a:r>
              <a:rPr lang="ru-RU" dirty="0" smtClean="0">
                <a:solidFill>
                  <a:srgbClr val="FF0000"/>
                </a:solidFill>
              </a:rPr>
              <a:t>урочная </a:t>
            </a:r>
            <a:r>
              <a:rPr lang="ru-RU" dirty="0" smtClean="0">
                <a:solidFill>
                  <a:srgbClr val="FF0000"/>
                </a:solidFill>
              </a:rPr>
              <a:t>деятельность):</a:t>
            </a:r>
            <a:r>
              <a:rPr lang="ru-RU" dirty="0" smtClean="0"/>
              <a:t>русский </a:t>
            </a:r>
            <a:r>
              <a:rPr lang="ru-RU" dirty="0" smtClean="0"/>
              <a:t>язык( индивидуальные карточки на отработку орфограмм), математика (индивидуальные карточки на отработку вычислительных навыков, составление и решение задач);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у</a:t>
            </a:r>
            <a:r>
              <a:rPr lang="ru-RU" dirty="0" smtClean="0">
                <a:solidFill>
                  <a:srgbClr val="FF0000"/>
                </a:solidFill>
              </a:rPr>
              <a:t>ченик-учитель(внеурочная деятельность):</a:t>
            </a:r>
            <a:r>
              <a:rPr lang="ru-RU" dirty="0" smtClean="0"/>
              <a:t>составление </a:t>
            </a:r>
            <a:r>
              <a:rPr lang="ru-RU" dirty="0" smtClean="0"/>
              <a:t>схем-опор, работа с таблицами, </a:t>
            </a:r>
            <a:r>
              <a:rPr lang="ru-RU" dirty="0" smtClean="0"/>
              <a:t>работа со </a:t>
            </a:r>
            <a:r>
              <a:rPr lang="ru-RU" dirty="0" smtClean="0"/>
              <a:t>словарями,</a:t>
            </a:r>
            <a:r>
              <a:rPr lang="ru-RU" dirty="0" smtClean="0"/>
              <a:t> </a:t>
            </a:r>
            <a:r>
              <a:rPr lang="ru-RU" dirty="0" smtClean="0"/>
              <a:t>"</a:t>
            </a:r>
            <a:r>
              <a:rPr lang="ru-RU" dirty="0" smtClean="0"/>
              <a:t>преднамеренные </a:t>
            </a:r>
            <a:r>
              <a:rPr lang="ru-RU" dirty="0" smtClean="0"/>
              <a:t>ошибки», </a:t>
            </a:r>
            <a:r>
              <a:rPr lang="ru-RU" dirty="0" smtClean="0"/>
              <a:t>"ищу </a:t>
            </a:r>
            <a:r>
              <a:rPr lang="ru-RU" dirty="0" smtClean="0"/>
              <a:t>ошибки».</a:t>
            </a:r>
            <a:endParaRPr lang="ru-RU" dirty="0" smtClean="0"/>
          </a:p>
          <a:p>
            <a:r>
              <a:rPr lang="ru-RU" dirty="0" smtClean="0"/>
              <a:t>  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00166" y="35716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457200" y="2214563"/>
          <a:ext cx="4038600" cy="391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quarter" idx="2"/>
          </p:nvPr>
        </p:nvGraphicFramePr>
        <p:xfrm>
          <a:off x="4648200" y="2143125"/>
          <a:ext cx="4038600" cy="3983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71600" y="285728"/>
            <a:ext cx="6615885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Анализ контрольных работ по математике  учеников</a:t>
            </a:r>
            <a:b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4 «Б» класса за 2015-2016 2016-2017 гг.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8592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1"/>
          </p:nvPr>
        </p:nvGraphicFramePr>
        <p:xfrm>
          <a:off x="457200" y="1928813"/>
          <a:ext cx="4038600" cy="4197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Содержимое 9"/>
          <p:cNvGraphicFramePr>
            <a:graphicFrameLocks noGrp="1"/>
          </p:cNvGraphicFramePr>
          <p:nvPr>
            <p:ph sz="quarter" idx="2"/>
          </p:nvPr>
        </p:nvGraphicFramePr>
        <p:xfrm>
          <a:off x="4648200" y="1857375"/>
          <a:ext cx="4038600" cy="4268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-428660" y="188640"/>
            <a:ext cx="957266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Анализ  письменных работ по русскому языку учеников 4 «Б» класса 2015-2016 2016-2017гг.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609600" y="1589088"/>
          <a:ext cx="3886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</p:nvPr>
        </p:nvGraphicFramePr>
        <p:xfrm>
          <a:off x="4845050" y="1589088"/>
          <a:ext cx="3886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14348" y="5643578"/>
            <a:ext cx="4143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районный тур вышло 4 ученика из них 2 человека приняли участие в конкурсе «Малая дорога  в </a:t>
            </a:r>
            <a:r>
              <a:rPr lang="ru-RU" dirty="0" err="1" smtClean="0"/>
              <a:t>Сколково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0"/>
            <a:ext cx="727280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Участие учеников 4 «Б» класса в НПК Юность. Культура. Наука. 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665</TotalTime>
  <Words>313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Обычная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Win7</dc:creator>
  <cp:lastModifiedBy>Win7</cp:lastModifiedBy>
  <cp:revision>52</cp:revision>
  <dcterms:created xsi:type="dcterms:W3CDTF">2017-03-18T11:52:29Z</dcterms:created>
  <dcterms:modified xsi:type="dcterms:W3CDTF">2017-03-22T17:14:55Z</dcterms:modified>
</cp:coreProperties>
</file>