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82" r:id="rId2"/>
    <p:sldId id="284" r:id="rId3"/>
    <p:sldId id="288" r:id="rId4"/>
    <p:sldId id="257" r:id="rId5"/>
    <p:sldId id="292" r:id="rId6"/>
    <p:sldId id="285" r:id="rId7"/>
    <p:sldId id="290" r:id="rId8"/>
    <p:sldId id="293" r:id="rId9"/>
    <p:sldId id="291" r:id="rId10"/>
    <p:sldId id="309" r:id="rId11"/>
    <p:sldId id="318" r:id="rId12"/>
    <p:sldId id="322" r:id="rId13"/>
    <p:sldId id="315" r:id="rId14"/>
    <p:sldId id="316" r:id="rId15"/>
    <p:sldId id="295" r:id="rId16"/>
    <p:sldId id="294" r:id="rId17"/>
    <p:sldId id="296" r:id="rId18"/>
    <p:sldId id="297" r:id="rId19"/>
    <p:sldId id="299" r:id="rId20"/>
    <p:sldId id="298" r:id="rId21"/>
    <p:sldId id="314" r:id="rId22"/>
    <p:sldId id="300" r:id="rId23"/>
    <p:sldId id="303" r:id="rId24"/>
    <p:sldId id="324" r:id="rId25"/>
    <p:sldId id="327" r:id="rId26"/>
    <p:sldId id="325" r:id="rId27"/>
    <p:sldId id="326" r:id="rId28"/>
    <p:sldId id="312" r:id="rId29"/>
    <p:sldId id="323" r:id="rId30"/>
    <p:sldId id="320" r:id="rId31"/>
    <p:sldId id="317" r:id="rId32"/>
    <p:sldId id="321" r:id="rId33"/>
    <p:sldId id="30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235" autoAdjust="0"/>
    <p:restoredTop sz="94660"/>
  </p:normalViewPr>
  <p:slideViewPr>
    <p:cSldViewPr>
      <p:cViewPr>
        <p:scale>
          <a:sx n="70" d="100"/>
          <a:sy n="70" d="100"/>
        </p:scale>
        <p:origin x="-1068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7D7BC-30A8-43AD-91FF-86F1D356F80B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34C52-7B6E-4B69-B4A4-2170F0671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00108"/>
            <a:ext cx="8229600" cy="5500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Подготовка учащихся 3 классов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к изучению курса «Основы  религиозных культур и светской этики»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во внеурочной деятельности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5157192"/>
            <a:ext cx="691276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0772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 работы над проектом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Погружение в проект.</a:t>
            </a:r>
          </a:p>
          <a:p>
            <a:pPr marL="514350" indent="-514350">
              <a:buAutoNum type="arabicPeriod"/>
            </a:pPr>
            <a:r>
              <a:rPr lang="ru-RU" dirty="0" smtClean="0"/>
              <a:t>Организационный этап. </a:t>
            </a:r>
          </a:p>
          <a:p>
            <a:pPr marL="514350" indent="-514350">
              <a:buAutoNum type="arabicPeriod"/>
            </a:pPr>
            <a:r>
              <a:rPr lang="ru-RU" dirty="0" smtClean="0"/>
              <a:t>Осуществление деятельности.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Обработка и оформление результатов. 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Защита проекта. 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Обсуждение полученных результатов. 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en-US" b="1" dirty="0" smtClean="0"/>
              <a:t>I</a:t>
            </a:r>
            <a:r>
              <a:rPr lang="ru-RU" b="1" dirty="0" smtClean="0"/>
              <a:t>. Погружение в проект</a:t>
            </a:r>
            <a:endParaRPr lang="ru-RU" b="1" dirty="0"/>
          </a:p>
        </p:txBody>
      </p:sp>
      <p:pic>
        <p:nvPicPr>
          <p:cNvPr id="1026" name="Picture 2" descr="C:\Users\Admin\Desktop\Проект\WP_20170320_13_08_58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285860"/>
            <a:ext cx="3714776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</a:t>
            </a:r>
            <a:r>
              <a:rPr lang="ru-RU" b="1" dirty="0" smtClean="0"/>
              <a:t>. Организационный этап</a:t>
            </a:r>
            <a:endParaRPr lang="ru-RU" dirty="0"/>
          </a:p>
        </p:txBody>
      </p:sp>
      <p:pic>
        <p:nvPicPr>
          <p:cNvPr id="5" name="Picture 2" descr="C:\Users\Admin\Desktop\Проект\WP_20170321_15_49_17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2"/>
            <a:ext cx="3971924" cy="3643338"/>
          </a:xfrm>
          <a:prstGeom prst="rect">
            <a:avLst/>
          </a:prstGeom>
          <a:noFill/>
        </p:spPr>
      </p:pic>
      <p:pic>
        <p:nvPicPr>
          <p:cNvPr id="2050" name="Picture 2" descr="C:\Users\Admin\Desktop\Проект\WP_20170323_13_59_26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00200"/>
            <a:ext cx="3429024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III</a:t>
            </a:r>
            <a:r>
              <a:rPr lang="ru-RU" b="1" dirty="0" smtClean="0"/>
              <a:t>. Осуществление деятельности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8194" name="Picture 2" descr="D:\Новая папка\Проект 2\WP_20170405_14_12_52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95" y="1600200"/>
            <a:ext cx="8057209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Посещение школьной библиотеки</a:t>
            </a:r>
            <a:endParaRPr lang="ru-RU" b="1" dirty="0"/>
          </a:p>
        </p:txBody>
      </p:sp>
      <p:pic>
        <p:nvPicPr>
          <p:cNvPr id="9218" name="Picture 2" descr="D:\Новая папка\Проект 2\WP_20170405_14_14_27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4488"/>
            <a:ext cx="4038600" cy="3357586"/>
          </a:xfrm>
          <a:prstGeom prst="rect">
            <a:avLst/>
          </a:prstGeom>
          <a:noFill/>
        </p:spPr>
      </p:pic>
      <p:pic>
        <p:nvPicPr>
          <p:cNvPr id="9219" name="Picture 3" descr="D:\Новая папка\Проект 2\WP_20170405_14_15_59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928934"/>
            <a:ext cx="4038600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Работа над проектом «Пагода - священное сооружение  буддистов»</a:t>
            </a:r>
            <a:endParaRPr lang="ru-RU" sz="3600" b="1" dirty="0"/>
          </a:p>
        </p:txBody>
      </p:sp>
      <p:pic>
        <p:nvPicPr>
          <p:cNvPr id="1026" name="Picture 2" descr="C:\Users\Admin\Desktop\Проект\WP_20170320_13_09_04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429024" cy="4525963"/>
          </a:xfrm>
          <a:prstGeom prst="rect">
            <a:avLst/>
          </a:prstGeom>
          <a:noFill/>
        </p:spPr>
      </p:pic>
      <p:pic>
        <p:nvPicPr>
          <p:cNvPr id="1027" name="Picture 3" descr="C:\Users\Admin\Desktop\Проект\WP_20170320_13_10_13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8200" y="1643050"/>
            <a:ext cx="3424262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Планирование деятельности, изучение схем, начало сборки модели </a:t>
            </a:r>
            <a:endParaRPr lang="ru-RU" sz="3600" b="1" dirty="0"/>
          </a:p>
        </p:txBody>
      </p:sp>
      <p:pic>
        <p:nvPicPr>
          <p:cNvPr id="2050" name="Picture 2" descr="C:\Users\Admin\Desktop\Проект\WP_20170320_13_25_33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4038600" cy="3929091"/>
          </a:xfrm>
          <a:prstGeom prst="rect">
            <a:avLst/>
          </a:prstGeom>
          <a:noFill/>
        </p:spPr>
      </p:pic>
      <p:pic>
        <p:nvPicPr>
          <p:cNvPr id="2053" name="Picture 5" descr="C:\Users\Admin\Desktop\Проект\WP_20170321_16_50_41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43050"/>
            <a:ext cx="4038600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Завершающий этап и готовность демонстрационной модели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Проект\WP_20170321_16_50_46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3714776" cy="4768865"/>
          </a:xfrm>
          <a:prstGeom prst="rect">
            <a:avLst/>
          </a:prstGeom>
          <a:noFill/>
        </p:spPr>
      </p:pic>
      <p:pic>
        <p:nvPicPr>
          <p:cNvPr id="3075" name="Picture 3" descr="C:\Users\Admin\Desktop\Проект\WP_20170321_17_00_38_Pro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3429024" cy="48577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Работа над проектом «Синагога  – священное здание  иудеев» </a:t>
            </a:r>
            <a:endParaRPr lang="ru-RU" sz="3200" b="1" dirty="0"/>
          </a:p>
        </p:txBody>
      </p:sp>
      <p:pic>
        <p:nvPicPr>
          <p:cNvPr id="4098" name="Picture 2" descr="C:\Users\Admin\Desktop\Проект\WP_20170321_15_49_05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3071834" cy="4697427"/>
          </a:xfrm>
          <a:prstGeom prst="rect">
            <a:avLst/>
          </a:prstGeom>
          <a:noFill/>
        </p:spPr>
      </p:pic>
      <p:pic>
        <p:nvPicPr>
          <p:cNvPr id="4099" name="Picture 3" descr="C:\Users\Admin\Desktop\Проект\WP_20170321_15_49_17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428736"/>
            <a:ext cx="4286280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Изучение схем, распределение обязанностей </a:t>
            </a:r>
            <a:endParaRPr lang="ru-RU" sz="3600" b="1" dirty="0"/>
          </a:p>
        </p:txBody>
      </p:sp>
      <p:pic>
        <p:nvPicPr>
          <p:cNvPr id="6146" name="Picture 2" descr="C:\Users\Admin\Desktop\Проект\WP_20170321_16_14_04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286808" cy="485778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Внедрение  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курса ОРКСЭ в учебный процесс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Admin\Desktop\Удивлени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643050"/>
            <a:ext cx="6715172" cy="400052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86182" y="1600200"/>
            <a:ext cx="49006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         </a:t>
            </a:r>
            <a:endParaRPr lang="ru-RU" sz="3600" b="1" i="1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Сборка модели «Синагога в </a:t>
            </a:r>
            <a:r>
              <a:rPr lang="ru-RU" sz="3600" b="1" dirty="0" err="1" smtClean="0"/>
              <a:t>Делемоне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pic>
        <p:nvPicPr>
          <p:cNvPr id="5122" name="Picture 2" descr="C:\Users\Admin\Desktop\Проект\WP_20170321_16_51_45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357298"/>
            <a:ext cx="3467096" cy="4572032"/>
          </a:xfrm>
          <a:prstGeom prst="rect">
            <a:avLst/>
          </a:prstGeom>
          <a:noFill/>
        </p:spPr>
      </p:pic>
      <p:pic>
        <p:nvPicPr>
          <p:cNvPr id="1026" name="Picture 2" descr="C:\Users\Admin\Desktop\Проект\WP_20170321_15_50_42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3857652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Эстетическое оформление работы</a:t>
            </a:r>
            <a:endParaRPr lang="ru-RU" b="1" dirty="0"/>
          </a:p>
        </p:txBody>
      </p:sp>
      <p:pic>
        <p:nvPicPr>
          <p:cNvPr id="7170" name="Picture 2" descr="D:\Новая папка\Проект 2\WP_20170403_14_50_04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95" y="1428736"/>
            <a:ext cx="8057209" cy="46974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Проект «Церковь Покрова на Нерли» - священное сооружение православных</a:t>
            </a:r>
            <a:endParaRPr lang="ru-RU" sz="3600" dirty="0"/>
          </a:p>
        </p:txBody>
      </p:sp>
      <p:pic>
        <p:nvPicPr>
          <p:cNvPr id="7171" name="Picture 3" descr="C:\Users\Admin\Desktop\Проект\WP_20170323_13_59_23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00200"/>
            <a:ext cx="3643337" cy="4525963"/>
          </a:xfrm>
          <a:prstGeom prst="rect">
            <a:avLst/>
          </a:prstGeom>
          <a:noFill/>
        </p:spPr>
      </p:pic>
      <p:pic>
        <p:nvPicPr>
          <p:cNvPr id="7172" name="Picture 4" descr="C:\Users\Admin\Desktop\Проект\WP_20170323_14_26_25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00200"/>
            <a:ext cx="3643338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Распределение обязанностей, обучение тонкостям сборки модели</a:t>
            </a:r>
            <a:endParaRPr lang="ru-RU" b="1" dirty="0"/>
          </a:p>
        </p:txBody>
      </p:sp>
      <p:pic>
        <p:nvPicPr>
          <p:cNvPr id="10242" name="Picture 2" descr="C:\Users\Admin\Desktop\Проект\WP_20170323_14_26_25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00174"/>
            <a:ext cx="3571900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Завершение сборки модели</a:t>
            </a:r>
            <a:endParaRPr lang="ru-RU" b="1" dirty="0"/>
          </a:p>
        </p:txBody>
      </p:sp>
      <p:pic>
        <p:nvPicPr>
          <p:cNvPr id="5122" name="Picture 2" descr="D:\Новая папка\Проект 2\WP_20170403_14_47_48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95" y="1428736"/>
            <a:ext cx="8057209" cy="46974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Проект «Мечеть </a:t>
            </a:r>
            <a:r>
              <a:rPr lang="ru-RU" b="1" dirty="0" err="1" smtClean="0"/>
              <a:t>Конак</a:t>
            </a:r>
            <a:r>
              <a:rPr lang="ru-RU" b="1" dirty="0" smtClean="0"/>
              <a:t>» – священное сооружение мусульман</a:t>
            </a:r>
            <a:endParaRPr lang="ru-RU" b="1" dirty="0"/>
          </a:p>
        </p:txBody>
      </p:sp>
      <p:pic>
        <p:nvPicPr>
          <p:cNvPr id="12290" name="Picture 2" descr="C:\Users\Admin\Desktop\Проект\WP_20170323_16_54_09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50"/>
            <a:ext cx="4038600" cy="4643470"/>
          </a:xfrm>
          <a:prstGeom prst="rect">
            <a:avLst/>
          </a:prstGeom>
          <a:noFill/>
        </p:spPr>
      </p:pic>
      <p:pic>
        <p:nvPicPr>
          <p:cNvPr id="12292" name="Picture 4" descr="C:\Users\Admin\Desktop\Проект\WP_20170323_16_54_30_P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00200"/>
            <a:ext cx="3429023" cy="46148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 </a:t>
            </a:r>
            <a:r>
              <a:rPr lang="en-US" sz="3600" b="1" dirty="0" smtClean="0"/>
              <a:t>IV</a:t>
            </a:r>
            <a:r>
              <a:rPr lang="ru-RU" sz="3600" b="1" dirty="0" smtClean="0"/>
              <a:t>.</a:t>
            </a:r>
            <a:r>
              <a:rPr lang="en-US" sz="3600" b="1" dirty="0" smtClean="0"/>
              <a:t> </a:t>
            </a:r>
            <a:r>
              <a:rPr lang="ru-RU" sz="3600" b="1" dirty="0" smtClean="0"/>
              <a:t>Обработка и оформление результатов. Пагода </a:t>
            </a:r>
            <a:r>
              <a:rPr lang="ru-RU" sz="3600" b="1" dirty="0" err="1" smtClean="0"/>
              <a:t>Хонпо-дзи</a:t>
            </a:r>
            <a:endParaRPr lang="ru-RU" sz="3600" b="1" dirty="0"/>
          </a:p>
        </p:txBody>
      </p:sp>
      <p:pic>
        <p:nvPicPr>
          <p:cNvPr id="8194" name="Picture 2" descr="C:\Users\Admin\Desktop\Проект\WP_20170321_17_01_00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643050"/>
            <a:ext cx="4143404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Пагода </a:t>
            </a:r>
            <a:r>
              <a:rPr lang="ru-RU" b="1" dirty="0" err="1" smtClean="0"/>
              <a:t>Хонпо-дзи</a:t>
            </a:r>
            <a:endParaRPr lang="ru-RU" b="1" dirty="0"/>
          </a:p>
        </p:txBody>
      </p:sp>
      <p:pic>
        <p:nvPicPr>
          <p:cNvPr id="1026" name="Picture 2" descr="D:\Новая папка\Проект 2\WP_20170330_08_13_29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95" y="1214422"/>
            <a:ext cx="8100571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Церковь Покрова на Нерли</a:t>
            </a:r>
            <a:endParaRPr lang="ru-RU" dirty="0"/>
          </a:p>
        </p:txBody>
      </p:sp>
      <p:pic>
        <p:nvPicPr>
          <p:cNvPr id="4098" name="Picture 2" descr="D:\Новая папка\Проект 2\WP_20170403_08_02_47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95" y="1428736"/>
            <a:ext cx="8057209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Синагога в </a:t>
            </a:r>
            <a:r>
              <a:rPr lang="ru-RU" b="1" dirty="0" err="1" smtClean="0"/>
              <a:t>Делемоне</a:t>
            </a:r>
            <a:endParaRPr lang="ru-RU" dirty="0"/>
          </a:p>
        </p:txBody>
      </p:sp>
      <p:pic>
        <p:nvPicPr>
          <p:cNvPr id="3074" name="Picture 2" descr="D:\Новая папка\Проект 2\WP_20170403_08_04_29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95" y="1214422"/>
            <a:ext cx="7957695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План мероприятий школы по внедрению курса ОРКСЭ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37937"/>
          <a:ext cx="8229600" cy="6154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15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Название мероприятия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Дата мероприятия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Разработка плана мероприятий на год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август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9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Проведение родительских собраний с целью разъяснительной работы по введению курса ОРКСЭ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 плану проведения родительских собраний ОУ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Проведение мониторинга по курсу ОРКСЭ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Октябрь, май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9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Подготовка и размещение информации о введении курса ОРКСЭ на сайте школы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Подготовка к выставке творческих работ по курсу ОРКСЭ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Участие учителей курса ОРКСЭ и обучающихся в олимпиадах, конкурсах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Открытые уроки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Создание методической копилки </a:t>
                      </a: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по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курсу ОРКСЭ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5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Мечеть </a:t>
            </a:r>
            <a:r>
              <a:rPr lang="ru-RU" b="1" dirty="0" err="1" smtClean="0"/>
              <a:t>Конак</a:t>
            </a:r>
            <a:endParaRPr lang="ru-RU" b="1" dirty="0"/>
          </a:p>
        </p:txBody>
      </p:sp>
      <p:pic>
        <p:nvPicPr>
          <p:cNvPr id="2050" name="Picture 2" descr="C:\Users\Admin\Desktop\Проект\WP_20170407_08_19_49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71612"/>
            <a:ext cx="3857652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Готовые проекты</a:t>
            </a:r>
            <a:endParaRPr lang="ru-RU" b="1" dirty="0"/>
          </a:p>
        </p:txBody>
      </p:sp>
      <p:pic>
        <p:nvPicPr>
          <p:cNvPr id="10242" name="Picture 2" descr="D:\Новая папка\Проект 2\WP_20170403_14_38_24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95" y="1214422"/>
            <a:ext cx="8057209" cy="49117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en-US" b="1" dirty="0" smtClean="0"/>
              <a:t>V</a:t>
            </a:r>
            <a:r>
              <a:rPr lang="ru-RU" b="1" dirty="0" smtClean="0"/>
              <a:t>. Защита </a:t>
            </a:r>
            <a:r>
              <a:rPr lang="ru-RU" b="1" dirty="0" smtClean="0"/>
              <a:t>проекта</a:t>
            </a:r>
            <a:endParaRPr lang="ru-RU" b="1" dirty="0"/>
          </a:p>
        </p:txBody>
      </p:sp>
      <p:pic>
        <p:nvPicPr>
          <p:cNvPr id="3074" name="Picture 2" descr="C:\Users\Admin\Desktop\Проект\WP_20170406_14_01_55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214422"/>
            <a:ext cx="3429024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C:\Оксана\Картинки для работы\Разные картинки\98342898_3485300_p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346247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472007">
            <a:off x="2393431" y="3069830"/>
            <a:ext cx="18918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232595">
            <a:off x="3671772" y="3364626"/>
            <a:ext cx="32365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7503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76250"/>
          <a:ext cx="8229600" cy="6459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114"/>
                <a:gridCol w="3900486"/>
              </a:tblGrid>
              <a:tr h="390496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мероприятия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 мероприятия </a:t>
                      </a:r>
                      <a:endParaRPr lang="ru-RU" dirty="0"/>
                    </a:p>
                  </a:txBody>
                  <a:tcPr/>
                </a:tc>
              </a:tr>
              <a:tr h="2657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Организация внеклассной работы по курсу ОРКСЭ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800" b="1" dirty="0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Организация внеклассной работы </a:t>
                      </a:r>
                      <a:r>
                        <a:rPr lang="ru-RU" sz="1800" b="1" dirty="0" smtClean="0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800" b="1" dirty="0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Организация проектной деятельности обучающихся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курсу </a:t>
                      </a:r>
                      <a:r>
                        <a:rPr lang="ru-RU" sz="1800" b="1" dirty="0" smtClean="0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ОРКСЭ.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800" b="1" dirty="0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Презентация творческих </a:t>
                      </a:r>
                      <a:r>
                        <a:rPr lang="ru-RU" sz="1800" b="1" dirty="0" smtClean="0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проектов.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800" b="1" dirty="0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Организация праздников и участие в </a:t>
                      </a:r>
                      <a:r>
                        <a:rPr lang="ru-RU" sz="1800" b="1" dirty="0" smtClean="0">
                          <a:solidFill>
                            <a:srgbClr val="94363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них.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и 4 четверти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6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Проведение мониторинга курса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Анкетирование учителей, родителей, обучающихся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Проведение диагностики обучающихся;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Проведение открытых уроков и внеклассных мероприятий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Апрель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Курсовая подготовка </a:t>
                      </a: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Согласно плану работы Красносельского ИМЦ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4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477765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изучению курса ОРКСЭ  во внеурочной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«Мой  Санкт-Петербург»  автор -составитель </a:t>
            </a:r>
          </a:p>
          <a:p>
            <a:pPr>
              <a:buNone/>
            </a:pPr>
            <a:r>
              <a:rPr lang="ru-RU" b="1" dirty="0" smtClean="0"/>
              <a:t>     И. А. </a:t>
            </a:r>
            <a:r>
              <a:rPr lang="ru-RU" b="1" dirty="0" err="1" smtClean="0"/>
              <a:t>Винель</a:t>
            </a:r>
            <a:r>
              <a:rPr lang="ru-RU" b="1" dirty="0" smtClean="0"/>
              <a:t>  (3 класс)</a:t>
            </a:r>
          </a:p>
          <a:p>
            <a:r>
              <a:rPr lang="ru-RU" b="1" dirty="0" smtClean="0"/>
              <a:t>Творческая мастерская «Смотрю на мир глазами художника» </a:t>
            </a:r>
          </a:p>
          <a:p>
            <a:pPr>
              <a:buNone/>
            </a:pPr>
            <a:r>
              <a:rPr lang="ru-RU" b="1" dirty="0" smtClean="0"/>
              <a:t>    Е. И. </a:t>
            </a:r>
            <a:r>
              <a:rPr lang="ru-RU" b="1" dirty="0" err="1" smtClean="0"/>
              <a:t>Коротеева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    (3-4 классы)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/>
              <a:t>Этностудия</a:t>
            </a:r>
            <a:r>
              <a:rPr lang="ru-RU" b="1" dirty="0" smtClean="0"/>
              <a:t> «Народный праздник» А. Б. Афанасьева</a:t>
            </a:r>
          </a:p>
          <a:p>
            <a:r>
              <a:rPr lang="ru-RU" b="1" dirty="0" err="1" smtClean="0"/>
              <a:t>Этнокалендарь</a:t>
            </a: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Задачи: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3800" dirty="0" smtClean="0"/>
              <a:t>Активизировать познавательную деятельность учащихся.</a:t>
            </a:r>
          </a:p>
          <a:p>
            <a:pPr algn="just">
              <a:buFont typeface="Wingdings" pitchFamily="2" charset="2"/>
              <a:buChar char="v"/>
            </a:pPr>
            <a:r>
              <a:rPr lang="ru-RU" sz="3800" dirty="0" smtClean="0"/>
              <a:t>Развитие навыков, необходимых для дальнейшей групповой, исследовательской и проектной деятельности.</a:t>
            </a:r>
          </a:p>
          <a:p>
            <a:pPr>
              <a:buFont typeface="Wingdings" pitchFamily="2" charset="2"/>
              <a:buChar char="v"/>
            </a:pPr>
            <a:r>
              <a:rPr lang="ru-RU" sz="3800" dirty="0" smtClean="0"/>
              <a:t>Формирование информационной грамотности и компетенции  обучающихся.</a:t>
            </a:r>
          </a:p>
          <a:p>
            <a:pPr algn="just">
              <a:buFont typeface="Wingdings" pitchFamily="2" charset="2"/>
              <a:buChar char="v"/>
            </a:pPr>
            <a:r>
              <a:rPr lang="ru-RU" sz="3800" dirty="0" smtClean="0"/>
              <a:t>Развитие устойчивого интереса к изучению нового предмета.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3800" dirty="0" smtClean="0"/>
              <a:t>Включение в образовательный  процесс родителей.</a:t>
            </a:r>
          </a:p>
          <a:p>
            <a:pPr algn="just">
              <a:buFont typeface="Wingdings" pitchFamily="2" charset="2"/>
              <a:buChar char="v"/>
            </a:pPr>
            <a:r>
              <a:rPr lang="ru-RU" sz="3800" dirty="0" smtClean="0"/>
              <a:t>Формирование у младшего подростка мотиваций к осознанному нравственному поведению, основанному на знании и уважении культурных и религиозных традиций многонационального народа России.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Формы организации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Исследовательская деятельность.</a:t>
            </a:r>
          </a:p>
          <a:p>
            <a:r>
              <a:rPr lang="ru-RU" dirty="0" smtClean="0"/>
              <a:t>Групповая, индивидуальная работа.</a:t>
            </a:r>
          </a:p>
          <a:p>
            <a:r>
              <a:rPr lang="ru-RU" dirty="0" smtClean="0"/>
              <a:t>Практические занятия.</a:t>
            </a:r>
          </a:p>
          <a:p>
            <a:r>
              <a:rPr lang="ru-RU" dirty="0" smtClean="0"/>
              <a:t>Опыты, собственные наблюдения.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6128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Admin\Desktop\Ид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357298"/>
            <a:ext cx="4500594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Моделирование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Важная и неотъемлемая часть любого производства.</a:t>
            </a:r>
          </a:p>
          <a:p>
            <a:r>
              <a:rPr lang="ru-RU" sz="2800" dirty="0" smtClean="0"/>
              <a:t>Позволяет преодолеть элементы механического усвоения знаний.</a:t>
            </a:r>
          </a:p>
          <a:p>
            <a:r>
              <a:rPr lang="ru-RU" sz="2800" dirty="0" smtClean="0"/>
              <a:t>Позволяет активизировать мыслительную и практическую виды деятельности ребенка.</a:t>
            </a:r>
          </a:p>
          <a:p>
            <a:r>
              <a:rPr lang="ru-RU" sz="2800" dirty="0" smtClean="0"/>
              <a:t>Является компонентом  содержательного анализа объекта.</a:t>
            </a:r>
          </a:p>
          <a:p>
            <a:r>
              <a:rPr lang="ru-RU" sz="2800" dirty="0" smtClean="0"/>
              <a:t>Важнейший метод научного познания.</a:t>
            </a:r>
          </a:p>
          <a:p>
            <a:r>
              <a:rPr lang="ru-RU" sz="2800" dirty="0" smtClean="0"/>
              <a:t>Используется в любой науке, на всех этапах научного познания.</a:t>
            </a:r>
          </a:p>
          <a:p>
            <a:r>
              <a:rPr lang="ru-RU" sz="2800" dirty="0" smtClean="0"/>
              <a:t>Обладает огромной эвристической силой.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dirty="0"/>
          </a:p>
        </p:txBody>
      </p:sp>
      <p:pic>
        <p:nvPicPr>
          <p:cNvPr id="2050" name="Picture 2" descr="C:\Users\Admin\Desktop\модел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517</Words>
  <Application>Microsoft Office PowerPoint</Application>
  <PresentationFormat>Экран (4:3)</PresentationFormat>
  <Paragraphs>110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  Внедрение   курса ОРКСЭ в учебный процесс  </vt:lpstr>
      <vt:lpstr>План мероприятий школы по внедрению курса ОРКСЭ</vt:lpstr>
      <vt:lpstr>Слайд 4</vt:lpstr>
      <vt:lpstr>Подготовка к изучению курса ОРКСЭ  во внеурочной деятельности</vt:lpstr>
      <vt:lpstr>Задачи:</vt:lpstr>
      <vt:lpstr>Формы организации</vt:lpstr>
      <vt:lpstr>Моделирование</vt:lpstr>
      <vt:lpstr>Слайд 9</vt:lpstr>
      <vt:lpstr>Этапы работы над проектом</vt:lpstr>
      <vt:lpstr> I. Погружение в проект</vt:lpstr>
      <vt:lpstr>II. Организационный этап</vt:lpstr>
      <vt:lpstr> III. Осуществление деятельности </vt:lpstr>
      <vt:lpstr>Посещение школьной библиотеки</vt:lpstr>
      <vt:lpstr>Работа над проектом «Пагода - священное сооружение  буддистов»</vt:lpstr>
      <vt:lpstr>Планирование деятельности, изучение схем, начало сборки модели </vt:lpstr>
      <vt:lpstr>Завершающий этап и готовность демонстрационной модели</vt:lpstr>
      <vt:lpstr>Работа над проектом «Синагога  – священное здание  иудеев» </vt:lpstr>
      <vt:lpstr>Изучение схем, распределение обязанностей </vt:lpstr>
      <vt:lpstr>Сборка модели «Синагога в Делемоне»</vt:lpstr>
      <vt:lpstr>Эстетическое оформление работы</vt:lpstr>
      <vt:lpstr>Проект «Церковь Покрова на Нерли» - священное сооружение православных</vt:lpstr>
      <vt:lpstr>Распределение обязанностей, обучение тонкостям сборки модели</vt:lpstr>
      <vt:lpstr>Завершение сборки модели</vt:lpstr>
      <vt:lpstr>Проект «Мечеть Конак» – священное сооружение мусульман</vt:lpstr>
      <vt:lpstr> IV. Обработка и оформление результатов. Пагода Хонпо-дзи</vt:lpstr>
      <vt:lpstr>Пагода Хонпо-дзи</vt:lpstr>
      <vt:lpstr>Церковь Покрова на Нерли</vt:lpstr>
      <vt:lpstr>Синагога в Делемоне</vt:lpstr>
      <vt:lpstr>Мечеть Конак</vt:lpstr>
      <vt:lpstr>Готовые проекты</vt:lpstr>
      <vt:lpstr> V. Защита проекта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Баранова</dc:creator>
  <cp:lastModifiedBy>Admin</cp:lastModifiedBy>
  <cp:revision>154</cp:revision>
  <dcterms:created xsi:type="dcterms:W3CDTF">2014-07-04T12:13:07Z</dcterms:created>
  <dcterms:modified xsi:type="dcterms:W3CDTF">2017-04-09T16:15:27Z</dcterms:modified>
</cp:coreProperties>
</file>