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handoutMasterIdLst>
    <p:handoutMasterId r:id="rId23"/>
  </p:handoutMasterIdLst>
  <p:sldIdLst>
    <p:sldId id="284" r:id="rId2"/>
    <p:sldId id="299" r:id="rId3"/>
    <p:sldId id="280" r:id="rId4"/>
    <p:sldId id="288" r:id="rId5"/>
    <p:sldId id="281" r:id="rId6"/>
    <p:sldId id="283" r:id="rId7"/>
    <p:sldId id="285" r:id="rId8"/>
    <p:sldId id="262" r:id="rId9"/>
    <p:sldId id="286" r:id="rId10"/>
    <p:sldId id="263" r:id="rId11"/>
    <p:sldId id="289" r:id="rId12"/>
    <p:sldId id="290" r:id="rId13"/>
    <p:sldId id="291" r:id="rId14"/>
    <p:sldId id="297" r:id="rId15"/>
    <p:sldId id="293" r:id="rId16"/>
    <p:sldId id="294" r:id="rId17"/>
    <p:sldId id="295" r:id="rId18"/>
    <p:sldId id="296" r:id="rId19"/>
    <p:sldId id="29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9005-F7E0-4CA2-8DD8-5B62FEAC32F0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B042-F566-42C9-9F84-9247DEC32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5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008EA-549A-4009-9E50-9E68B6109511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7192-22BA-4684-B815-5DA2F2885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6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3B241-0984-4B59-9760-6BF79C60A2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47700" y="260350"/>
            <a:ext cx="8496300" cy="568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sz="6000" b="1" dirty="0" smtClean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6000" b="1" dirty="0" smtClean="0">
                <a:solidFill>
                  <a:schemeClr val="accent6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Р </a:t>
            </a:r>
            <a:r>
              <a:rPr lang="ru-RU" sz="6000" b="1" dirty="0" smtClean="0">
                <a:solidFill>
                  <a:schemeClr val="tx1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60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Л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6000" b="1" dirty="0" smtClean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7200" b="1" dirty="0" smtClean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Формирование у школьников представлений 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о ценностях, 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составляющих основу религиозных традиций многонациональной культуры России 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на уроках ОРКСЭ 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с использованием техники акриловой живописи»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404813"/>
            <a:ext cx="8280920" cy="572135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3500" b="1" dirty="0" smtClean="0">
              <a:solidFill>
                <a:srgbClr val="C0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Современные образовательные технологии применяемые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 уроках ОРКСЭ: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технология критического мышления,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C00000"/>
                </a:solidFill>
              </a:rPr>
              <a:t> проектная и исследовательская деятельность</a:t>
            </a:r>
            <a:endParaRPr lang="ru-RU" sz="3600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технология развивающего 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проблемное и интерактивное обучение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организация дискуссионного 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технология  конструирования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игровые технологии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технология познавательного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конфликта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сказкотерапия</a:t>
            </a:r>
            <a:endParaRPr lang="ru-RU" sz="28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анализ и решение </a:t>
            </a: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ситуаций</a:t>
            </a:r>
          </a:p>
          <a:p>
            <a:pPr>
              <a:buFont typeface="Wingdings" pitchFamily="2" charset="2"/>
              <a:buChar char="§"/>
            </a:pP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C:\Users\Артём\Desktop\20140911_100158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80112" y="3212976"/>
            <a:ext cx="356388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286000" y="1858963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3315" name="Овал 1"/>
          <p:cNvSpPr>
            <a:spLocks noChangeArrowheads="1"/>
          </p:cNvSpPr>
          <p:nvPr/>
        </p:nvSpPr>
        <p:spPr bwMode="auto">
          <a:xfrm>
            <a:off x="254000" y="114300"/>
            <a:ext cx="2665413" cy="2036763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Black" pitchFamily="34" charset="0"/>
              </a:rPr>
              <a:t>ВНЕУРОЧНАЯ ДЕЯТЕЛЬНОСТЬ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3316" name="Овал 2"/>
          <p:cNvSpPr>
            <a:spLocks noChangeArrowheads="1"/>
          </p:cNvSpPr>
          <p:nvPr/>
        </p:nvSpPr>
        <p:spPr bwMode="auto">
          <a:xfrm>
            <a:off x="6124575" y="228600"/>
            <a:ext cx="2808288" cy="18923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 Black" pitchFamily="34" charset="0"/>
              </a:rPr>
              <a:t>СОВРЕМЕННЫЕ </a:t>
            </a:r>
            <a:r>
              <a:rPr lang="ru-RU" altLang="ru-RU" sz="1600">
                <a:solidFill>
                  <a:srgbClr val="000000"/>
                </a:solidFill>
                <a:latin typeface="Arial Black" pitchFamily="34" charset="0"/>
              </a:rPr>
              <a:t>ТЕХНОЛОГИИ, МЕТОДЫ И ПРИЕМЫ</a:t>
            </a:r>
            <a:endParaRPr lang="ru-RU" altLang="ru-RU" sz="2400">
              <a:latin typeface="Arial Black" pitchFamily="34" charset="0"/>
            </a:endParaRPr>
          </a:p>
        </p:txBody>
      </p:sp>
      <p:sp>
        <p:nvSpPr>
          <p:cNvPr id="13317" name="Овал 4"/>
          <p:cNvSpPr>
            <a:spLocks noChangeArrowheads="1"/>
          </p:cNvSpPr>
          <p:nvPr/>
        </p:nvSpPr>
        <p:spPr bwMode="auto">
          <a:xfrm>
            <a:off x="284163" y="2608263"/>
            <a:ext cx="2660650" cy="26511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Black" pitchFamily="34" charset="0"/>
              </a:rPr>
              <a:t>ИНТЕГРИРОВАННЫЕ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Black" pitchFamily="34" charset="0"/>
              </a:rPr>
              <a:t>УРОКИ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Black" pitchFamily="34" charset="0"/>
              </a:rPr>
              <a:t>(ИЗО, ТЕХНОЛОГИЯ, ОКРУЖАЮЩИЙ МИР, МУЗЫКА)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3318" name="Овал 5"/>
          <p:cNvSpPr>
            <a:spLocks noChangeArrowheads="1"/>
          </p:cNvSpPr>
          <p:nvPr/>
        </p:nvSpPr>
        <p:spPr bwMode="auto">
          <a:xfrm>
            <a:off x="6124575" y="2608263"/>
            <a:ext cx="2808288" cy="26511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Black" pitchFamily="34" charset="0"/>
              </a:rPr>
              <a:t>ТРАДИЦИОННЫЕ ПРАЗДНИКИ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0247" name="Овал 9"/>
          <p:cNvSpPr>
            <a:spLocks noChangeArrowheads="1"/>
          </p:cNvSpPr>
          <p:nvPr/>
        </p:nvSpPr>
        <p:spPr bwMode="auto">
          <a:xfrm>
            <a:off x="2627785" y="980728"/>
            <a:ext cx="3816424" cy="2735262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4400" dirty="0" smtClean="0">
                <a:solidFill>
                  <a:srgbClr val="FF0000"/>
                </a:solidFill>
                <a:latin typeface="Arial Black" pitchFamily="34" charset="0"/>
              </a:rPr>
              <a:t>ОРКСЭ: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ИЗ ПРАКТИКИ ШКОЛЫ</a:t>
            </a:r>
            <a:endParaRPr lang="ru-RU" altLang="ru-RU" sz="4000" dirty="0" smtClean="0">
              <a:latin typeface="Arial" charset="0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9750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68700" y="4221163"/>
            <a:ext cx="2232025" cy="17843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Arial Black"/>
                <a:ea typeface="Calibri"/>
                <a:cs typeface="Times New Roman"/>
              </a:rPr>
              <a:t>ПРОЕКТЫ,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Arial Black"/>
                <a:ea typeface="Calibri"/>
                <a:cs typeface="Times New Roman"/>
              </a:rPr>
              <a:t>ТВОРЧЕСКИЕ МАСТЕРСКИЕ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8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вал 1"/>
          <p:cNvSpPr>
            <a:spLocks noChangeArrowheads="1"/>
          </p:cNvSpPr>
          <p:nvPr/>
        </p:nvSpPr>
        <p:spPr bwMode="auto">
          <a:xfrm>
            <a:off x="468313" y="228600"/>
            <a:ext cx="4103687" cy="1971675"/>
          </a:xfrm>
          <a:prstGeom prst="ellipse">
            <a:avLst/>
          </a:prstGeom>
          <a:solidFill>
            <a:schemeClr val="bg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 – хранитель духовных традиций народов  России/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Санкт-Петербург</a:t>
            </a:r>
            <a:endParaRPr lang="ru-RU" alt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2400" b="1" dirty="0">
              <a:ea typeface="Calibri" pitchFamily="34" charset="0"/>
            </a:endParaRPr>
          </a:p>
        </p:txBody>
      </p:sp>
      <p:sp>
        <p:nvSpPr>
          <p:cNvPr id="14339" name="Овал 2"/>
          <p:cNvSpPr>
            <a:spLocks noChangeArrowheads="1"/>
          </p:cNvSpPr>
          <p:nvPr/>
        </p:nvSpPr>
        <p:spPr bwMode="auto">
          <a:xfrm>
            <a:off x="4860032" y="138112"/>
            <a:ext cx="3883025" cy="2152650"/>
          </a:xfrm>
          <a:prstGeom prst="ellipse">
            <a:avLst/>
          </a:prstGeom>
          <a:solidFill>
            <a:schemeClr val="bg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Традиции 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творчестве</a:t>
            </a:r>
            <a:endParaRPr lang="ru-RU" alt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Овал 4"/>
          <p:cNvSpPr>
            <a:spLocks noChangeArrowheads="1"/>
          </p:cNvSpPr>
          <p:nvPr/>
        </p:nvSpPr>
        <p:spPr bwMode="auto">
          <a:xfrm>
            <a:off x="611560" y="4192013"/>
            <a:ext cx="3529013" cy="2135187"/>
          </a:xfrm>
          <a:prstGeom prst="ellipse">
            <a:avLst/>
          </a:prstGeom>
          <a:solidFill>
            <a:schemeClr val="bg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Смотрю на мир глазами художника</a:t>
            </a:r>
            <a:endParaRPr lang="ru-RU" alt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Овал 5"/>
          <p:cNvSpPr>
            <a:spLocks noChangeArrowheads="1"/>
          </p:cNvSpPr>
          <p:nvPr/>
        </p:nvSpPr>
        <p:spPr bwMode="auto">
          <a:xfrm>
            <a:off x="5385810" y="4134863"/>
            <a:ext cx="3627437" cy="2249488"/>
          </a:xfrm>
          <a:prstGeom prst="ellipse">
            <a:avLst/>
          </a:prstGeom>
          <a:solidFill>
            <a:schemeClr val="bg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Вещи на память. Декоративно-прикладное искусство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Овал 9"/>
          <p:cNvSpPr>
            <a:spLocks noChangeArrowheads="1"/>
          </p:cNvSpPr>
          <p:nvPr/>
        </p:nvSpPr>
        <p:spPr bwMode="auto">
          <a:xfrm>
            <a:off x="2498096" y="2200275"/>
            <a:ext cx="4537075" cy="22320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FF0000"/>
                </a:solidFill>
                <a:latin typeface="Arial Black" pitchFamily="34" charset="0"/>
              </a:rPr>
              <a:t>ОРКСЭ</a:t>
            </a:r>
            <a:r>
              <a:rPr lang="ru-RU" altLang="ru-RU" sz="2200" dirty="0">
                <a:solidFill>
                  <a:srgbClr val="FF0000"/>
                </a:solidFill>
                <a:latin typeface="Arial Black" pitchFamily="34" charset="0"/>
              </a:rPr>
              <a:t> и ВНЕУРОЧНАЯ ДЕЯТЕЛЬНОСТЬ</a:t>
            </a:r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4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100" dirty="0"/>
              <a:t/>
            </a:r>
            <a:br>
              <a:rPr lang="ru-RU" altLang="ru-RU" sz="1100" dirty="0"/>
            </a:br>
            <a:endParaRPr lang="ru-RU" altLang="ru-RU" dirty="0"/>
          </a:p>
          <a:p>
            <a:r>
              <a:rPr lang="ru-RU" altLang="ru-RU" sz="1400" b="1" dirty="0">
                <a:solidFill>
                  <a:srgbClr val="000000"/>
                </a:solidFill>
                <a:latin typeface="Arial Black" pitchFamily="34" charset="0"/>
              </a:rPr>
              <a:t>о</a:t>
            </a:r>
            <a:endParaRPr lang="ru-RU" altLang="ru-RU" sz="1100" dirty="0"/>
          </a:p>
          <a:p>
            <a:endParaRPr lang="ru-RU" altLang="ru-RU" dirty="0"/>
          </a:p>
        </p:txBody>
      </p:sp>
      <p:sp>
        <p:nvSpPr>
          <p:cNvPr id="14345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14351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1435100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14351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tabLst>
                <a:tab pos="14351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14351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14351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14351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14351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14351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569325" cy="57038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sz="5400" dirty="0" smtClean="0">
                <a:solidFill>
                  <a:srgbClr val="FF0000"/>
                </a:solidFill>
                <a:latin typeface="Arial Black" pitchFamily="34" charset="0"/>
              </a:rPr>
              <a:t>НАШИ ПРОЕКТЫ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5400" b="1" dirty="0" smtClean="0">
                <a:solidFill>
                  <a:srgbClr val="FF0000"/>
                </a:solidFill>
                <a:latin typeface="Arial Black" pitchFamily="34" charset="0"/>
              </a:rPr>
              <a:t>1.</a:t>
            </a:r>
            <a:r>
              <a:rPr lang="ru-RU" altLang="ru-RU" sz="4000" b="1" dirty="0" smtClean="0">
                <a:latin typeface="Arial Black" pitchFamily="34" charset="0"/>
              </a:rPr>
              <a:t>«КНИЖКИ-МАЛЫШКИ»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4000" b="1" dirty="0" smtClean="0">
              <a:latin typeface="Arial Black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ru-RU" altLang="ru-RU" sz="3200" b="1" dirty="0" smtClean="0">
                <a:latin typeface="Arial Black" pitchFamily="34" charset="0"/>
              </a:rPr>
              <a:t>«</a:t>
            </a:r>
            <a:r>
              <a:rPr lang="ru-RU" altLang="ru-RU" sz="3500" b="1" dirty="0" smtClean="0">
                <a:latin typeface="Arial Black" pitchFamily="34" charset="0"/>
              </a:rPr>
              <a:t>СВЯЩЕННЫЕ СООРУЖЕНИЯ</a:t>
            </a:r>
            <a:r>
              <a:rPr lang="ru-RU" altLang="ru-RU" sz="3200" b="1" dirty="0" smtClean="0">
                <a:latin typeface="Arial Black" pitchFamily="34" charset="0"/>
              </a:rPr>
              <a:t>»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3200" b="1" dirty="0" smtClean="0">
              <a:latin typeface="Arial Black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Arial Black" pitchFamily="34" charset="0"/>
              </a:rPr>
              <a:t>3. </a:t>
            </a:r>
            <a:r>
              <a:rPr lang="ru-RU" altLang="ru-RU" sz="4000" b="1" dirty="0" smtClean="0">
                <a:latin typeface="Arial Black" pitchFamily="34" charset="0"/>
              </a:rPr>
              <a:t>«ОТ ЧИСТОГО ИСТОКА…»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11048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chemeClr val="tx1"/>
                </a:solidFill>
                <a:latin typeface="Arial Black" pitchFamily="34" charset="0"/>
              </a:rPr>
              <a:t>ЗАНЯТИЯ В ТУРЕЦКОМ ЦЕНТРЕ</a:t>
            </a:r>
            <a:br>
              <a:rPr lang="ru-RU" altLang="ru-RU" sz="3600" b="1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altLang="ru-RU" sz="3600" b="1" smtClean="0">
                <a:solidFill>
                  <a:schemeClr val="tx1"/>
                </a:solidFill>
                <a:latin typeface="Arial Black" pitchFamily="34" charset="0"/>
              </a:rPr>
              <a:t>Санкт - Петербурга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Объект 6" descr="D:\Users\Игорь\Desktop\Турецкий центр. 7А\вга жҐ­ва 052.JPG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12875"/>
            <a:ext cx="4038600" cy="3028950"/>
          </a:xfrm>
          <a:prstGeom prst="rect">
            <a:avLst/>
          </a:prstGeom>
        </p:spPr>
      </p:pic>
      <p:pic>
        <p:nvPicPr>
          <p:cNvPr id="16389" name="Рисунок 7" descr="D:\Users\Игорь\Desktop\Турецкий центр. 7А\вга жҐ­ва 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78350"/>
            <a:ext cx="25828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14863"/>
            <a:ext cx="2519363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5" descr="G:\ФОТО. 2016-17\ФОТО. Конф-я. Турция\WP_20161201_146.jp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15888"/>
            <a:ext cx="4038600" cy="3168650"/>
          </a:xfrm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278606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Рисунок 10" descr="G:\ФОТО. 2016-17\Сечко. Мастер-класс\SAM_13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557588"/>
            <a:ext cx="27225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1" descr="G:\ФОТО. 2016-17\Сечко. Мастер-класс\SAM_13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589338"/>
            <a:ext cx="28813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4" descr="G:\ФОТО. 2016-17\Сечко. Мастер-класс\SAM_14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500"/>
            <a:ext cx="43497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s\Игорь\Desktop\ОРКСЭ\20170324_1524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31775"/>
            <a:ext cx="3589338" cy="4433888"/>
          </a:xfrm>
          <a:noFill/>
        </p:spPr>
      </p:pic>
      <p:pic>
        <p:nvPicPr>
          <p:cNvPr id="18435" name="Picture 8" descr="D:\Users\Игорь\Desktop\ОРКСЭ\20170324_1523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5388" y="188913"/>
            <a:ext cx="2617787" cy="3384550"/>
          </a:xfrm>
          <a:noFill/>
        </p:spPr>
      </p:pic>
      <p:pic>
        <p:nvPicPr>
          <p:cNvPr id="18436" name="Рисунок 18" descr="D:\Users\Игорь\Desktop\ОРКСЭ\20170324_152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15888"/>
            <a:ext cx="242252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9" descr="D:\Users\Игорь\Desktop\ОРКСЭ\20170324_1523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94113"/>
            <a:ext cx="29892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20" descr="D:\Users\Игорь\Desktop\ОРКСЭ\20170324_1522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33845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21" descr="D:\Users\Игорь\Desktop\ОРКСЭ\20170324_1524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587750"/>
            <a:ext cx="23764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4" descr="D:\Users\Игорь\Desktop\ФЛЕШКИ\2015-2016\ФОТО. 2015-16\Выставка работ-2015\WP_20151121_008.jp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4471988" cy="5905500"/>
          </a:xfrm>
        </p:spPr>
      </p:pic>
      <p:pic>
        <p:nvPicPr>
          <p:cNvPr id="19459" name="Объект 7" descr="D:\Users\Игорь\Desktop\ФЛЕШКИ\2015-2016\ФОТО. 2015-16\Выставка работ-2015\WP_20151121_015.jpg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25538"/>
            <a:ext cx="3894138" cy="4391025"/>
          </a:xfrm>
        </p:spPr>
      </p:pic>
    </p:spTree>
    <p:extLst>
      <p:ext uri="{BB962C8B-B14F-4D97-AF65-F5344CB8AC3E}">
        <p14:creationId xmlns:p14="http://schemas.microsoft.com/office/powerpoint/2010/main" val="27734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569325" cy="59912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Результаты  работы ОУ:</a:t>
            </a:r>
            <a:endParaRPr lang="ru-RU" sz="5400" b="1" dirty="0">
              <a:solidFill>
                <a:srgbClr val="C00000"/>
              </a:solidFill>
            </a:endParaRPr>
          </a:p>
          <a:p>
            <a:pPr marL="514350" indent="-514350"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2013г – Международный конкурс  </a:t>
            </a:r>
            <a:r>
              <a:rPr lang="ru-RU" sz="2400" b="1" dirty="0" smtClean="0">
                <a:solidFill>
                  <a:srgbClr val="002060"/>
                </a:solidFill>
              </a:rPr>
              <a:t>творческих работ </a:t>
            </a:r>
            <a:r>
              <a:rPr lang="ru-RU" sz="2400" b="1" dirty="0" smtClean="0"/>
              <a:t>«Россия и Турция» (</a:t>
            </a:r>
            <a:r>
              <a:rPr lang="ru-RU" sz="2400" b="1" dirty="0" smtClean="0">
                <a:solidFill>
                  <a:srgbClr val="C00000"/>
                </a:solidFill>
              </a:rPr>
              <a:t>дипломанты</a:t>
            </a:r>
            <a:r>
              <a:rPr lang="ru-RU" sz="2400" b="1" dirty="0" smtClean="0"/>
              <a:t>);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2.    </a:t>
            </a:r>
            <a:r>
              <a:rPr lang="ru-RU" sz="2800" b="1" dirty="0" smtClean="0">
                <a:solidFill>
                  <a:srgbClr val="002060"/>
                </a:solidFill>
              </a:rPr>
              <a:t>2014 г.  - Международный конкурс </a:t>
            </a:r>
            <a:r>
              <a:rPr lang="ru-RU" sz="2400" b="1" dirty="0" smtClean="0">
                <a:solidFill>
                  <a:srgbClr val="002060"/>
                </a:solidFill>
              </a:rPr>
              <a:t>«Красивая школа» </a:t>
            </a:r>
            <a:r>
              <a:rPr lang="ru-RU" sz="2400" b="1" dirty="0" smtClean="0"/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2 место</a:t>
            </a:r>
            <a:r>
              <a:rPr lang="ru-RU" sz="2400" b="1" dirty="0" smtClean="0"/>
              <a:t>, Номинация</a:t>
            </a:r>
            <a:r>
              <a:rPr lang="ru-RU" sz="2400" b="1" dirty="0"/>
              <a:t>: </a:t>
            </a:r>
            <a:r>
              <a:rPr lang="ru-RU" sz="2400" b="1" dirty="0" smtClean="0"/>
              <a:t>«Сохранение </a:t>
            </a:r>
            <a:r>
              <a:rPr lang="ru-RU" sz="2400" b="1" dirty="0"/>
              <a:t>национальных культурных традиций. </a:t>
            </a:r>
            <a:r>
              <a:rPr lang="ru-RU" sz="2400" b="1" dirty="0" smtClean="0"/>
              <a:t>Культурное </a:t>
            </a:r>
            <a:r>
              <a:rPr lang="ru-RU" sz="2400" b="1" dirty="0"/>
              <a:t>наследие как источник творчества</a:t>
            </a:r>
            <a:r>
              <a:rPr lang="ru-RU" sz="2400" b="1" dirty="0" smtClean="0"/>
              <a:t>»);</a:t>
            </a:r>
          </a:p>
          <a:p>
            <a:pPr marL="457200" indent="-457200">
              <a:buFont typeface="Wingdings 2" pitchFamily="18" charset="2"/>
              <a:buAutoNum type="arabicPeriod" startAt="3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2016г.– Международные  конференции: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 smtClean="0"/>
              <a:t>-  Русский </a:t>
            </a:r>
            <a:r>
              <a:rPr lang="ru-RU" sz="2400" b="1" dirty="0"/>
              <a:t>язык как язык межнационального общения на евразийском пространстве</a:t>
            </a:r>
            <a:r>
              <a:rPr lang="ru-RU" sz="2400" b="1" dirty="0" smtClean="0"/>
              <a:t>» и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 smtClean="0"/>
              <a:t>-  «</a:t>
            </a:r>
            <a:r>
              <a:rPr lang="ru-RU" sz="2400" b="1" dirty="0" err="1"/>
              <a:t>Ноосферное</a:t>
            </a:r>
            <a:r>
              <a:rPr lang="ru-RU" sz="2400" b="1" dirty="0"/>
              <a:t> образование </a:t>
            </a:r>
            <a:r>
              <a:rPr lang="ru-RU" sz="2400" b="1" dirty="0" smtClean="0"/>
              <a:t> в </a:t>
            </a:r>
            <a:r>
              <a:rPr lang="ru-RU" sz="2400" b="1" dirty="0"/>
              <a:t>евразийском пространстве</a:t>
            </a:r>
            <a:r>
              <a:rPr lang="ru-RU" sz="2400" b="1" dirty="0" smtClean="0"/>
              <a:t>».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Wingdings 2" pitchFamily="18" charset="2"/>
              <a:buAutoNum type="arabicPeriod"/>
              <a:defRPr/>
            </a:pPr>
            <a:endParaRPr lang="ru-RU" sz="2400" dirty="0"/>
          </a:p>
          <a:p>
            <a:pPr marL="342900" indent="-342900">
              <a:buFont typeface="Wingdings 2" pitchFamily="18" charset="2"/>
              <a:buAutoNum type="arabicPeriod"/>
              <a:defRPr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430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3"/>
            <a:ext cx="4032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0" y="469582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Наша земля – это место, где мы можем любить друг друга,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где должны соблюдать  и уважать традиции и продолжать историю Планеты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8" name="Изображение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9513" y="509422"/>
            <a:ext cx="2376264" cy="2060575"/>
          </a:xfrm>
          <a:prstGeom prst="rect">
            <a:avLst/>
          </a:prstGeom>
        </p:spPr>
      </p:pic>
      <p:pic>
        <p:nvPicPr>
          <p:cNvPr id="10" name="Рисунок 9" descr="C:\Users\Артём\Desktop\20140911_092417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588223" y="509422"/>
            <a:ext cx="2448273" cy="2148205"/>
          </a:xfrm>
          <a:prstGeom prst="rect">
            <a:avLst/>
          </a:prstGeom>
        </p:spPr>
      </p:pic>
      <p:pic>
        <p:nvPicPr>
          <p:cNvPr id="11" name="Рисунок 10" descr="C:\Users\Артём\Desktop\20140911_092346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67142" y="2706922"/>
            <a:ext cx="2388634" cy="2146300"/>
          </a:xfrm>
          <a:prstGeom prst="rect">
            <a:avLst/>
          </a:prstGeom>
        </p:spPr>
      </p:pic>
      <p:pic>
        <p:nvPicPr>
          <p:cNvPr id="12" name="Изображение2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588223" y="2706922"/>
            <a:ext cx="2448273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8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79512" y="404664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Мы вместе строим культуру </a:t>
            </a:r>
          </a:p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Санкт-Петербурга, России и всего  </a:t>
            </a:r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мира.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536" y="2032022"/>
            <a:ext cx="82809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3200" b="1" dirty="0" smtClean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ru-RU" sz="3200" b="1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sz="3200" b="1" dirty="0" smtClean="0">
                <a:solidFill>
                  <a:srgbClr val="00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Мы </a:t>
            </a:r>
            <a:r>
              <a:rPr lang="ru-RU" sz="3200" b="1" dirty="0">
                <a:solidFill>
                  <a:srgbClr val="00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</a:t>
            </a:r>
            <a:r>
              <a:rPr lang="ru-RU" sz="3200" b="1" dirty="0" smtClean="0">
                <a:solidFill>
                  <a:srgbClr val="00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 eaLnBrk="0" hangingPunct="0"/>
            <a:endParaRPr lang="ru-RU" sz="3200" b="1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ru-RU" sz="2000" dirty="0">
              <a:solidFill>
                <a:srgbClr val="00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6512511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0" y="5053013"/>
            <a:ext cx="5637213" cy="8810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47" y="0"/>
            <a:ext cx="4343609" cy="6755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980729"/>
            <a:ext cx="58326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Духовно-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нравственное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воспитание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в современной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ШКОЛЕ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6120679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Курс ОРКСЭ -  </a:t>
            </a:r>
            <a:endParaRPr lang="ru-RU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составная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часть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единого образовательного пространства </a:t>
            </a:r>
          </a:p>
          <a:p>
            <a:pPr algn="ctr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духовно-нравственного развития и воспитания обучающихся, </a:t>
            </a:r>
            <a:r>
              <a:rPr lang="ru-RU" sz="2800" b="1">
                <a:latin typeface="Arial Black" panose="020B0A04020102020204" pitchFamily="34" charset="0"/>
              </a:rPr>
              <a:t>включающего </a:t>
            </a:r>
            <a:r>
              <a:rPr lang="ru-RU" sz="2800" b="1" smtClean="0">
                <a:latin typeface="Arial Black" panose="020B0A04020102020204" pitchFamily="34" charset="0"/>
              </a:rPr>
              <a:t>урочную и </a:t>
            </a:r>
            <a:r>
              <a:rPr lang="ru-RU" sz="2800" b="1" dirty="0" smtClean="0">
                <a:latin typeface="Arial Black" panose="020B0A04020102020204" pitchFamily="34" charset="0"/>
              </a:rPr>
              <a:t>внеурочную </a:t>
            </a:r>
            <a:r>
              <a:rPr lang="ru-RU" sz="2800" b="1" dirty="0" smtClean="0">
                <a:latin typeface="Arial Black" panose="020B0A04020102020204" pitchFamily="34" charset="0"/>
              </a:rPr>
              <a:t>деятельность </a:t>
            </a:r>
            <a:r>
              <a:rPr lang="ru-RU" sz="2800" b="1" dirty="0">
                <a:latin typeface="Arial Black" panose="020B0A04020102020204" pitchFamily="34" charset="0"/>
              </a:rPr>
              <a:t>ОУ</a:t>
            </a:r>
            <a:r>
              <a:rPr lang="ru-RU" sz="2800" b="1" dirty="0" smtClean="0">
                <a:latin typeface="Arial Black" panose="020B0A04020102020204" pitchFamily="34" charset="0"/>
              </a:rPr>
              <a:t>.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2791152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8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2152153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6067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Нормативно-правовая</a:t>
            </a:r>
            <a:r>
              <a:rPr lang="ru-RU" sz="6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основа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B6ACF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00808"/>
            <a:ext cx="813690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Bef>
                <a:spcPts val="800"/>
              </a:spcBef>
              <a:buClr>
                <a:srgbClr val="BA3C0A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 РФ «Об образовании в РФ»</a:t>
            </a:r>
          </a:p>
          <a:p>
            <a:pPr marL="339725" indent="-339725">
              <a:spcBef>
                <a:spcPts val="800"/>
              </a:spcBef>
              <a:buClr>
                <a:srgbClr val="BA3C0A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Федеральный государственный образовательный стандарт начального общего образования</a:t>
            </a:r>
          </a:p>
          <a:p>
            <a:pPr marL="339725" indent="-339725">
              <a:spcBef>
                <a:spcPts val="800"/>
              </a:spcBef>
              <a:buClr>
                <a:srgbClr val="BA3C0A"/>
              </a:buClr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Концепция духовно-нравственного развития и воспитания обучающихся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914605" y="4005064"/>
            <a:ext cx="2376264" cy="264029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436096" y="4036252"/>
            <a:ext cx="2376264" cy="2640293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6643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635896" y="332656"/>
            <a:ext cx="5112568" cy="561729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Основная </a:t>
            </a:r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Цель нашей работы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развитие представлений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у учащихся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о возможных способах толерантного взаимодействия с окружающим миром,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об уникальных особенностях мира вещей, природы и людей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030" y="73508"/>
            <a:ext cx="4104922" cy="306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53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4896544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Национальный воспитательный идеал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Высоконравственный, творческий,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компетентный гражданин России,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принимающий судьбу Отечества 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как свою личную, 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осознающий ответственность 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за настоящее и будущее своей страны,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нающий и понимающий  традиции</a:t>
            </a:r>
          </a:p>
          <a:p>
            <a:pPr algn="ctr"/>
            <a:r>
              <a:rPr lang="ru-RU" sz="20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многонационального народа Российской Федерации.</a:t>
            </a:r>
            <a:r>
              <a:rPr lang="ru-RU" sz="2000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000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4" name="Picture 4" descr="C:\Users\Admin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600400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1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56880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ФОРМЫ,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МЕТОДЫ, ПРИЕМЫ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ПРИМЕНЯЕМЫЕ НА УРОКАХ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ОРКСЭ: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7992888" cy="1169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800" b="1" dirty="0" smtClean="0">
                <a:cs typeface="Aharoni" panose="02010803020104030203" pitchFamily="2" charset="-79"/>
              </a:rPr>
              <a:t> </a:t>
            </a:r>
          </a:p>
          <a:p>
            <a:r>
              <a:rPr lang="ru-RU" sz="2800" b="1" dirty="0" smtClean="0">
                <a:cs typeface="Aharoni" panose="02010803020104030203" pitchFamily="2" charset="-79"/>
              </a:rPr>
              <a:t> 1. Чтение </a:t>
            </a:r>
            <a:r>
              <a:rPr lang="ru-RU" sz="2800" b="1" dirty="0">
                <a:cs typeface="Aharoni" panose="02010803020104030203" pitchFamily="2" charset="-79"/>
              </a:rPr>
              <a:t>и анализ притч, басен, </a:t>
            </a:r>
            <a:r>
              <a:rPr lang="ru-RU" sz="2800" b="1" dirty="0" smtClean="0">
                <a:cs typeface="Aharoni" panose="02010803020104030203" pitchFamily="2" charset="-79"/>
              </a:rPr>
              <a:t>рассказов (обогащают </a:t>
            </a:r>
            <a:r>
              <a:rPr lang="ru-RU" sz="2800" b="1" dirty="0">
                <a:cs typeface="Aharoni" panose="02010803020104030203" pitchFamily="2" charset="-79"/>
              </a:rPr>
              <a:t>нравственный опыт личности опытом других людей, служат способом использования положительного </a:t>
            </a:r>
            <a:r>
              <a:rPr lang="ru-RU" sz="2800" b="1" dirty="0" smtClean="0">
                <a:cs typeface="Aharoni" panose="02010803020104030203" pitchFamily="2" charset="-79"/>
              </a:rPr>
              <a:t>примера).</a:t>
            </a:r>
            <a:endParaRPr lang="ru-RU" sz="2800" b="1" dirty="0">
              <a:cs typeface="Aharoni" panose="02010803020104030203" pitchFamily="2" charset="-79"/>
            </a:endParaRPr>
          </a:p>
          <a:p>
            <a:r>
              <a:rPr lang="ru-RU" sz="2800" b="1" dirty="0">
                <a:cs typeface="Aharoni" panose="02010803020104030203" pitchFamily="2" charset="-79"/>
              </a:rPr>
              <a:t>2</a:t>
            </a:r>
            <a:r>
              <a:rPr lang="ru-RU" sz="2800" b="1" dirty="0" smtClean="0">
                <a:cs typeface="Aharoni" panose="02010803020104030203" pitchFamily="2" charset="-79"/>
              </a:rPr>
              <a:t>. Беседы (беседа </a:t>
            </a:r>
            <a:r>
              <a:rPr lang="ru-RU" sz="2800" b="1" dirty="0">
                <a:cs typeface="Aharoni" panose="02010803020104030203" pitchFamily="2" charset="-79"/>
              </a:rPr>
              <a:t>должна носить проблемный </a:t>
            </a:r>
            <a:r>
              <a:rPr lang="ru-RU" sz="2800" b="1" dirty="0" smtClean="0">
                <a:cs typeface="Aharoni" panose="02010803020104030203" pitchFamily="2" charset="-79"/>
              </a:rPr>
              <a:t>характер)</a:t>
            </a:r>
          </a:p>
          <a:p>
            <a:r>
              <a:rPr lang="ru-RU" sz="2800" b="1" dirty="0">
                <a:cs typeface="Aharoni" panose="02010803020104030203" pitchFamily="2" charset="-79"/>
              </a:rPr>
              <a:t>3</a:t>
            </a:r>
            <a:r>
              <a:rPr lang="ru-RU" sz="2800" b="1" dirty="0" smtClean="0">
                <a:cs typeface="Aharoni" panose="02010803020104030203" pitchFamily="2" charset="-79"/>
              </a:rPr>
              <a:t>. Дискуссия </a:t>
            </a:r>
            <a:r>
              <a:rPr lang="ru-RU" sz="2800" b="1" dirty="0">
                <a:cs typeface="Aharoni" panose="02010803020104030203" pitchFamily="2" charset="-79"/>
              </a:rPr>
              <a:t>– спор, обсуждение какого – либо вопроса в беседе.  </a:t>
            </a:r>
            <a:endParaRPr lang="ru-RU" sz="2800" b="1" dirty="0" smtClean="0">
              <a:cs typeface="Aharoni" panose="02010803020104030203" pitchFamily="2" charset="-79"/>
            </a:endParaRPr>
          </a:p>
          <a:p>
            <a:r>
              <a:rPr lang="ru-RU" sz="2800" b="1" dirty="0">
                <a:cs typeface="Aharoni" panose="02010803020104030203" pitchFamily="2" charset="-79"/>
              </a:rPr>
              <a:t>4</a:t>
            </a:r>
            <a:r>
              <a:rPr lang="ru-RU" sz="2800" b="1" dirty="0" smtClean="0">
                <a:cs typeface="Aharoni" panose="02010803020104030203" pitchFamily="2" charset="-79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Творческая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деятельность</a:t>
            </a:r>
            <a:r>
              <a:rPr lang="ru-RU" sz="2800" b="1" dirty="0">
                <a:cs typeface="Aharoni" panose="02010803020104030203" pitchFamily="2" charset="-79"/>
              </a:rPr>
              <a:t>: рисование, аппликация, инсценировка, </a:t>
            </a:r>
            <a:r>
              <a:rPr lang="ru-RU" sz="2800" b="1" dirty="0" err="1" smtClean="0">
                <a:cs typeface="Aharoni" panose="02010803020104030203" pitchFamily="2" charset="-79"/>
              </a:rPr>
              <a:t>синквейн</a:t>
            </a:r>
            <a:r>
              <a:rPr lang="ru-RU" sz="2800" b="1" dirty="0" smtClean="0">
                <a:cs typeface="Aharoni" panose="02010803020104030203" pitchFamily="2" charset="-79"/>
              </a:rPr>
              <a:t>, кроссворды, сочинения.</a:t>
            </a:r>
            <a:endParaRPr lang="ru-RU" sz="2800" b="1" dirty="0">
              <a:cs typeface="Aharoni" panose="02010803020104030203" pitchFamily="2" charset="-79"/>
            </a:endParaRPr>
          </a:p>
          <a:p>
            <a:pPr marL="342900" indent="-342900">
              <a:lnSpc>
                <a:spcPct val="150000"/>
              </a:lnSpc>
            </a:pPr>
            <a:endParaRPr lang="ru-RU" sz="2000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 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  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00000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5</a:t>
            </a:r>
            <a:r>
              <a:rPr lang="ru-RU" dirty="0" smtClean="0"/>
              <a:t>. </a:t>
            </a:r>
            <a:r>
              <a:rPr lang="ru-RU" sz="2800" b="1" dirty="0" smtClean="0"/>
              <a:t>Мультимедийные технологии: </a:t>
            </a:r>
            <a:r>
              <a:rPr lang="ru-RU" sz="2800" b="1" dirty="0"/>
              <a:t>создание заочных экскурсий, виртуальных музеев, презентаций.</a:t>
            </a:r>
          </a:p>
          <a:p>
            <a:r>
              <a:rPr lang="ru-RU" sz="2800" b="1" dirty="0" smtClean="0"/>
              <a:t>6. Выставки</a:t>
            </a:r>
            <a:r>
              <a:rPr lang="ru-RU" sz="2800" b="1" dirty="0"/>
              <a:t>, конкурсы, </a:t>
            </a:r>
            <a:r>
              <a:rPr lang="ru-RU" sz="2800" b="1" dirty="0" smtClean="0"/>
              <a:t>экскурсии, игры. </a:t>
            </a:r>
            <a:endParaRPr lang="ru-RU" sz="2800" b="1" dirty="0"/>
          </a:p>
          <a:p>
            <a:r>
              <a:rPr lang="ru-RU" sz="2800" b="1" dirty="0" smtClean="0"/>
              <a:t>7. </a:t>
            </a:r>
            <a:r>
              <a:rPr lang="ru-RU" sz="2800" b="1" dirty="0"/>
              <a:t>Просмотр </a:t>
            </a:r>
            <a:r>
              <a:rPr lang="ru-RU" sz="2800" b="1" dirty="0" smtClean="0"/>
              <a:t>и анализ видеоматериалов</a:t>
            </a:r>
            <a:r>
              <a:rPr lang="ru-RU" sz="2800" b="1" dirty="0"/>
              <a:t>.</a:t>
            </a:r>
          </a:p>
          <a:p>
            <a:r>
              <a:rPr lang="ru-RU" sz="2800" b="1" dirty="0" smtClean="0"/>
              <a:t>8. Рефлексия. </a:t>
            </a:r>
          </a:p>
          <a:p>
            <a:r>
              <a:rPr lang="ru-RU" sz="2800" b="1" dirty="0" smtClean="0"/>
              <a:t>9. Тренинг. </a:t>
            </a:r>
            <a:endParaRPr lang="ru-RU" sz="2800" b="1" dirty="0"/>
          </a:p>
          <a:p>
            <a:r>
              <a:rPr lang="ru-RU" sz="2800" b="1" dirty="0" smtClean="0"/>
              <a:t>10. </a:t>
            </a:r>
            <a:r>
              <a:rPr lang="ru-RU" sz="2800" b="1" dirty="0"/>
              <a:t>Работа с афоризмами, </a:t>
            </a:r>
            <a:r>
              <a:rPr lang="ru-RU" sz="2800" b="1" dirty="0" smtClean="0"/>
              <a:t>высказываниями, </a:t>
            </a:r>
            <a:r>
              <a:rPr lang="ru-RU" sz="2800" b="1" dirty="0"/>
              <a:t>пословицами, поговорками.</a:t>
            </a:r>
          </a:p>
          <a:p>
            <a:r>
              <a:rPr lang="ru-RU" sz="2800" b="1" dirty="0" smtClean="0"/>
              <a:t>11. </a:t>
            </a:r>
            <a:r>
              <a:rPr lang="ru-RU" sz="2800" b="1" dirty="0"/>
              <a:t>Составление опорных схем, </a:t>
            </a:r>
            <a:r>
              <a:rPr lang="ru-RU" sz="2800" b="1" dirty="0" smtClean="0"/>
              <a:t>таблиц</a:t>
            </a:r>
            <a:r>
              <a:rPr lang="ru-RU" sz="2800" b="1" dirty="0"/>
              <a:t> </a:t>
            </a:r>
            <a:r>
              <a:rPr lang="ru-RU" sz="2800" b="1" dirty="0" smtClean="0"/>
              <a:t>и т.д.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856983" cy="504056"/>
          </a:xfrm>
        </p:spPr>
        <p:txBody>
          <a:bodyPr>
            <a:normAutofit fontScale="90000"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ФОРМЫ, МЕТОДЫ, ПРИЕМЫ, </a:t>
            </a:r>
            <a: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ПРИМЕНЯЕМЫЕ НА УРОКАХ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ОРКСЭ:</a:t>
            </a:r>
            <a: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526</Words>
  <Application>Microsoft Office PowerPoint</Application>
  <PresentationFormat>Экран (4:3)</PresentationFormat>
  <Paragraphs>143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ФОРМЫ, МЕТОДЫ, ПРИЕМЫ,  ПРИМЕНЯЕМЫЕ НА УРОКАХ ОРКСЭ: 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ЗАНЯТИЯ В ТУРЕЦКОМ ЦЕНТРЕ Санкт - 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22</cp:revision>
  <cp:lastPrinted>2017-04-03T03:53:37Z</cp:lastPrinted>
  <dcterms:created xsi:type="dcterms:W3CDTF">2016-03-02T18:36:15Z</dcterms:created>
  <dcterms:modified xsi:type="dcterms:W3CDTF">2017-04-03T03:56:26Z</dcterms:modified>
</cp:coreProperties>
</file>