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9"/>
  </p:notesMasterIdLst>
  <p:sldIdLst>
    <p:sldId id="270" r:id="rId2"/>
    <p:sldId id="268" r:id="rId3"/>
    <p:sldId id="260" r:id="rId4"/>
    <p:sldId id="280" r:id="rId5"/>
    <p:sldId id="257" r:id="rId6"/>
    <p:sldId id="262" r:id="rId7"/>
    <p:sldId id="286" r:id="rId8"/>
    <p:sldId id="263" r:id="rId9"/>
    <p:sldId id="287" r:id="rId10"/>
    <p:sldId id="290" r:id="rId11"/>
    <p:sldId id="281" r:id="rId12"/>
    <p:sldId id="282" r:id="rId13"/>
    <p:sldId id="285" r:id="rId14"/>
    <p:sldId id="284" r:id="rId15"/>
    <p:sldId id="261" r:id="rId16"/>
    <p:sldId id="256" r:id="rId17"/>
    <p:sldId id="279" r:id="rId18"/>
  </p:sldIdLst>
  <p:sldSz cx="9144000" cy="5143500" type="screen16x9"/>
  <p:notesSz cx="6858000" cy="9144000"/>
  <p:embeddedFontLst>
    <p:embeddedFont>
      <p:font typeface="Bangers" panose="020B0604020202020204" charset="0"/>
      <p:regular r:id="rId20"/>
    </p:embeddedFont>
    <p:embeddedFont>
      <p:font typeface="Sniglet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A776BF-27E3-4509-8F66-BF4BEC958895}">
  <a:tblStyle styleId="{99A776BF-27E3-4509-8F66-BF4BEC958895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42" d="100"/>
          <a:sy n="142" d="100"/>
        </p:scale>
        <p:origin x="-96" y="-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4191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353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2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001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42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914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95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80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51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/>
          <p:nvPr/>
        </p:nvSpPr>
        <p:spPr>
          <a:xfrm>
            <a:off x="1992350" y="37775"/>
            <a:ext cx="5616576" cy="5220439"/>
          </a:xfrm>
          <a:custGeom>
            <a:avLst/>
            <a:gdLst/>
            <a:ahLst/>
            <a:cxnLst/>
            <a:rect l="0" t="0" r="0" b="0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2" name="Shape 22"/>
          <p:cNvSpPr/>
          <p:nvPr/>
        </p:nvSpPr>
        <p:spPr>
          <a:xfrm>
            <a:off x="1763750" y="-114625"/>
            <a:ext cx="5616576" cy="5220439"/>
          </a:xfrm>
          <a:custGeom>
            <a:avLst/>
            <a:gdLst/>
            <a:ahLst/>
            <a:cxnLst/>
            <a:rect l="0" t="0" r="0" b="0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2905799" y="2161800"/>
            <a:ext cx="3332400" cy="819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ctr" rtl="0">
              <a:spcBef>
                <a:spcPts val="0"/>
              </a:spcBef>
              <a:buClr>
                <a:srgbClr val="000000"/>
              </a:buClr>
              <a:buFont typeface="Bangers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buClr>
                <a:srgbClr val="000000"/>
              </a:buClr>
              <a:buFont typeface="Bangers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buClr>
                <a:srgbClr val="000000"/>
              </a:buClr>
              <a:buSzPct val="100000"/>
              <a:buFont typeface="Bangers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976260" y="876905"/>
            <a:ext cx="7029878" cy="760138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052050" y="1545941"/>
            <a:ext cx="7710900" cy="330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976260" y="876905"/>
            <a:ext cx="7029878" cy="760138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8" name="Shape 48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161729">
            <a:off x="976260" y="876905"/>
            <a:ext cx="7029878" cy="760138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976260" y="876905"/>
            <a:ext cx="7029878" cy="760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52050" y="1545941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82;&#1072;&#1093;&#1091;&#1090;%20&#1088;&#1077;&#1075;&#1080;&#1089;&#1090;&#1088;&#1072;&#1094;&#1080;&#1103;.web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82;&#1072;&#1093;&#1091;&#1090;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ctrTitle" idx="4294967295"/>
          </p:nvPr>
        </p:nvSpPr>
        <p:spPr>
          <a:xfrm>
            <a:off x="685800" y="126386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0" dirty="0" err="1"/>
              <a:t>Kahoot</a:t>
            </a:r>
            <a:r>
              <a:rPr lang="ru-RU" sz="12000" dirty="0"/>
              <a:t>!</a:t>
            </a:r>
            <a:endParaRPr lang="en" sz="12000" dirty="0"/>
          </a:p>
        </p:txBody>
      </p:sp>
      <p:sp>
        <p:nvSpPr>
          <p:cNvPr id="174" name="Shape 174"/>
          <p:cNvSpPr txBox="1">
            <a:spLocks noGrp="1"/>
          </p:cNvSpPr>
          <p:nvPr>
            <p:ph type="subTitle" idx="4294967295"/>
          </p:nvPr>
        </p:nvSpPr>
        <p:spPr>
          <a:xfrm>
            <a:off x="859235" y="2369044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-RU" sz="3200" dirty="0"/>
              <a:t>в игровой деятельности младших школьников</a:t>
            </a:r>
            <a:endParaRPr lang="en" sz="3200" dirty="0"/>
          </a:p>
        </p:txBody>
      </p:sp>
      <p:sp>
        <p:nvSpPr>
          <p:cNvPr id="175" name="Shape 175"/>
          <p:cNvSpPr/>
          <p:nvPr/>
        </p:nvSpPr>
        <p:spPr>
          <a:xfrm rot="-1065586">
            <a:off x="548059" y="749066"/>
            <a:ext cx="998273" cy="948465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824BB0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 rot="148705">
            <a:off x="1623771" y="421708"/>
            <a:ext cx="603564" cy="573540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824BB0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895552">
            <a:off x="7627469" y="3683273"/>
            <a:ext cx="998178" cy="948475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824BB0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 rot="2271768">
            <a:off x="8384068" y="2526060"/>
            <a:ext cx="495134" cy="470769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824BB0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271"/>
          <p:cNvSpPr txBox="1">
            <a:spLocks noGrp="1"/>
          </p:cNvSpPr>
          <p:nvPr/>
        </p:nvSpPr>
        <p:spPr>
          <a:xfrm>
            <a:off x="2539643" y="3728022"/>
            <a:ext cx="4064714" cy="11755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ru" b="1" dirty="0">
                <a:solidFill>
                  <a:schemeClr val="tx1"/>
                </a:solidFill>
              </a:rPr>
              <a:t>Собкалова А.П., </a:t>
            </a:r>
          </a:p>
          <a:p>
            <a:pPr lvl="0"/>
            <a:r>
              <a:rPr lang="ru-RU" sz="1600" b="1" dirty="0">
                <a:solidFill>
                  <a:schemeClr val="tx1"/>
                </a:solidFill>
              </a:rPr>
              <a:t>у</a:t>
            </a:r>
            <a:r>
              <a:rPr lang="ru" sz="1600" b="1" dirty="0">
                <a:solidFill>
                  <a:schemeClr val="tx1"/>
                </a:solidFill>
              </a:rPr>
              <a:t>читель ГБОУ СОШ №548</a:t>
            </a:r>
          </a:p>
          <a:p>
            <a:pPr lvl="0"/>
            <a:r>
              <a:rPr lang="ru" sz="1600" b="1" dirty="0">
                <a:solidFill>
                  <a:schemeClr val="tx1"/>
                </a:solidFill>
              </a:rPr>
              <a:t>Красносельского района </a:t>
            </a:r>
          </a:p>
          <a:p>
            <a:pPr lvl="0"/>
            <a:r>
              <a:rPr lang="ru" sz="1600" b="1" dirty="0" smtClean="0">
                <a:solidFill>
                  <a:schemeClr val="tx1"/>
                </a:solidFill>
              </a:rPr>
              <a:t>2017 </a:t>
            </a:r>
            <a:r>
              <a:rPr lang="ru" sz="1600" b="1" dirty="0">
                <a:solidFill>
                  <a:schemeClr val="tx1"/>
                </a:solidFill>
              </a:rPr>
              <a:t>г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08" t="13626" r="34302" b="11506"/>
          <a:stretch/>
        </p:blipFill>
        <p:spPr>
          <a:xfrm>
            <a:off x="595423" y="808074"/>
            <a:ext cx="7740502" cy="36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4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6"/>
          <p:cNvSpPr txBox="1">
            <a:spLocks/>
          </p:cNvSpPr>
          <p:nvPr/>
        </p:nvSpPr>
        <p:spPr>
          <a:xfrm>
            <a:off x="694074" y="1157023"/>
            <a:ext cx="6593700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Нет привязки ко времени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7" name="Shape 76"/>
          <p:cNvSpPr txBox="1">
            <a:spLocks/>
          </p:cNvSpPr>
          <p:nvPr/>
        </p:nvSpPr>
        <p:spPr>
          <a:xfrm>
            <a:off x="694074" y="2009404"/>
            <a:ext cx="8878186" cy="12870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Способствует развитию самостоятельности и ответствен-</a:t>
            </a:r>
          </a:p>
          <a:p>
            <a:pPr>
              <a:spcBef>
                <a:spcPts val="0"/>
              </a:spcBef>
              <a:buNone/>
            </a:pPr>
            <a:r>
              <a:rPr lang="ru-RU" sz="3600" dirty="0">
                <a:solidFill>
                  <a:schemeClr val="tx1"/>
                </a:solidFill>
              </a:rPr>
              <a:t>     </a:t>
            </a:r>
            <a:r>
              <a:rPr lang="ru-RU" sz="3600" dirty="0" err="1">
                <a:solidFill>
                  <a:schemeClr val="tx1"/>
                </a:solidFill>
              </a:rPr>
              <a:t>ности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8" name="Shape 76"/>
          <p:cNvSpPr txBox="1">
            <a:spLocks/>
          </p:cNvSpPr>
          <p:nvPr/>
        </p:nvSpPr>
        <p:spPr>
          <a:xfrm>
            <a:off x="694074" y="3682273"/>
            <a:ext cx="7830277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Возможность видеть результаты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1658678" y="153406"/>
            <a:ext cx="5901070" cy="862285"/>
          </a:xfrm>
          <a:prstGeom prst="flowChartProcess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" sz="1800" dirty="0"/>
          </a:p>
        </p:txBody>
      </p:sp>
      <p:sp>
        <p:nvSpPr>
          <p:cNvPr id="9" name="Shape 75"/>
          <p:cNvSpPr txBox="1">
            <a:spLocks/>
          </p:cNvSpPr>
          <p:nvPr/>
        </p:nvSpPr>
        <p:spPr>
          <a:xfrm>
            <a:off x="3055144" y="-156029"/>
            <a:ext cx="3516418" cy="131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ru-RU" sz="7200" dirty="0">
                <a:solidFill>
                  <a:srgbClr val="000000"/>
                </a:solidFill>
              </a:rPr>
              <a:t>Плюсы</a:t>
            </a:r>
            <a:endParaRPr lang="en" sz="7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/>
          <a:srcRect t="18793" b="8083"/>
          <a:stretch/>
        </p:blipFill>
        <p:spPr>
          <a:xfrm>
            <a:off x="6698511" y="2512006"/>
            <a:ext cx="2296633" cy="2485944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Shape 75"/>
          <p:cNvSpPr txBox="1">
            <a:spLocks/>
          </p:cNvSpPr>
          <p:nvPr/>
        </p:nvSpPr>
        <p:spPr>
          <a:xfrm>
            <a:off x="871869" y="1340141"/>
            <a:ext cx="8654902" cy="131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ru-RU" sz="6600" dirty="0">
                <a:solidFill>
                  <a:srgbClr val="000000"/>
                </a:solidFill>
              </a:rPr>
              <a:t>Что способствует мотивации?</a:t>
            </a:r>
            <a:endParaRPr lang="en" sz="6600" dirty="0">
              <a:solidFill>
                <a:srgbClr val="000000"/>
              </a:solidFill>
            </a:endParaRPr>
          </a:p>
        </p:txBody>
      </p:sp>
      <p:sp>
        <p:nvSpPr>
          <p:cNvPr id="9" name="Shape 76"/>
          <p:cNvSpPr txBox="1">
            <a:spLocks/>
          </p:cNvSpPr>
          <p:nvPr/>
        </p:nvSpPr>
        <p:spPr>
          <a:xfrm>
            <a:off x="779135" y="2530867"/>
            <a:ext cx="6593700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лимит времени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10" name="Shape 76"/>
          <p:cNvSpPr txBox="1">
            <a:spLocks/>
          </p:cNvSpPr>
          <p:nvPr/>
        </p:nvSpPr>
        <p:spPr>
          <a:xfrm>
            <a:off x="779135" y="3798227"/>
            <a:ext cx="2527591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баллы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11" name="Shape 76"/>
          <p:cNvSpPr txBox="1">
            <a:spLocks/>
          </p:cNvSpPr>
          <p:nvPr/>
        </p:nvSpPr>
        <p:spPr>
          <a:xfrm>
            <a:off x="779135" y="3164547"/>
            <a:ext cx="6593700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звуковое сопровождение</a:t>
            </a:r>
            <a:endParaRPr lang="e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46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73" y="1408608"/>
            <a:ext cx="5238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процесс 6"/>
          <p:cNvSpPr/>
          <p:nvPr/>
        </p:nvSpPr>
        <p:spPr>
          <a:xfrm>
            <a:off x="1614723" y="195334"/>
            <a:ext cx="5901070" cy="862285"/>
          </a:xfrm>
          <a:prstGeom prst="flowChartProcess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" sz="1800" dirty="0"/>
          </a:p>
        </p:txBody>
      </p:sp>
      <p:sp>
        <p:nvSpPr>
          <p:cNvPr id="8" name="Shape 173"/>
          <p:cNvSpPr txBox="1">
            <a:spLocks/>
          </p:cNvSpPr>
          <p:nvPr/>
        </p:nvSpPr>
        <p:spPr>
          <a:xfrm>
            <a:off x="62049" y="320435"/>
            <a:ext cx="9011093" cy="8625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ctr"/>
            <a:r>
              <a:rPr lang="ru-RU" sz="7200" dirty="0"/>
              <a:t>Преимущества</a:t>
            </a:r>
            <a:endParaRPr lang="en" sz="8800" dirty="0"/>
          </a:p>
        </p:txBody>
      </p:sp>
    </p:spTree>
    <p:extLst>
      <p:ext uri="{BB962C8B-B14F-4D97-AF65-F5344CB8AC3E}">
        <p14:creationId xmlns:p14="http://schemas.microsoft.com/office/powerpoint/2010/main" val="256799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7525" y="250102"/>
            <a:ext cx="3078431" cy="1332390"/>
            <a:chOff x="-97525" y="250102"/>
            <a:chExt cx="3078431" cy="1332390"/>
          </a:xfrm>
        </p:grpSpPr>
        <p:sp>
          <p:nvSpPr>
            <p:cNvPr id="4" name="Пузырек для мыслей: облако 3"/>
            <p:cNvSpPr/>
            <p:nvPr/>
          </p:nvSpPr>
          <p:spPr>
            <a:xfrm>
              <a:off x="61436" y="250102"/>
              <a:ext cx="2919470" cy="1142371"/>
            </a:xfrm>
            <a:prstGeom prst="cloudCallout">
              <a:avLst>
                <a:gd name="adj1" fmla="val 43318"/>
                <a:gd name="adj2" fmla="val 5960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Shape 76"/>
            <p:cNvSpPr txBox="1">
              <a:spLocks/>
            </p:cNvSpPr>
            <p:nvPr/>
          </p:nvSpPr>
          <p:spPr>
            <a:xfrm>
              <a:off x="-97525" y="317218"/>
              <a:ext cx="2942261" cy="12652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30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Повышение мотивации</a:t>
              </a:r>
              <a:endParaRPr lang="en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-145898" y="2259805"/>
            <a:ext cx="2527591" cy="1279172"/>
            <a:chOff x="-145898" y="2259805"/>
            <a:chExt cx="2527591" cy="1279172"/>
          </a:xfrm>
        </p:grpSpPr>
        <p:sp>
          <p:nvSpPr>
            <p:cNvPr id="12" name="Пузырек для мыслей: облако 11"/>
            <p:cNvSpPr/>
            <p:nvPr/>
          </p:nvSpPr>
          <p:spPr>
            <a:xfrm flipH="1">
              <a:off x="0" y="2259805"/>
              <a:ext cx="2381693" cy="1133390"/>
            </a:xfrm>
            <a:prstGeom prst="cloudCallout">
              <a:avLst>
                <a:gd name="adj1" fmla="val -53675"/>
                <a:gd name="adj2" fmla="val 313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Shape 76"/>
            <p:cNvSpPr txBox="1">
              <a:spLocks/>
            </p:cNvSpPr>
            <p:nvPr/>
          </p:nvSpPr>
          <p:spPr>
            <a:xfrm>
              <a:off x="-145898" y="2299036"/>
              <a:ext cx="2527591" cy="12399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30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Групповая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работа</a:t>
              </a:r>
              <a:endParaRPr lang="en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244265" y="154236"/>
            <a:ext cx="3112386" cy="1449043"/>
            <a:chOff x="6244265" y="154236"/>
            <a:chExt cx="3112386" cy="1449043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6411817" y="154236"/>
              <a:ext cx="2732183" cy="1449043"/>
            </a:xfrm>
            <a:prstGeom prst="cloudCallout">
              <a:avLst>
                <a:gd name="adj1" fmla="val -30525"/>
                <a:gd name="adj2" fmla="val 802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Shape 76"/>
            <p:cNvSpPr txBox="1">
              <a:spLocks/>
            </p:cNvSpPr>
            <p:nvPr/>
          </p:nvSpPr>
          <p:spPr>
            <a:xfrm>
              <a:off x="6244265" y="246380"/>
              <a:ext cx="3112386" cy="103087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30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ru-RU" sz="2800" dirty="0" err="1">
                  <a:solidFill>
                    <a:schemeClr val="tx1"/>
                  </a:solidFill>
                </a:rPr>
                <a:t>Персонифи</a:t>
              </a:r>
              <a:r>
                <a:rPr lang="ru-RU" sz="2800" dirty="0">
                  <a:solidFill>
                    <a:schemeClr val="tx1"/>
                  </a:solidFill>
                </a:rPr>
                <a:t>-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ru-RU" sz="2800" dirty="0" err="1">
                  <a:solidFill>
                    <a:schemeClr val="tx1"/>
                  </a:solidFill>
                </a:rPr>
                <a:t>цированность</a:t>
              </a:r>
              <a:endParaRPr lang="en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829060" y="2197030"/>
            <a:ext cx="2527591" cy="1196165"/>
            <a:chOff x="6829060" y="2197030"/>
            <a:chExt cx="2527591" cy="1196165"/>
          </a:xfrm>
        </p:grpSpPr>
        <p:sp>
          <p:nvSpPr>
            <p:cNvPr id="15" name="Пузырек для мыслей: облако 14"/>
            <p:cNvSpPr/>
            <p:nvPr/>
          </p:nvSpPr>
          <p:spPr>
            <a:xfrm>
              <a:off x="7205031" y="2197030"/>
              <a:ext cx="1938969" cy="1196165"/>
            </a:xfrm>
            <a:prstGeom prst="cloudCallout">
              <a:avLst>
                <a:gd name="adj1" fmla="val -60038"/>
                <a:gd name="adj2" fmla="val 5052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Shape 76"/>
            <p:cNvSpPr txBox="1">
              <a:spLocks/>
            </p:cNvSpPr>
            <p:nvPr/>
          </p:nvSpPr>
          <p:spPr>
            <a:xfrm>
              <a:off x="6829060" y="2259805"/>
              <a:ext cx="2527591" cy="83919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30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Обратная связь</a:t>
              </a:r>
              <a:endParaRPr lang="en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69683" y="3789578"/>
            <a:ext cx="2626680" cy="1385723"/>
            <a:chOff x="169683" y="3789578"/>
            <a:chExt cx="2626680" cy="1385723"/>
          </a:xfrm>
        </p:grpSpPr>
        <p:sp>
          <p:nvSpPr>
            <p:cNvPr id="13" name="Пузырек для мыслей: облако 12"/>
            <p:cNvSpPr/>
            <p:nvPr/>
          </p:nvSpPr>
          <p:spPr>
            <a:xfrm flipH="1" flipV="1">
              <a:off x="169683" y="3789578"/>
              <a:ext cx="2626680" cy="1239941"/>
            </a:xfrm>
            <a:prstGeom prst="cloudCallout">
              <a:avLst>
                <a:gd name="adj1" fmla="val -39288"/>
                <a:gd name="adj2" fmla="val 709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Shape 76"/>
            <p:cNvSpPr txBox="1">
              <a:spLocks/>
            </p:cNvSpPr>
            <p:nvPr/>
          </p:nvSpPr>
          <p:spPr>
            <a:xfrm>
              <a:off x="169683" y="3935360"/>
              <a:ext cx="2527591" cy="12399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30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На любом 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этапе урока</a:t>
              </a:r>
              <a:endParaRPr lang="en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987711" y="3903559"/>
            <a:ext cx="3156290" cy="1239941"/>
            <a:chOff x="5987711" y="3903559"/>
            <a:chExt cx="3156290" cy="1239941"/>
          </a:xfrm>
        </p:grpSpPr>
        <p:sp>
          <p:nvSpPr>
            <p:cNvPr id="14" name="Пузырек для мыслей: облако 13"/>
            <p:cNvSpPr/>
            <p:nvPr/>
          </p:nvSpPr>
          <p:spPr>
            <a:xfrm flipV="1">
              <a:off x="5987711" y="3976125"/>
              <a:ext cx="3156290" cy="1053393"/>
            </a:xfrm>
            <a:prstGeom prst="cloudCallout">
              <a:avLst>
                <a:gd name="adj1" fmla="val -32989"/>
                <a:gd name="adj2" fmla="val 773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Shape 76"/>
            <p:cNvSpPr txBox="1">
              <a:spLocks/>
            </p:cNvSpPr>
            <p:nvPr/>
          </p:nvSpPr>
          <p:spPr>
            <a:xfrm>
              <a:off x="6094036" y="3903559"/>
              <a:ext cx="3049964" cy="12399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30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24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Sniglet"/>
                <a:buChar char="×"/>
                <a:defRPr sz="1800" b="0" i="0" u="none" strike="noStrike" cap="none">
                  <a:solidFill>
                    <a:schemeClr val="dk1"/>
                  </a:solidFill>
                  <a:latin typeface="Sniglet"/>
                  <a:ea typeface="Sniglet"/>
                  <a:cs typeface="Sniglet"/>
                  <a:sym typeface="Sniglet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Упрощает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tx1"/>
                  </a:solidFill>
                </a:rPr>
                <a:t>сбор статистики</a:t>
              </a:r>
              <a:endParaRPr lang="en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Shape 75"/>
          <p:cNvSpPr txBox="1">
            <a:spLocks/>
          </p:cNvSpPr>
          <p:nvPr/>
        </p:nvSpPr>
        <p:spPr>
          <a:xfrm rot="17737107">
            <a:off x="6077424" y="2212060"/>
            <a:ext cx="763638" cy="79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 lang="en" sz="5400" dirty="0">
              <a:solidFill>
                <a:srgbClr val="000000"/>
              </a:solidFill>
            </a:endParaRPr>
          </a:p>
        </p:txBody>
      </p:sp>
      <p:pic>
        <p:nvPicPr>
          <p:cNvPr id="2054" name="Picture 6" descr="Картинки по запросу kahoo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08" y="11186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1614723" y="195334"/>
            <a:ext cx="5901070" cy="862285"/>
          </a:xfrm>
          <a:prstGeom prst="flowChartProcess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hape 173"/>
          <p:cNvSpPr txBox="1">
            <a:spLocks/>
          </p:cNvSpPr>
          <p:nvPr/>
        </p:nvSpPr>
        <p:spPr>
          <a:xfrm>
            <a:off x="62049" y="320435"/>
            <a:ext cx="9011093" cy="8625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ctr"/>
            <a:r>
              <a:rPr lang="ru-RU" sz="6600" dirty="0"/>
              <a:t>Создаем опрос</a:t>
            </a:r>
            <a:endParaRPr lang="en" sz="6600" dirty="0"/>
          </a:p>
        </p:txBody>
      </p:sp>
      <p:pic>
        <p:nvPicPr>
          <p:cNvPr id="4098" name="Picture 2" descr="Похожее изображение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308046"/>
            <a:ext cx="2674531" cy="27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kahoot.it%2F%23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38" y="1182936"/>
            <a:ext cx="2666770" cy="26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BB0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 idx="4294967295"/>
          </p:nvPr>
        </p:nvSpPr>
        <p:spPr>
          <a:xfrm>
            <a:off x="289334" y="1959165"/>
            <a:ext cx="6509133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0" dirty="0">
                <a:solidFill>
                  <a:srgbClr val="FFFFFF"/>
                </a:solidFill>
              </a:rPr>
              <a:t>Спасибо</a:t>
            </a:r>
            <a:r>
              <a:rPr lang="en" sz="120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48" name="Shape 248"/>
          <p:cNvSpPr/>
          <p:nvPr/>
        </p:nvSpPr>
        <p:spPr>
          <a:xfrm>
            <a:off x="6325800" y="1373568"/>
            <a:ext cx="2818200" cy="2653800"/>
          </a:xfrm>
          <a:prstGeom prst="wedgeEllipseCallout">
            <a:avLst>
              <a:gd name="adj1" fmla="val -57425"/>
              <a:gd name="adj2" fmla="val 37651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7114874" y="2161892"/>
            <a:ext cx="1134976" cy="1134976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5" y="1039766"/>
            <a:ext cx="4441501" cy="330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644">
            <a:off x="5374175" y="1370315"/>
            <a:ext cx="2830853" cy="281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68" y="879244"/>
            <a:ext cx="4756960" cy="3389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узырек для мыслей: облако 5"/>
          <p:cNvSpPr/>
          <p:nvPr/>
        </p:nvSpPr>
        <p:spPr>
          <a:xfrm flipH="1">
            <a:off x="148855" y="333384"/>
            <a:ext cx="2854073" cy="1665537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4429" y="696952"/>
            <a:ext cx="2091501" cy="81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настойчивость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8" name="Пузырек для мыслей: облако 7"/>
          <p:cNvSpPr/>
          <p:nvPr/>
        </p:nvSpPr>
        <p:spPr>
          <a:xfrm rot="21017080" flipV="1">
            <a:off x="6213031" y="3188096"/>
            <a:ext cx="2971508" cy="1914303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узырек для мыслей: облако 9"/>
          <p:cNvSpPr/>
          <p:nvPr/>
        </p:nvSpPr>
        <p:spPr>
          <a:xfrm rot="582920" flipH="1" flipV="1">
            <a:off x="137124" y="3188788"/>
            <a:ext cx="2976631" cy="1878119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Пузырек для мыслей: облако 13"/>
          <p:cNvSpPr/>
          <p:nvPr/>
        </p:nvSpPr>
        <p:spPr>
          <a:xfrm>
            <a:off x="6072817" y="345246"/>
            <a:ext cx="2803186" cy="1791898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Shape 88"/>
          <p:cNvSpPr txBox="1">
            <a:spLocks/>
          </p:cNvSpPr>
          <p:nvPr/>
        </p:nvSpPr>
        <p:spPr>
          <a:xfrm>
            <a:off x="6527764" y="781962"/>
            <a:ext cx="2091501" cy="8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>
              <a:buFont typeface="Bangers"/>
              <a:buNone/>
            </a:pPr>
            <a:r>
              <a:rPr lang="ru-RU" dirty="0">
                <a:solidFill>
                  <a:schemeClr val="dk1"/>
                </a:solidFill>
              </a:rPr>
              <a:t>способность</a:t>
            </a:r>
          </a:p>
          <a:p>
            <a:pPr>
              <a:buFont typeface="Bangers"/>
              <a:buNone/>
            </a:pPr>
            <a:r>
              <a:rPr lang="ru-RU" dirty="0">
                <a:solidFill>
                  <a:schemeClr val="dk1"/>
                </a:solidFill>
              </a:rPr>
              <a:t>рисковать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12" name="Shape 88"/>
          <p:cNvSpPr txBox="1">
            <a:spLocks/>
          </p:cNvSpPr>
          <p:nvPr/>
        </p:nvSpPr>
        <p:spPr>
          <a:xfrm>
            <a:off x="579688" y="3717897"/>
            <a:ext cx="2091501" cy="8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>
              <a:buFont typeface="Bangers"/>
              <a:buNone/>
            </a:pPr>
            <a:r>
              <a:rPr lang="ru-RU" dirty="0">
                <a:solidFill>
                  <a:schemeClr val="dk1"/>
                </a:solidFill>
              </a:rPr>
              <a:t>внимание</a:t>
            </a:r>
          </a:p>
          <a:p>
            <a:pPr>
              <a:buFont typeface="Bangers"/>
              <a:buNone/>
            </a:pPr>
            <a:r>
              <a:rPr lang="ru-RU" dirty="0">
                <a:solidFill>
                  <a:schemeClr val="dk1"/>
                </a:solidFill>
              </a:rPr>
              <a:t>к деталям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13" name="Shape 88"/>
          <p:cNvSpPr txBox="1">
            <a:spLocks/>
          </p:cNvSpPr>
          <p:nvPr/>
        </p:nvSpPr>
        <p:spPr>
          <a:xfrm>
            <a:off x="6527764" y="3622653"/>
            <a:ext cx="2091501" cy="8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angers"/>
              <a:buChar char="×"/>
              <a:defRPr sz="2400" b="0" i="0" u="none" strike="noStrike" cap="non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>
              <a:buFont typeface="Bangers"/>
              <a:buNone/>
            </a:pPr>
            <a:r>
              <a:rPr lang="ru-RU" dirty="0">
                <a:solidFill>
                  <a:schemeClr val="dk1"/>
                </a:solidFill>
              </a:rPr>
              <a:t>навыки решения</a:t>
            </a:r>
          </a:p>
          <a:p>
            <a:pPr>
              <a:buFont typeface="Bangers"/>
              <a:buNone/>
            </a:pPr>
            <a:r>
              <a:rPr lang="ru-RU" dirty="0">
                <a:solidFill>
                  <a:schemeClr val="dk1"/>
                </a:solidFill>
              </a:rPr>
              <a:t>проблем</a:t>
            </a: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80345" y="1941154"/>
            <a:ext cx="3915739" cy="2717272"/>
          </a:xfrm>
          <a:prstGeom prst="wedgeEllipseCallout">
            <a:avLst>
              <a:gd name="adj1" fmla="val -60049"/>
              <a:gd name="adj2" fmla="val 3441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Shape 75"/>
          <p:cNvSpPr txBox="1">
            <a:spLocks/>
          </p:cNvSpPr>
          <p:nvPr/>
        </p:nvSpPr>
        <p:spPr>
          <a:xfrm>
            <a:off x="694075" y="542260"/>
            <a:ext cx="8102009" cy="131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ru-RU" sz="8000" dirty="0">
                <a:solidFill>
                  <a:srgbClr val="000000"/>
                </a:solidFill>
              </a:rPr>
              <a:t>Что привлекает?</a:t>
            </a:r>
            <a:endParaRPr lang="en" sz="8000" dirty="0">
              <a:solidFill>
                <a:srgbClr val="000000"/>
              </a:solidFill>
            </a:endParaRPr>
          </a:p>
        </p:txBody>
      </p:sp>
      <p:sp>
        <p:nvSpPr>
          <p:cNvPr id="10" name="Shape 76"/>
          <p:cNvSpPr txBox="1">
            <a:spLocks/>
          </p:cNvSpPr>
          <p:nvPr/>
        </p:nvSpPr>
        <p:spPr>
          <a:xfrm>
            <a:off x="694075" y="1621396"/>
            <a:ext cx="6593700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Не бояться ошибок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11" name="Shape 76"/>
          <p:cNvSpPr txBox="1">
            <a:spLocks/>
          </p:cNvSpPr>
          <p:nvPr/>
        </p:nvSpPr>
        <p:spPr>
          <a:xfrm>
            <a:off x="694075" y="2453657"/>
            <a:ext cx="6593700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Этапность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12" name="Shape 76"/>
          <p:cNvSpPr txBox="1">
            <a:spLocks/>
          </p:cNvSpPr>
          <p:nvPr/>
        </p:nvSpPr>
        <p:spPr>
          <a:xfrm>
            <a:off x="694075" y="3292854"/>
            <a:ext cx="6593700" cy="839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tx1"/>
                </a:solidFill>
              </a:rPr>
              <a:t>  Награда</a:t>
            </a:r>
            <a:endParaRPr lang="e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процесс 11"/>
          <p:cNvSpPr/>
          <p:nvPr/>
        </p:nvSpPr>
        <p:spPr>
          <a:xfrm>
            <a:off x="1577044" y="163609"/>
            <a:ext cx="5901070" cy="761808"/>
          </a:xfrm>
          <a:prstGeom prst="flowChartProcess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Shape 173"/>
          <p:cNvSpPr txBox="1">
            <a:spLocks/>
          </p:cNvSpPr>
          <p:nvPr/>
        </p:nvSpPr>
        <p:spPr>
          <a:xfrm>
            <a:off x="22032" y="163609"/>
            <a:ext cx="9011093" cy="10185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ctr"/>
            <a:r>
              <a:rPr lang="ru-RU" sz="7200" dirty="0" err="1"/>
              <a:t>Геймификация</a:t>
            </a:r>
            <a:endParaRPr lang="en" sz="8800" dirty="0"/>
          </a:p>
        </p:txBody>
      </p:sp>
      <p:pic>
        <p:nvPicPr>
          <p:cNvPr id="17" name="Рисунок 16" descr="Сетевая школьная академиядля школы_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20" b="9966"/>
          <a:stretch>
            <a:fillRect/>
          </a:stretch>
        </p:blipFill>
        <p:spPr>
          <a:xfrm>
            <a:off x="731754" y="1182125"/>
            <a:ext cx="7591647" cy="34001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BB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 idx="4294967295"/>
          </p:nvPr>
        </p:nvSpPr>
        <p:spPr>
          <a:xfrm>
            <a:off x="843794" y="1578746"/>
            <a:ext cx="5701193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500" dirty="0">
                <a:solidFill>
                  <a:srgbClr val="FAD900"/>
                </a:solidFill>
              </a:rPr>
              <a:t>Kahoot</a:t>
            </a:r>
            <a:r>
              <a:rPr lang="ru-RU" sz="12500">
                <a:solidFill>
                  <a:srgbClr val="FAD900"/>
                </a:solidFill>
              </a:rPr>
              <a:t>!</a:t>
            </a:r>
            <a:r>
              <a:rPr lang="en" sz="10400">
                <a:solidFill>
                  <a:srgbClr val="FAD900"/>
                </a:solidFill>
              </a:rPr>
              <a:t> </a:t>
            </a:r>
            <a:endParaRPr lang="en" sz="10400" dirty="0">
              <a:solidFill>
                <a:srgbClr val="FAD900"/>
              </a:solidFill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4294967295"/>
          </p:nvPr>
        </p:nvSpPr>
        <p:spPr>
          <a:xfrm>
            <a:off x="1216262" y="3121505"/>
            <a:ext cx="50928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400" dirty="0">
                <a:solidFill>
                  <a:srgbClr val="FFFFFF"/>
                </a:solidFill>
              </a:rPr>
              <a:t>сервис для создания онлайн викторин, тестов и опросов</a:t>
            </a:r>
            <a:endParaRPr lang="en" sz="2400" dirty="0">
              <a:solidFill>
                <a:srgbClr val="FFFFFF"/>
              </a:solidFill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7728456" y="2171603"/>
            <a:ext cx="229545" cy="219177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BC00"/>
              </a:solidFill>
            </a:endParaRPr>
          </a:p>
        </p:txBody>
      </p:sp>
      <p:grpSp>
        <p:nvGrpSpPr>
          <p:cNvPr id="102" name="Shape 102"/>
          <p:cNvGrpSpPr/>
          <p:nvPr/>
        </p:nvGrpSpPr>
        <p:grpSpPr>
          <a:xfrm>
            <a:off x="7382389" y="791307"/>
            <a:ext cx="983353" cy="983618"/>
            <a:chOff x="6654650" y="3665275"/>
            <a:chExt cx="409100" cy="409125"/>
          </a:xfrm>
        </p:grpSpPr>
        <p:sp>
          <p:nvSpPr>
            <p:cNvPr id="103" name="Shape 103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0" t="0" r="0" b="0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0" t="0" r="0" b="0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</p:grpSp>
      <p:grpSp>
        <p:nvGrpSpPr>
          <p:cNvPr id="105" name="Shape 105"/>
          <p:cNvGrpSpPr/>
          <p:nvPr/>
        </p:nvGrpSpPr>
        <p:grpSpPr>
          <a:xfrm rot="324429">
            <a:off x="6612787" y="2067160"/>
            <a:ext cx="649665" cy="649742"/>
            <a:chOff x="570875" y="4322250"/>
            <a:chExt cx="443300" cy="443325"/>
          </a:xfrm>
        </p:grpSpPr>
        <p:sp>
          <p:nvSpPr>
            <p:cNvPr id="106" name="Shape 106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</p:grpSp>
      <p:sp>
        <p:nvSpPr>
          <p:cNvPr id="110" name="Shape 110"/>
          <p:cNvSpPr/>
          <p:nvPr/>
        </p:nvSpPr>
        <p:spPr>
          <a:xfrm rot="2466625">
            <a:off x="6568798" y="1131498"/>
            <a:ext cx="318881" cy="304479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11" name="Shape 111"/>
          <p:cNvSpPr/>
          <p:nvPr/>
        </p:nvSpPr>
        <p:spPr>
          <a:xfrm rot="-1609120">
            <a:off x="7035168" y="1323104"/>
            <a:ext cx="229508" cy="219142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12" name="Shape 112"/>
          <p:cNvSpPr/>
          <p:nvPr/>
        </p:nvSpPr>
        <p:spPr>
          <a:xfrm rot="2926137">
            <a:off x="8426693" y="1496694"/>
            <a:ext cx="171867" cy="164104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13" name="Shape 113"/>
          <p:cNvSpPr/>
          <p:nvPr/>
        </p:nvSpPr>
        <p:spPr>
          <a:xfrm rot="-1608940">
            <a:off x="7711478" y="397342"/>
            <a:ext cx="154840" cy="147846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1158424" y="1990100"/>
            <a:ext cx="4835952" cy="1245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1936">
                  <a:alpha val="21920"/>
                </a:srgbClr>
              </a:solidFill>
              <a:latin typeface="Banger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214" y="2844606"/>
            <a:ext cx="2530262" cy="19523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видеокамера  рисунок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91" y="1595549"/>
            <a:ext cx="2426217" cy="22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/>
          <a:srcRect t="8890" r="1811" b="5711"/>
          <a:stretch/>
        </p:blipFill>
        <p:spPr bwMode="auto">
          <a:xfrm>
            <a:off x="597922" y="765544"/>
            <a:ext cx="7854960" cy="384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093" t="13833" r="33256" b="11712"/>
          <a:stretch/>
        </p:blipFill>
        <p:spPr>
          <a:xfrm>
            <a:off x="754912" y="839972"/>
            <a:ext cx="7517218" cy="370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22058"/>
      </p:ext>
    </p:extLst>
  </p:cSld>
  <p:clrMapOvr>
    <a:masterClrMapping/>
  </p:clrMapOvr>
</p:sld>
</file>

<file path=ppt/theme/theme1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103</Words>
  <Application>Microsoft Office PowerPoint</Application>
  <PresentationFormat>Экран (16:9)</PresentationFormat>
  <Paragraphs>43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Bangers</vt:lpstr>
      <vt:lpstr>Wingdings</vt:lpstr>
      <vt:lpstr>Sniglet</vt:lpstr>
      <vt:lpstr>Jachimo template</vt:lpstr>
      <vt:lpstr>Kahoot!</vt:lpstr>
      <vt:lpstr>Презентация PowerPoint</vt:lpstr>
      <vt:lpstr>Презентация PowerPoint</vt:lpstr>
      <vt:lpstr>Презентация PowerPoint</vt:lpstr>
      <vt:lpstr>Презентация PowerPoint</vt:lpstr>
      <vt:lpstr>Kahoot!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Kahoot</dc:title>
  <dc:creator>Denis</dc:creator>
  <cp:lastModifiedBy>Denis</cp:lastModifiedBy>
  <cp:revision>34</cp:revision>
  <dcterms:modified xsi:type="dcterms:W3CDTF">2017-02-22T13:48:42Z</dcterms:modified>
</cp:coreProperties>
</file>