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99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8A546-F955-40B8-B69E-74413AADBA2E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610"/>
            <a:ext cx="2971800" cy="499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010" y="9447610"/>
            <a:ext cx="2971800" cy="499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C6FCB-4795-4645-92EA-7A5324250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69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44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599" y="97028"/>
            <a:ext cx="7759700" cy="1280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9040" y="1790446"/>
            <a:ext cx="7525918" cy="3402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44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2114" rIns="0" bIns="0" rtlCol="0">
            <a:spAutoFit/>
          </a:bodyPr>
          <a:lstStyle/>
          <a:p>
            <a:pPr marL="225425">
              <a:lnSpc>
                <a:spcPct val="100000"/>
              </a:lnSpc>
            </a:pPr>
            <a:r>
              <a:rPr spc="-15" dirty="0"/>
              <a:t>ФЗ </a:t>
            </a:r>
            <a:r>
              <a:rPr spc="-5" dirty="0"/>
              <a:t>«Об образовании в РФ»</a:t>
            </a:r>
            <a:r>
              <a:rPr spc="-60" dirty="0"/>
              <a:t> </a:t>
            </a:r>
            <a:r>
              <a:rPr dirty="0"/>
              <a:t>№-273</a:t>
            </a:r>
          </a:p>
        </p:txBody>
      </p:sp>
      <p:sp>
        <p:nvSpPr>
          <p:cNvPr id="3" name="object 3"/>
          <p:cNvSpPr/>
          <p:nvPr/>
        </p:nvSpPr>
        <p:spPr>
          <a:xfrm>
            <a:off x="2305050" y="1486661"/>
            <a:ext cx="5473065" cy="1257300"/>
          </a:xfrm>
          <a:custGeom>
            <a:avLst/>
            <a:gdLst/>
            <a:ahLst/>
            <a:cxnLst/>
            <a:rect l="l" t="t" r="r" b="b"/>
            <a:pathLst>
              <a:path w="5473065" h="1257300">
                <a:moveTo>
                  <a:pt x="5472683" y="0"/>
                </a:moveTo>
                <a:lnTo>
                  <a:pt x="628650" y="0"/>
                </a:lnTo>
                <a:lnTo>
                  <a:pt x="0" y="628650"/>
                </a:lnTo>
                <a:lnTo>
                  <a:pt x="628650" y="1257300"/>
                </a:lnTo>
                <a:lnTo>
                  <a:pt x="5472683" y="1257300"/>
                </a:lnTo>
                <a:lnTo>
                  <a:pt x="547268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05050" y="1486661"/>
            <a:ext cx="5473065" cy="1257300"/>
          </a:xfrm>
          <a:custGeom>
            <a:avLst/>
            <a:gdLst/>
            <a:ahLst/>
            <a:cxnLst/>
            <a:rect l="l" t="t" r="r" b="b"/>
            <a:pathLst>
              <a:path w="5473065" h="1257300">
                <a:moveTo>
                  <a:pt x="5472683" y="1257300"/>
                </a:moveTo>
                <a:lnTo>
                  <a:pt x="628650" y="1257300"/>
                </a:lnTo>
                <a:lnTo>
                  <a:pt x="0" y="628650"/>
                </a:lnTo>
                <a:lnTo>
                  <a:pt x="628650" y="0"/>
                </a:lnTo>
                <a:lnTo>
                  <a:pt x="5472683" y="0"/>
                </a:lnTo>
                <a:lnTo>
                  <a:pt x="5472683" y="12573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7161" y="1486661"/>
            <a:ext cx="1257300" cy="1257300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628650" y="0"/>
                </a:moveTo>
                <a:lnTo>
                  <a:pt x="517525" y="517525"/>
                </a:lnTo>
                <a:lnTo>
                  <a:pt x="0" y="628650"/>
                </a:lnTo>
                <a:lnTo>
                  <a:pt x="517525" y="739775"/>
                </a:lnTo>
                <a:lnTo>
                  <a:pt x="628650" y="1257300"/>
                </a:lnTo>
                <a:lnTo>
                  <a:pt x="739775" y="739775"/>
                </a:lnTo>
                <a:lnTo>
                  <a:pt x="1257300" y="628650"/>
                </a:lnTo>
                <a:lnTo>
                  <a:pt x="739775" y="517525"/>
                </a:lnTo>
                <a:lnTo>
                  <a:pt x="628650" y="0"/>
                </a:lnTo>
                <a:close/>
              </a:path>
            </a:pathLst>
          </a:custGeom>
          <a:solidFill>
            <a:srgbClr val="C2C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7161" y="1486661"/>
            <a:ext cx="1257300" cy="1257300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0" y="628650"/>
                </a:moveTo>
                <a:lnTo>
                  <a:pt x="517525" y="517525"/>
                </a:lnTo>
                <a:lnTo>
                  <a:pt x="628650" y="0"/>
                </a:lnTo>
                <a:lnTo>
                  <a:pt x="739775" y="517525"/>
                </a:lnTo>
                <a:lnTo>
                  <a:pt x="1257300" y="628650"/>
                </a:lnTo>
                <a:lnTo>
                  <a:pt x="739775" y="739775"/>
                </a:lnTo>
                <a:lnTo>
                  <a:pt x="628650" y="1257300"/>
                </a:lnTo>
                <a:lnTo>
                  <a:pt x="517525" y="739775"/>
                </a:lnTo>
                <a:lnTo>
                  <a:pt x="0" y="62865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05050" y="3120389"/>
            <a:ext cx="5473065" cy="1257300"/>
          </a:xfrm>
          <a:custGeom>
            <a:avLst/>
            <a:gdLst/>
            <a:ahLst/>
            <a:cxnLst/>
            <a:rect l="l" t="t" r="r" b="b"/>
            <a:pathLst>
              <a:path w="5473065" h="1257300">
                <a:moveTo>
                  <a:pt x="5472683" y="0"/>
                </a:moveTo>
                <a:lnTo>
                  <a:pt x="628650" y="0"/>
                </a:lnTo>
                <a:lnTo>
                  <a:pt x="0" y="628650"/>
                </a:lnTo>
                <a:lnTo>
                  <a:pt x="628650" y="1257300"/>
                </a:lnTo>
                <a:lnTo>
                  <a:pt x="5472683" y="1257300"/>
                </a:lnTo>
                <a:lnTo>
                  <a:pt x="547268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5050" y="3120389"/>
            <a:ext cx="5473065" cy="1257300"/>
          </a:xfrm>
          <a:custGeom>
            <a:avLst/>
            <a:gdLst/>
            <a:ahLst/>
            <a:cxnLst/>
            <a:rect l="l" t="t" r="r" b="b"/>
            <a:pathLst>
              <a:path w="5473065" h="1257300">
                <a:moveTo>
                  <a:pt x="5472683" y="1257300"/>
                </a:moveTo>
                <a:lnTo>
                  <a:pt x="628650" y="1257300"/>
                </a:lnTo>
                <a:lnTo>
                  <a:pt x="0" y="628650"/>
                </a:lnTo>
                <a:lnTo>
                  <a:pt x="628650" y="0"/>
                </a:lnTo>
                <a:lnTo>
                  <a:pt x="5472683" y="0"/>
                </a:lnTo>
                <a:lnTo>
                  <a:pt x="5472683" y="12573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7161" y="3120389"/>
            <a:ext cx="1257300" cy="1257300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628650" y="0"/>
                </a:moveTo>
                <a:lnTo>
                  <a:pt x="517525" y="517525"/>
                </a:lnTo>
                <a:lnTo>
                  <a:pt x="0" y="628650"/>
                </a:lnTo>
                <a:lnTo>
                  <a:pt x="517525" y="739775"/>
                </a:lnTo>
                <a:lnTo>
                  <a:pt x="628650" y="1257300"/>
                </a:lnTo>
                <a:lnTo>
                  <a:pt x="739775" y="739775"/>
                </a:lnTo>
                <a:lnTo>
                  <a:pt x="1257300" y="628650"/>
                </a:lnTo>
                <a:lnTo>
                  <a:pt x="739775" y="517525"/>
                </a:lnTo>
                <a:lnTo>
                  <a:pt x="628650" y="0"/>
                </a:lnTo>
                <a:close/>
              </a:path>
            </a:pathLst>
          </a:custGeom>
          <a:solidFill>
            <a:srgbClr val="C2C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7161" y="3120389"/>
            <a:ext cx="1257300" cy="1257300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0" y="628650"/>
                </a:moveTo>
                <a:lnTo>
                  <a:pt x="517525" y="517525"/>
                </a:lnTo>
                <a:lnTo>
                  <a:pt x="628650" y="0"/>
                </a:lnTo>
                <a:lnTo>
                  <a:pt x="739775" y="517525"/>
                </a:lnTo>
                <a:lnTo>
                  <a:pt x="1257300" y="628650"/>
                </a:lnTo>
                <a:lnTo>
                  <a:pt x="739775" y="739775"/>
                </a:lnTo>
                <a:lnTo>
                  <a:pt x="628650" y="1257300"/>
                </a:lnTo>
                <a:lnTo>
                  <a:pt x="517525" y="739775"/>
                </a:lnTo>
                <a:lnTo>
                  <a:pt x="0" y="62865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050" y="4752594"/>
            <a:ext cx="5473065" cy="1257300"/>
          </a:xfrm>
          <a:custGeom>
            <a:avLst/>
            <a:gdLst/>
            <a:ahLst/>
            <a:cxnLst/>
            <a:rect l="l" t="t" r="r" b="b"/>
            <a:pathLst>
              <a:path w="5473065" h="1257300">
                <a:moveTo>
                  <a:pt x="5472683" y="0"/>
                </a:moveTo>
                <a:lnTo>
                  <a:pt x="628650" y="0"/>
                </a:lnTo>
                <a:lnTo>
                  <a:pt x="0" y="628649"/>
                </a:lnTo>
                <a:lnTo>
                  <a:pt x="628650" y="1257299"/>
                </a:lnTo>
                <a:lnTo>
                  <a:pt x="5472683" y="1257299"/>
                </a:lnTo>
                <a:lnTo>
                  <a:pt x="547268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5050" y="4752594"/>
            <a:ext cx="5473065" cy="1257300"/>
          </a:xfrm>
          <a:custGeom>
            <a:avLst/>
            <a:gdLst/>
            <a:ahLst/>
            <a:cxnLst/>
            <a:rect l="l" t="t" r="r" b="b"/>
            <a:pathLst>
              <a:path w="5473065" h="1257300">
                <a:moveTo>
                  <a:pt x="5472683" y="1257299"/>
                </a:moveTo>
                <a:lnTo>
                  <a:pt x="628650" y="1257299"/>
                </a:lnTo>
                <a:lnTo>
                  <a:pt x="0" y="628649"/>
                </a:lnTo>
                <a:lnTo>
                  <a:pt x="628650" y="0"/>
                </a:lnTo>
                <a:lnTo>
                  <a:pt x="5472683" y="0"/>
                </a:lnTo>
                <a:lnTo>
                  <a:pt x="5472683" y="125729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19398" y="1605025"/>
            <a:ext cx="4057015" cy="4283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255" algn="ctr">
              <a:lnSpc>
                <a:spcPts val="3850"/>
              </a:lnSpc>
            </a:pPr>
            <a:r>
              <a:rPr sz="3500" b="1" dirty="0">
                <a:solidFill>
                  <a:srgbClr val="FFFFFF"/>
                </a:solidFill>
                <a:latin typeface="Calibri"/>
                <a:cs typeface="Calibri"/>
              </a:rPr>
              <a:t>Инклюзивное  образование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Обучающийся с</a:t>
            </a:r>
            <a:r>
              <a:rPr sz="36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ОВЗ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Times New Roman"/>
              <a:cs typeface="Times New Roman"/>
            </a:endParaRPr>
          </a:p>
          <a:p>
            <a:pPr algn="ctr">
              <a:lnSpc>
                <a:spcPts val="4140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Специальные</a:t>
            </a:r>
            <a:endParaRPr sz="3600">
              <a:latin typeface="Calibri"/>
              <a:cs typeface="Calibri"/>
            </a:endParaRPr>
          </a:p>
          <a:p>
            <a:pPr marL="1905" algn="ctr">
              <a:lnSpc>
                <a:spcPts val="4140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условия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77161" y="4752594"/>
            <a:ext cx="1257300" cy="1257300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628650" y="0"/>
                </a:moveTo>
                <a:lnTo>
                  <a:pt x="517525" y="517524"/>
                </a:lnTo>
                <a:lnTo>
                  <a:pt x="0" y="628649"/>
                </a:lnTo>
                <a:lnTo>
                  <a:pt x="517525" y="739774"/>
                </a:lnTo>
                <a:lnTo>
                  <a:pt x="628650" y="1257299"/>
                </a:lnTo>
                <a:lnTo>
                  <a:pt x="739775" y="739774"/>
                </a:lnTo>
                <a:lnTo>
                  <a:pt x="1257300" y="628649"/>
                </a:lnTo>
                <a:lnTo>
                  <a:pt x="739775" y="517524"/>
                </a:lnTo>
                <a:lnTo>
                  <a:pt x="628650" y="0"/>
                </a:lnTo>
                <a:close/>
              </a:path>
            </a:pathLst>
          </a:custGeom>
          <a:solidFill>
            <a:srgbClr val="C2C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7161" y="4752594"/>
            <a:ext cx="1257300" cy="1257300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0" y="628649"/>
                </a:moveTo>
                <a:lnTo>
                  <a:pt x="517525" y="517524"/>
                </a:lnTo>
                <a:lnTo>
                  <a:pt x="628650" y="0"/>
                </a:lnTo>
                <a:lnTo>
                  <a:pt x="739775" y="517524"/>
                </a:lnTo>
                <a:lnTo>
                  <a:pt x="1257300" y="628649"/>
                </a:lnTo>
                <a:lnTo>
                  <a:pt x="739775" y="739774"/>
                </a:lnTo>
                <a:lnTo>
                  <a:pt x="628650" y="1257299"/>
                </a:lnTo>
                <a:lnTo>
                  <a:pt x="517525" y="739774"/>
                </a:lnTo>
                <a:lnTo>
                  <a:pt x="0" y="62864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096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Основанием для учета специфических ошибок письма </a:t>
            </a:r>
            <a:r>
              <a:rPr lang="ru-RU" sz="3200" u="sng" dirty="0" smtClean="0">
                <a:latin typeface="+mj-lt"/>
              </a:rPr>
              <a:t>является:</a:t>
            </a:r>
            <a:endParaRPr lang="ru-RU" sz="3200" i="1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-	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справка комиссии ЦМПМПК или ТМПМПК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049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0358" y="825880"/>
            <a:ext cx="686054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Инклюзивное</a:t>
            </a:r>
            <a:r>
              <a:rPr sz="4400" b="1" spc="-85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образование-</a:t>
            </a:r>
            <a:endParaRPr sz="4400" dirty="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 marR="5080" indent="1270" algn="ctr">
              <a:lnSpc>
                <a:spcPct val="100000"/>
              </a:lnSpc>
            </a:pPr>
            <a:r>
              <a:rPr dirty="0"/>
              <a:t>обеспечение </a:t>
            </a:r>
            <a:r>
              <a:rPr spc="-5" dirty="0"/>
              <a:t>равного </a:t>
            </a:r>
            <a:r>
              <a:rPr spc="-10" dirty="0"/>
              <a:t>доступа </a:t>
            </a:r>
            <a:r>
              <a:rPr dirty="0"/>
              <a:t>к  образованию </a:t>
            </a:r>
            <a:r>
              <a:rPr spc="-10" dirty="0"/>
              <a:t>для </a:t>
            </a:r>
            <a:r>
              <a:rPr spc="-5" dirty="0"/>
              <a:t>всех </a:t>
            </a:r>
            <a:r>
              <a:rPr spc="-10" dirty="0"/>
              <a:t>обучающихся</a:t>
            </a:r>
            <a:r>
              <a:rPr spc="-40" dirty="0"/>
              <a:t> </a:t>
            </a:r>
            <a:r>
              <a:rPr dirty="0"/>
              <a:t>с  </a:t>
            </a:r>
            <a:r>
              <a:rPr spc="-10" dirty="0"/>
              <a:t>учетом </a:t>
            </a:r>
            <a:r>
              <a:rPr dirty="0"/>
              <a:t>разнообразия </a:t>
            </a:r>
            <a:r>
              <a:rPr spc="-5" dirty="0"/>
              <a:t>особых  </a:t>
            </a:r>
            <a:r>
              <a:rPr spc="-10" dirty="0"/>
              <a:t>образовательных </a:t>
            </a:r>
            <a:r>
              <a:rPr spc="-5" dirty="0"/>
              <a:t>потребностей </a:t>
            </a:r>
            <a:r>
              <a:rPr dirty="0"/>
              <a:t>и  </a:t>
            </a:r>
            <a:r>
              <a:rPr spc="-5" dirty="0"/>
              <a:t>индивидуальных</a:t>
            </a:r>
            <a:r>
              <a:rPr dirty="0"/>
              <a:t> </a:t>
            </a:r>
            <a:r>
              <a:rPr spc="-10" dirty="0"/>
              <a:t>возможностей.</a:t>
            </a:r>
          </a:p>
          <a:p>
            <a:pPr marL="72390" algn="ctr">
              <a:lnSpc>
                <a:spcPct val="100000"/>
              </a:lnSpc>
              <a:spcBef>
                <a:spcPts val="860"/>
              </a:spcBef>
            </a:pPr>
            <a:r>
              <a:rPr spc="-15" dirty="0">
                <a:solidFill>
                  <a:srgbClr val="006FC0"/>
                </a:solidFill>
              </a:rPr>
              <a:t>ФЗ </a:t>
            </a:r>
            <a:r>
              <a:rPr dirty="0">
                <a:solidFill>
                  <a:srgbClr val="006FC0"/>
                </a:solidFill>
              </a:rPr>
              <a:t>об образовании РФ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№273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5709" y="3956177"/>
            <a:ext cx="4105910" cy="0"/>
          </a:xfrm>
          <a:custGeom>
            <a:avLst/>
            <a:gdLst/>
            <a:ahLst/>
            <a:cxnLst/>
            <a:rect l="l" t="t" r="r" b="b"/>
            <a:pathLst>
              <a:path w="4105909">
                <a:moveTo>
                  <a:pt x="0" y="0"/>
                </a:moveTo>
                <a:lnTo>
                  <a:pt x="4105656" y="0"/>
                </a:lnTo>
              </a:path>
            </a:pathLst>
          </a:custGeom>
          <a:ln w="35051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2742" y="569848"/>
            <a:ext cx="8400415" cy="3935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Обучающийся </a:t>
            </a:r>
            <a:r>
              <a:rPr sz="3200" b="1" dirty="0">
                <a:latin typeface="Calibri"/>
                <a:cs typeface="Calibri"/>
              </a:rPr>
              <a:t>с ограниченными  </a:t>
            </a:r>
            <a:r>
              <a:rPr sz="3200" b="1" spc="-5" dirty="0">
                <a:latin typeface="Calibri"/>
                <a:cs typeface="Calibri"/>
              </a:rPr>
              <a:t>возможностями здоровья </a:t>
            </a:r>
            <a:r>
              <a:rPr sz="3200" dirty="0">
                <a:latin typeface="Calibri"/>
                <a:cs typeface="Calibri"/>
              </a:rPr>
              <a:t>- </a:t>
            </a:r>
            <a:r>
              <a:rPr sz="3200" spc="-5" dirty="0">
                <a:latin typeface="Calibri"/>
                <a:cs typeface="Calibri"/>
              </a:rPr>
              <a:t>физическое </a:t>
            </a:r>
            <a:r>
              <a:rPr sz="3200" spc="-10" dirty="0">
                <a:latin typeface="Calibri"/>
                <a:cs typeface="Calibri"/>
              </a:rPr>
              <a:t>лицо,  </a:t>
            </a:r>
            <a:r>
              <a:rPr sz="3200" dirty="0">
                <a:latin typeface="Calibri"/>
                <a:cs typeface="Calibri"/>
              </a:rPr>
              <a:t>имеющее </a:t>
            </a:r>
            <a:r>
              <a:rPr sz="3200" spc="-10" dirty="0">
                <a:latin typeface="Calibri"/>
                <a:cs typeface="Calibri"/>
              </a:rPr>
              <a:t>недостатки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физическом </a:t>
            </a:r>
            <a:r>
              <a:rPr sz="3200" spc="5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(или)  психическом </a:t>
            </a:r>
            <a:r>
              <a:rPr sz="3200" dirty="0">
                <a:latin typeface="Calibri"/>
                <a:cs typeface="Calibri"/>
              </a:rPr>
              <a:t>развитии,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b="1" u="heavy" spc="-15" dirty="0">
                <a:solidFill>
                  <a:srgbClr val="006FC0"/>
                </a:solidFill>
                <a:latin typeface="Calibri"/>
                <a:cs typeface="Calibri"/>
              </a:rPr>
              <a:t>подтвержденные</a:t>
            </a:r>
            <a:endParaRPr sz="3200" dirty="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3200" u="heavy" spc="-8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006FC0"/>
                </a:solidFill>
                <a:latin typeface="Calibri"/>
                <a:cs typeface="Calibri"/>
              </a:rPr>
              <a:t>психолого-медико-педагогической</a:t>
            </a:r>
            <a:endParaRPr sz="3200" dirty="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3200" u="heavy" spc="-80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006FC0"/>
                </a:solidFill>
                <a:latin typeface="Calibri"/>
                <a:cs typeface="Calibri"/>
              </a:rPr>
              <a:t>комиссией </a:t>
            </a:r>
            <a:r>
              <a:rPr sz="3200" spc="5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препятствующие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получению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образования без </a:t>
            </a:r>
            <a:r>
              <a:rPr sz="3200" b="1" dirty="0">
                <a:solidFill>
                  <a:srgbClr val="006FC0"/>
                </a:solidFill>
                <a:latin typeface="Calibri"/>
                <a:cs typeface="Calibri"/>
              </a:rPr>
              <a:t>создания</a:t>
            </a:r>
            <a:r>
              <a:rPr sz="3200" b="1" spc="-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6FC0"/>
                </a:solidFill>
                <a:latin typeface="Calibri"/>
                <a:cs typeface="Calibri"/>
              </a:rPr>
              <a:t>специальных</a:t>
            </a:r>
            <a:endParaRPr sz="3200" dirty="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3200" u="heavy" spc="-8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006FC0"/>
                </a:solidFill>
                <a:latin typeface="Calibri"/>
                <a:cs typeface="Calibri"/>
              </a:rPr>
              <a:t>условий.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8728" y="4221479"/>
            <a:ext cx="3553968" cy="233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5080" algn="ctr">
              <a:lnSpc>
                <a:spcPct val="100000"/>
              </a:lnSpc>
            </a:pPr>
            <a:r>
              <a:rPr sz="2800" spc="-25" dirty="0"/>
              <a:t>Под </a:t>
            </a:r>
            <a:r>
              <a:rPr sz="28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специальными условиями </a:t>
            </a:r>
            <a:r>
              <a:rPr sz="2800" spc="-5" dirty="0"/>
              <a:t>для </a:t>
            </a:r>
            <a:r>
              <a:rPr sz="2800" spc="-10" dirty="0"/>
              <a:t>получения  </a:t>
            </a:r>
            <a:r>
              <a:rPr sz="2800" spc="-5" dirty="0"/>
              <a:t>образования обучающимися с ОВЗ в </a:t>
            </a:r>
            <a:r>
              <a:rPr sz="2800" spc="-10" dirty="0"/>
              <a:t>Федеральном  законе</a:t>
            </a:r>
            <a:r>
              <a:rPr sz="2800" spc="-65" dirty="0"/>
              <a:t> </a:t>
            </a:r>
            <a:r>
              <a:rPr sz="2800" spc="-10" dirty="0"/>
              <a:t>понимаются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377441"/>
            <a:ext cx="7755255" cy="50106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4675" indent="-342900">
              <a:lnSpc>
                <a:spcPct val="80000"/>
              </a:lnSpc>
              <a:spcBef>
                <a:spcPts val="530"/>
              </a:spcBef>
              <a:buFont typeface="Arial" panose="020B0604020202020204" pitchFamily="34" charset="0"/>
              <a:buChar char="•"/>
              <a:tabLst>
                <a:tab pos="245745" algn="l"/>
                <a:tab pos="246379" algn="l"/>
              </a:tabLst>
            </a:pPr>
            <a:r>
              <a:rPr sz="2200" spc="-10" dirty="0" err="1" smtClean="0">
                <a:latin typeface="Times New Roman"/>
                <a:cs typeface="Times New Roman"/>
              </a:rPr>
              <a:t>использование</a:t>
            </a:r>
            <a:r>
              <a:rPr sz="2200" spc="-10" dirty="0" smtClean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специальных </a:t>
            </a:r>
            <a:r>
              <a:rPr sz="2200" spc="-10" dirty="0">
                <a:latin typeface="Times New Roman"/>
                <a:cs typeface="Times New Roman"/>
              </a:rPr>
              <a:t>образовательных </a:t>
            </a:r>
            <a:r>
              <a:rPr sz="2200" spc="-5" dirty="0">
                <a:latin typeface="Times New Roman"/>
                <a:cs typeface="Times New Roman"/>
              </a:rPr>
              <a:t>программ и  </a:t>
            </a:r>
            <a:r>
              <a:rPr sz="2200" spc="-15" dirty="0">
                <a:latin typeface="Times New Roman"/>
                <a:cs typeface="Times New Roman"/>
              </a:rPr>
              <a:t>методов обучения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воспитания,</a:t>
            </a:r>
          </a:p>
          <a:p>
            <a:pPr marL="355600" marR="395605" indent="-342900">
              <a:lnSpc>
                <a:spcPts val="2110"/>
              </a:lnSpc>
              <a:spcBef>
                <a:spcPts val="509"/>
              </a:spcBef>
              <a:buFont typeface="Arial" panose="020B0604020202020204" pitchFamily="34" charset="0"/>
              <a:buChar char="•"/>
              <a:tabLst>
                <a:tab pos="175895" algn="l"/>
              </a:tabLst>
            </a:pPr>
            <a:r>
              <a:rPr sz="2200" spc="-5" dirty="0">
                <a:latin typeface="Times New Roman"/>
                <a:cs typeface="Times New Roman"/>
              </a:rPr>
              <a:t>специальных </a:t>
            </a:r>
            <a:r>
              <a:rPr sz="2200" spc="-15" dirty="0">
                <a:latin typeface="Times New Roman"/>
                <a:cs typeface="Times New Roman"/>
              </a:rPr>
              <a:t>учебников, </a:t>
            </a:r>
            <a:r>
              <a:rPr sz="2200" dirty="0">
                <a:latin typeface="Times New Roman"/>
                <a:cs typeface="Times New Roman"/>
              </a:rPr>
              <a:t>учебных </a:t>
            </a:r>
            <a:r>
              <a:rPr sz="2200" spc="5" dirty="0">
                <a:latin typeface="Times New Roman"/>
                <a:cs typeface="Times New Roman"/>
              </a:rPr>
              <a:t>пособий </a:t>
            </a:r>
            <a:r>
              <a:rPr sz="2200" spc="-5" dirty="0">
                <a:latin typeface="Times New Roman"/>
                <a:cs typeface="Times New Roman"/>
              </a:rPr>
              <a:t>и дидактических  </a:t>
            </a:r>
            <a:r>
              <a:rPr sz="2200" spc="-10" dirty="0">
                <a:latin typeface="Times New Roman"/>
                <a:cs typeface="Times New Roman"/>
              </a:rPr>
              <a:t>материалов,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375"/>
              </a:lnSpc>
              <a:spcBef>
                <a:spcPts val="15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75895" algn="l"/>
              </a:tabLst>
            </a:pPr>
            <a:r>
              <a:rPr sz="2200" spc="-5" dirty="0">
                <a:latin typeface="Times New Roman"/>
                <a:cs typeface="Times New Roman"/>
              </a:rPr>
              <a:t>специальных </a:t>
            </a:r>
            <a:r>
              <a:rPr sz="2200" dirty="0">
                <a:latin typeface="Times New Roman"/>
                <a:cs typeface="Times New Roman"/>
              </a:rPr>
              <a:t>технических </a:t>
            </a:r>
            <a:r>
              <a:rPr sz="2200" spc="-10" dirty="0">
                <a:latin typeface="Times New Roman"/>
                <a:cs typeface="Times New Roman"/>
              </a:rPr>
              <a:t>средств обучения </a:t>
            </a:r>
            <a:r>
              <a:rPr sz="2200" spc="-20" dirty="0">
                <a:latin typeface="Times New Roman"/>
                <a:cs typeface="Times New Roman"/>
              </a:rPr>
              <a:t>коллективного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375"/>
              </a:lnSpc>
              <a:buFont typeface="Arial" panose="020B0604020202020204" pitchFamily="34" charset="0"/>
              <a:buChar char="•"/>
            </a:pPr>
            <a:r>
              <a:rPr sz="2200" spc="-10" dirty="0">
                <a:latin typeface="Times New Roman"/>
                <a:cs typeface="Times New Roman"/>
              </a:rPr>
              <a:t>индивидуального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пользования,</a:t>
            </a:r>
            <a:endParaRPr sz="2200" dirty="0">
              <a:latin typeface="Times New Roman"/>
              <a:cs typeface="Times New Roman"/>
            </a:endParaRPr>
          </a:p>
          <a:p>
            <a:pPr marL="355600" marR="98425" indent="-342900">
              <a:lnSpc>
                <a:spcPts val="2110"/>
              </a:lnSpc>
              <a:spcBef>
                <a:spcPts val="509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75895" algn="l"/>
              </a:tabLst>
            </a:pPr>
            <a:r>
              <a:rPr sz="2200" spc="-5" dirty="0">
                <a:latin typeface="Times New Roman"/>
                <a:cs typeface="Times New Roman"/>
              </a:rPr>
              <a:t>предоставление </a:t>
            </a:r>
            <a:r>
              <a:rPr sz="2200" dirty="0">
                <a:latin typeface="Times New Roman"/>
                <a:cs typeface="Times New Roman"/>
              </a:rPr>
              <a:t>услуг </a:t>
            </a:r>
            <a:r>
              <a:rPr sz="2200" spc="-5" dirty="0">
                <a:latin typeface="Times New Roman"/>
                <a:cs typeface="Times New Roman"/>
              </a:rPr>
              <a:t>ассистента </a:t>
            </a:r>
            <a:r>
              <a:rPr sz="2200" spc="-10" dirty="0">
                <a:latin typeface="Times New Roman"/>
                <a:cs typeface="Times New Roman"/>
              </a:rPr>
              <a:t>(помощника), </a:t>
            </a:r>
            <a:r>
              <a:rPr sz="2200" spc="-15" dirty="0">
                <a:latin typeface="Times New Roman"/>
                <a:cs typeface="Times New Roman"/>
              </a:rPr>
              <a:t>оказывающего  </a:t>
            </a:r>
            <a:r>
              <a:rPr sz="2200" spc="-10" dirty="0">
                <a:latin typeface="Times New Roman"/>
                <a:cs typeface="Times New Roman"/>
              </a:rPr>
              <a:t>обучающимся </a:t>
            </a:r>
            <a:r>
              <a:rPr sz="2200" spc="-25" dirty="0">
                <a:latin typeface="Times New Roman"/>
                <a:cs typeface="Times New Roman"/>
              </a:rPr>
              <a:t>необходимую </a:t>
            </a:r>
            <a:r>
              <a:rPr sz="2200" spc="-5" dirty="0">
                <a:latin typeface="Times New Roman"/>
                <a:cs typeface="Times New Roman"/>
              </a:rPr>
              <a:t>техническую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помощь,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375"/>
              </a:lnSpc>
              <a:spcBef>
                <a:spcPts val="1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Times New Roman"/>
                <a:cs typeface="Times New Roman"/>
              </a:rPr>
              <a:t>проведение </a:t>
            </a:r>
            <a:r>
              <a:rPr sz="2200" spc="-5" dirty="0">
                <a:latin typeface="Times New Roman"/>
                <a:cs typeface="Times New Roman"/>
              </a:rPr>
              <a:t>групповых и </a:t>
            </a:r>
            <a:r>
              <a:rPr sz="2200" spc="-5" dirty="0" err="1">
                <a:latin typeface="Times New Roman"/>
                <a:cs typeface="Times New Roman"/>
              </a:rPr>
              <a:t>индивидуальных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 err="1" smtClean="0">
                <a:latin typeface="Times New Roman"/>
                <a:cs typeface="Times New Roman"/>
              </a:rPr>
              <a:t>коррекционных</a:t>
            </a:r>
            <a:r>
              <a:rPr lang="ru-RU" sz="2200" spc="-10" dirty="0" smtClean="0">
                <a:latin typeface="Times New Roman"/>
                <a:cs typeface="Times New Roman"/>
              </a:rPr>
              <a:t> </a:t>
            </a:r>
            <a:r>
              <a:rPr sz="2200" spc="-5" dirty="0" err="1" smtClean="0">
                <a:latin typeface="Times New Roman"/>
                <a:cs typeface="Times New Roman"/>
              </a:rPr>
              <a:t>занятий</a:t>
            </a:r>
            <a:r>
              <a:rPr sz="2200" spc="-5" dirty="0" smtClean="0">
                <a:latin typeface="Times New Roman"/>
                <a:cs typeface="Times New Roman"/>
              </a:rPr>
              <a:t>,</a:t>
            </a:r>
            <a:endParaRPr lang="ru-RU"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375"/>
              </a:lnSpc>
              <a:spcBef>
                <a:spcPts val="1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200" spc="-5" dirty="0" err="1" smtClean="0">
                <a:latin typeface="Times New Roman"/>
                <a:cs typeface="Times New Roman"/>
              </a:rPr>
              <a:t>обеспечение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доступа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здания </a:t>
            </a:r>
            <a:r>
              <a:rPr sz="2200" spc="-5" dirty="0">
                <a:latin typeface="Times New Roman"/>
                <a:cs typeface="Times New Roman"/>
              </a:rPr>
              <a:t>организаций, </a:t>
            </a:r>
            <a:r>
              <a:rPr sz="2200" dirty="0">
                <a:latin typeface="Times New Roman"/>
                <a:cs typeface="Times New Roman"/>
              </a:rPr>
              <a:t>осуществляющих  </a:t>
            </a:r>
            <a:r>
              <a:rPr sz="2200" spc="-10" dirty="0">
                <a:latin typeface="Times New Roman"/>
                <a:cs typeface="Times New Roman"/>
              </a:rPr>
              <a:t>образовательную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деятельность,</a:t>
            </a:r>
          </a:p>
          <a:p>
            <a:pPr marL="355600" marR="481330" indent="-342900">
              <a:lnSpc>
                <a:spcPct val="80000"/>
              </a:lnSpc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sz="2200" spc="-5" dirty="0" smtClean="0">
                <a:latin typeface="Times New Roman"/>
                <a:cs typeface="Times New Roman"/>
              </a:rPr>
              <a:t>и </a:t>
            </a:r>
            <a:r>
              <a:rPr sz="2200" spc="-5" dirty="0">
                <a:latin typeface="Times New Roman"/>
                <a:cs typeface="Times New Roman"/>
              </a:rPr>
              <a:t>другие условия, </a:t>
            </a:r>
            <a:r>
              <a:rPr sz="2200" spc="-10" dirty="0">
                <a:latin typeface="Times New Roman"/>
                <a:cs typeface="Times New Roman"/>
              </a:rPr>
              <a:t>без </a:t>
            </a:r>
            <a:r>
              <a:rPr sz="2200" spc="-25" dirty="0">
                <a:latin typeface="Times New Roman"/>
                <a:cs typeface="Times New Roman"/>
              </a:rPr>
              <a:t>которых </a:t>
            </a:r>
            <a:r>
              <a:rPr sz="2200" spc="-15" dirty="0">
                <a:latin typeface="Times New Roman"/>
                <a:cs typeface="Times New Roman"/>
              </a:rPr>
              <a:t>невозможно </a:t>
            </a:r>
            <a:r>
              <a:rPr sz="2200" spc="-5" dirty="0">
                <a:latin typeface="Times New Roman"/>
                <a:cs typeface="Times New Roman"/>
              </a:rPr>
              <a:t>или </a:t>
            </a:r>
            <a:r>
              <a:rPr sz="2200" spc="-25" dirty="0">
                <a:latin typeface="Times New Roman"/>
                <a:cs typeface="Times New Roman"/>
              </a:rPr>
              <a:t>затруднено  </a:t>
            </a:r>
            <a:r>
              <a:rPr sz="2200" spc="5" dirty="0">
                <a:latin typeface="Times New Roman"/>
                <a:cs typeface="Times New Roman"/>
              </a:rPr>
              <a:t>освоение </a:t>
            </a:r>
            <a:r>
              <a:rPr sz="2200" spc="-10" dirty="0">
                <a:latin typeface="Times New Roman"/>
                <a:cs typeface="Times New Roman"/>
              </a:rPr>
              <a:t>образовательных </a:t>
            </a:r>
            <a:r>
              <a:rPr sz="2200" spc="-5" dirty="0">
                <a:latin typeface="Times New Roman"/>
                <a:cs typeface="Times New Roman"/>
              </a:rPr>
              <a:t>программ </a:t>
            </a:r>
            <a:r>
              <a:rPr sz="2200" spc="-10" dirty="0">
                <a:latin typeface="Times New Roman"/>
                <a:cs typeface="Times New Roman"/>
              </a:rPr>
              <a:t>обучающимися </a:t>
            </a:r>
            <a:r>
              <a:rPr sz="2200" spc="-5" dirty="0">
                <a:latin typeface="Times New Roman"/>
                <a:cs typeface="Times New Roman"/>
              </a:rPr>
              <a:t>с  ограниченными </a:t>
            </a:r>
            <a:r>
              <a:rPr sz="2200" spc="-10" dirty="0">
                <a:latin typeface="Times New Roman"/>
                <a:cs typeface="Times New Roman"/>
              </a:rPr>
              <a:t>возможностями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здоровья.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6012" y="1504950"/>
            <a:ext cx="7552055" cy="3935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indent="-342900">
              <a:lnSpc>
                <a:spcPct val="100000"/>
              </a:lnSpc>
              <a:buFont typeface="Arial"/>
              <a:buChar char="•"/>
              <a:tabLst>
                <a:tab pos="411480" algn="l"/>
                <a:tab pos="412115" algn="l"/>
              </a:tabLst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соответствии </a:t>
            </a:r>
            <a:r>
              <a:rPr sz="3200" dirty="0">
                <a:latin typeface="Calibri"/>
                <a:cs typeface="Calibri"/>
              </a:rPr>
              <a:t>с </a:t>
            </a:r>
            <a:r>
              <a:rPr sz="3200" spc="-5" dirty="0">
                <a:latin typeface="Calibri"/>
                <a:cs typeface="Calibri"/>
              </a:rPr>
              <a:t>действующим </a:t>
            </a:r>
            <a:r>
              <a:rPr sz="3200" spc="-15" dirty="0">
                <a:latin typeface="Calibri"/>
                <a:cs typeface="Calibri"/>
              </a:rPr>
              <a:t>ФЗ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«Об</a:t>
            </a:r>
          </a:p>
          <a:p>
            <a:pPr algn="ctr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образовании», </a:t>
            </a:r>
            <a:r>
              <a:rPr sz="3200" spc="-10" dirty="0">
                <a:latin typeface="Calibri"/>
                <a:cs typeface="Calibri"/>
              </a:rPr>
              <a:t>дети </a:t>
            </a:r>
            <a:r>
              <a:rPr sz="3200" dirty="0">
                <a:latin typeface="Calibri"/>
                <a:cs typeface="Calibri"/>
              </a:rPr>
              <a:t>с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ограниченными</a:t>
            </a:r>
          </a:p>
          <a:p>
            <a:pPr marL="1905" algn="ctr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возможностями </a:t>
            </a:r>
            <a:r>
              <a:rPr sz="3200" spc="-10" dirty="0">
                <a:latin typeface="Calibri"/>
                <a:cs typeface="Calibri"/>
              </a:rPr>
              <a:t>здоровья </a:t>
            </a:r>
            <a:r>
              <a:rPr sz="3200" u="heavy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могут</a:t>
            </a:r>
            <a:r>
              <a:rPr sz="3200" u="heavy" spc="-5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sz="3200" u="heavy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обучаться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3200" i="1" spc="-10" dirty="0">
                <a:latin typeface="Calibri"/>
                <a:cs typeface="Calibri"/>
              </a:rPr>
              <a:t>«как </a:t>
            </a:r>
            <a:r>
              <a:rPr sz="3200" i="1" dirty="0">
                <a:latin typeface="Calibri"/>
                <a:cs typeface="Calibri"/>
              </a:rPr>
              <a:t>совместно с </a:t>
            </a:r>
            <a:r>
              <a:rPr sz="3200" i="1" spc="-5" dirty="0">
                <a:latin typeface="Calibri"/>
                <a:cs typeface="Calibri"/>
              </a:rPr>
              <a:t>другими обучающимися,  </a:t>
            </a:r>
            <a:r>
              <a:rPr sz="3200" i="1" dirty="0">
                <a:latin typeface="Calibri"/>
                <a:cs typeface="Calibri"/>
              </a:rPr>
              <a:t>так и в </a:t>
            </a:r>
            <a:r>
              <a:rPr sz="3200" i="1" spc="-5" dirty="0">
                <a:latin typeface="Calibri"/>
                <a:cs typeface="Calibri"/>
              </a:rPr>
              <a:t>отдельных классах, группах </a:t>
            </a:r>
            <a:r>
              <a:rPr sz="3200" i="1" dirty="0">
                <a:latin typeface="Calibri"/>
                <a:cs typeface="Calibri"/>
              </a:rPr>
              <a:t>или в  </a:t>
            </a:r>
            <a:r>
              <a:rPr sz="3200" i="1" spc="-5" dirty="0">
                <a:latin typeface="Calibri"/>
                <a:cs typeface="Calibri"/>
              </a:rPr>
              <a:t>отдельных </a:t>
            </a:r>
            <a:r>
              <a:rPr sz="3200" i="1" dirty="0">
                <a:latin typeface="Calibri"/>
                <a:cs typeface="Calibri"/>
              </a:rPr>
              <a:t>организациях,  </a:t>
            </a:r>
            <a:r>
              <a:rPr sz="3200" i="1" spc="-5" dirty="0">
                <a:latin typeface="Calibri"/>
                <a:cs typeface="Calibri"/>
              </a:rPr>
              <a:t>осуществляющих образовательную  деятельность» </a:t>
            </a:r>
            <a:r>
              <a:rPr sz="3200" spc="-35" dirty="0">
                <a:latin typeface="Calibri"/>
                <a:cs typeface="Calibri"/>
              </a:rPr>
              <a:t>(ст. </a:t>
            </a:r>
            <a:r>
              <a:rPr sz="3200" dirty="0">
                <a:latin typeface="Calibri"/>
                <a:cs typeface="Calibri"/>
              </a:rPr>
              <a:t>79,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п.4).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4825">
              <a:lnSpc>
                <a:spcPct val="100000"/>
              </a:lnSpc>
            </a:pPr>
            <a:r>
              <a:rPr spc="-10" dirty="0"/>
              <a:t>Обучение </a:t>
            </a:r>
            <a:r>
              <a:rPr spc="-20" dirty="0"/>
              <a:t>детей </a:t>
            </a:r>
            <a:r>
              <a:rPr spc="-5" dirty="0"/>
              <a:t>с ОВЗ в</a:t>
            </a:r>
            <a:r>
              <a:rPr spc="-25" dirty="0"/>
              <a:t> </a:t>
            </a:r>
            <a:r>
              <a:rPr spc="-15" dirty="0"/>
              <a:t>России</a:t>
            </a:r>
          </a:p>
        </p:txBody>
      </p:sp>
      <p:sp>
        <p:nvSpPr>
          <p:cNvPr id="3" name="object 3"/>
          <p:cNvSpPr/>
          <p:nvPr/>
        </p:nvSpPr>
        <p:spPr>
          <a:xfrm>
            <a:off x="397002" y="5228082"/>
            <a:ext cx="8425180" cy="1369060"/>
          </a:xfrm>
          <a:custGeom>
            <a:avLst/>
            <a:gdLst/>
            <a:ahLst/>
            <a:cxnLst/>
            <a:rect l="l" t="t" r="r" b="b"/>
            <a:pathLst>
              <a:path w="8425180" h="1369059">
                <a:moveTo>
                  <a:pt x="0" y="1368552"/>
                </a:moveTo>
                <a:lnTo>
                  <a:pt x="8424672" y="1368552"/>
                </a:lnTo>
                <a:lnTo>
                  <a:pt x="8424672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7002" y="5228082"/>
            <a:ext cx="8425180" cy="1369060"/>
          </a:xfrm>
          <a:custGeom>
            <a:avLst/>
            <a:gdLst/>
            <a:ahLst/>
            <a:cxnLst/>
            <a:rect l="l" t="t" r="r" b="b"/>
            <a:pathLst>
              <a:path w="8425180" h="1369059">
                <a:moveTo>
                  <a:pt x="0" y="1368552"/>
                </a:moveTo>
                <a:lnTo>
                  <a:pt x="8424672" y="1368552"/>
                </a:lnTo>
                <a:lnTo>
                  <a:pt x="8424672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71317" y="5360416"/>
            <a:ext cx="3874135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Инклюзивное</a:t>
            </a:r>
            <a:r>
              <a:rPr sz="26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образование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7002" y="5939790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20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7002" y="5939790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20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0201" y="5907186"/>
            <a:ext cx="3402329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91600"/>
              </a:lnSpc>
            </a:pPr>
            <a:r>
              <a:rPr sz="1600" spc="-10" dirty="0">
                <a:latin typeface="Calibri"/>
                <a:cs typeface="Calibri"/>
              </a:rPr>
              <a:t>Дети </a:t>
            </a:r>
            <a:r>
              <a:rPr sz="1600" spc="-5" dirty="0">
                <a:latin typeface="Calibri"/>
                <a:cs typeface="Calibri"/>
              </a:rPr>
              <a:t>с ОВЗ </a:t>
            </a:r>
            <a:r>
              <a:rPr sz="1600" spc="-10" dirty="0">
                <a:latin typeface="Calibri"/>
                <a:cs typeface="Calibri"/>
              </a:rPr>
              <a:t>обучаются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5" dirty="0">
                <a:latin typeface="Calibri"/>
                <a:cs typeface="Calibri"/>
              </a:rPr>
              <a:t>одном </a:t>
            </a:r>
            <a:r>
              <a:rPr sz="1600" spc="-5" dirty="0">
                <a:latin typeface="Calibri"/>
                <a:cs typeface="Calibri"/>
              </a:rPr>
              <a:t>классе  совместно с типично развивающимися  сверстниками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09338" y="5950458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20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09338" y="5950458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20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99203" y="6055359"/>
            <a:ext cx="3831590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-5" dirty="0">
                <a:latin typeface="Calibri"/>
                <a:cs typeface="Calibri"/>
              </a:rPr>
              <a:t>Общеобразовательные</a:t>
            </a:r>
            <a:r>
              <a:rPr sz="2300" spc="-9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школы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7002" y="2925317"/>
            <a:ext cx="8425180" cy="2395855"/>
          </a:xfrm>
          <a:custGeom>
            <a:avLst/>
            <a:gdLst/>
            <a:ahLst/>
            <a:cxnLst/>
            <a:rect l="l" t="t" r="r" b="b"/>
            <a:pathLst>
              <a:path w="8425180" h="2395854">
                <a:moveTo>
                  <a:pt x="4811268" y="1796796"/>
                </a:moveTo>
                <a:lnTo>
                  <a:pt x="3613404" y="1796796"/>
                </a:lnTo>
                <a:lnTo>
                  <a:pt x="4212336" y="2395728"/>
                </a:lnTo>
                <a:lnTo>
                  <a:pt x="4811268" y="1796796"/>
                </a:lnTo>
                <a:close/>
              </a:path>
              <a:path w="8425180" h="2395854">
                <a:moveTo>
                  <a:pt x="4511802" y="1556639"/>
                </a:moveTo>
                <a:lnTo>
                  <a:pt x="3912870" y="1556639"/>
                </a:lnTo>
                <a:lnTo>
                  <a:pt x="3912870" y="1796796"/>
                </a:lnTo>
                <a:lnTo>
                  <a:pt x="4511802" y="1796796"/>
                </a:lnTo>
                <a:lnTo>
                  <a:pt x="4511802" y="1556639"/>
                </a:lnTo>
                <a:close/>
              </a:path>
              <a:path w="8425180" h="2395854">
                <a:moveTo>
                  <a:pt x="8424672" y="0"/>
                </a:moveTo>
                <a:lnTo>
                  <a:pt x="0" y="0"/>
                </a:lnTo>
                <a:lnTo>
                  <a:pt x="0" y="1556639"/>
                </a:lnTo>
                <a:lnTo>
                  <a:pt x="8424672" y="1556639"/>
                </a:lnTo>
                <a:lnTo>
                  <a:pt x="842467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7002" y="2925317"/>
            <a:ext cx="8425180" cy="2395855"/>
          </a:xfrm>
          <a:custGeom>
            <a:avLst/>
            <a:gdLst/>
            <a:ahLst/>
            <a:cxnLst/>
            <a:rect l="l" t="t" r="r" b="b"/>
            <a:pathLst>
              <a:path w="8425180" h="2395854">
                <a:moveTo>
                  <a:pt x="8424672" y="1556639"/>
                </a:moveTo>
                <a:lnTo>
                  <a:pt x="4511802" y="1556639"/>
                </a:lnTo>
                <a:lnTo>
                  <a:pt x="4511802" y="1796796"/>
                </a:lnTo>
                <a:lnTo>
                  <a:pt x="4811268" y="1796796"/>
                </a:lnTo>
                <a:lnTo>
                  <a:pt x="4212336" y="2395728"/>
                </a:lnTo>
                <a:lnTo>
                  <a:pt x="3613404" y="1796796"/>
                </a:lnTo>
                <a:lnTo>
                  <a:pt x="3912870" y="1796796"/>
                </a:lnTo>
                <a:lnTo>
                  <a:pt x="3912870" y="1556639"/>
                </a:lnTo>
                <a:lnTo>
                  <a:pt x="0" y="1556639"/>
                </a:lnTo>
                <a:lnTo>
                  <a:pt x="0" y="0"/>
                </a:lnTo>
                <a:lnTo>
                  <a:pt x="8424672" y="0"/>
                </a:lnTo>
                <a:lnTo>
                  <a:pt x="8424672" y="155663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39314" y="3108833"/>
            <a:ext cx="3938904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Интегрированное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обучение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7002" y="3717797"/>
            <a:ext cx="4048125" cy="668020"/>
          </a:xfrm>
          <a:custGeom>
            <a:avLst/>
            <a:gdLst/>
            <a:ahLst/>
            <a:cxnLst/>
            <a:rect l="l" t="t" r="r" b="b"/>
            <a:pathLst>
              <a:path w="4048125" h="668020">
                <a:moveTo>
                  <a:pt x="0" y="667512"/>
                </a:moveTo>
                <a:lnTo>
                  <a:pt x="4047744" y="667512"/>
                </a:lnTo>
                <a:lnTo>
                  <a:pt x="4047744" y="0"/>
                </a:lnTo>
                <a:lnTo>
                  <a:pt x="0" y="0"/>
                </a:lnTo>
                <a:lnTo>
                  <a:pt x="0" y="667512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7002" y="3717797"/>
            <a:ext cx="4048125" cy="668020"/>
          </a:xfrm>
          <a:custGeom>
            <a:avLst/>
            <a:gdLst/>
            <a:ahLst/>
            <a:cxnLst/>
            <a:rect l="l" t="t" r="r" b="b"/>
            <a:pathLst>
              <a:path w="4048125" h="668020">
                <a:moveTo>
                  <a:pt x="0" y="667512"/>
                </a:moveTo>
                <a:lnTo>
                  <a:pt x="4047744" y="667512"/>
                </a:lnTo>
                <a:lnTo>
                  <a:pt x="4047744" y="0"/>
                </a:lnTo>
                <a:lnTo>
                  <a:pt x="0" y="0"/>
                </a:lnTo>
                <a:lnTo>
                  <a:pt x="0" y="667512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6072" y="3819652"/>
            <a:ext cx="3684904" cy="451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325" indent="-187960">
              <a:lnSpc>
                <a:spcPts val="1750"/>
              </a:lnSpc>
            </a:pPr>
            <a:r>
              <a:rPr sz="1600" spc="-10" dirty="0">
                <a:latin typeface="Calibri"/>
                <a:cs typeface="Calibri"/>
              </a:rPr>
              <a:t>Дети </a:t>
            </a:r>
            <a:r>
              <a:rPr sz="1600" spc="-5" dirty="0">
                <a:latin typeface="Calibri"/>
                <a:cs typeface="Calibri"/>
              </a:rPr>
              <a:t>с ОВЗ </a:t>
            </a:r>
            <a:r>
              <a:rPr sz="1600" spc="-10" dirty="0">
                <a:latin typeface="Calibri"/>
                <a:cs typeface="Calibri"/>
              </a:rPr>
              <a:t>обучаются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20" dirty="0">
                <a:latin typeface="Calibri"/>
                <a:cs typeface="Calibri"/>
              </a:rPr>
              <a:t>отдельных </a:t>
            </a:r>
            <a:r>
              <a:rPr sz="1600" spc="-5" dirty="0">
                <a:latin typeface="Calibri"/>
                <a:cs typeface="Calibri"/>
              </a:rPr>
              <a:t>классах  в общеобразовательных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учреждениях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44746" y="3736085"/>
            <a:ext cx="4375785" cy="631190"/>
          </a:xfrm>
          <a:custGeom>
            <a:avLst/>
            <a:gdLst/>
            <a:ahLst/>
            <a:cxnLst/>
            <a:rect l="l" t="t" r="r" b="b"/>
            <a:pathLst>
              <a:path w="4375784" h="631189">
                <a:moveTo>
                  <a:pt x="0" y="630936"/>
                </a:moveTo>
                <a:lnTo>
                  <a:pt x="4375404" y="630936"/>
                </a:lnTo>
                <a:lnTo>
                  <a:pt x="4375404" y="0"/>
                </a:lnTo>
                <a:lnTo>
                  <a:pt x="0" y="0"/>
                </a:lnTo>
                <a:lnTo>
                  <a:pt x="0" y="630936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4746" y="3736085"/>
            <a:ext cx="4375785" cy="631190"/>
          </a:xfrm>
          <a:custGeom>
            <a:avLst/>
            <a:gdLst/>
            <a:ahLst/>
            <a:cxnLst/>
            <a:rect l="l" t="t" r="r" b="b"/>
            <a:pathLst>
              <a:path w="4375784" h="631189">
                <a:moveTo>
                  <a:pt x="0" y="630936"/>
                </a:moveTo>
                <a:lnTo>
                  <a:pt x="4375404" y="630936"/>
                </a:lnTo>
                <a:lnTo>
                  <a:pt x="4375404" y="0"/>
                </a:lnTo>
                <a:lnTo>
                  <a:pt x="0" y="0"/>
                </a:lnTo>
                <a:lnTo>
                  <a:pt x="0" y="630936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887467" y="3905757"/>
            <a:ext cx="34867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Речевые </a:t>
            </a:r>
            <a:r>
              <a:rPr sz="1600" spc="-5" dirty="0">
                <a:latin typeface="Calibri"/>
                <a:cs typeface="Calibri"/>
              </a:rPr>
              <a:t>классы, классы для </a:t>
            </a:r>
            <a:r>
              <a:rPr sz="1600" spc="-10" dirty="0">
                <a:latin typeface="Calibri"/>
                <a:cs typeface="Calibri"/>
              </a:rPr>
              <a:t>детей </a:t>
            </a:r>
            <a:r>
              <a:rPr sz="1600" spc="-5" dirty="0">
                <a:latin typeface="Calibri"/>
                <a:cs typeface="Calibri"/>
              </a:rPr>
              <a:t>с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ЗПР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7002" y="765809"/>
            <a:ext cx="8425180" cy="2106295"/>
          </a:xfrm>
          <a:custGeom>
            <a:avLst/>
            <a:gdLst/>
            <a:ahLst/>
            <a:cxnLst/>
            <a:rect l="l" t="t" r="r" b="b"/>
            <a:pathLst>
              <a:path w="8425180" h="2106295">
                <a:moveTo>
                  <a:pt x="4738878" y="1579626"/>
                </a:moveTo>
                <a:lnTo>
                  <a:pt x="3685794" y="1579626"/>
                </a:lnTo>
                <a:lnTo>
                  <a:pt x="4212336" y="2106167"/>
                </a:lnTo>
                <a:lnTo>
                  <a:pt x="4738878" y="1579626"/>
                </a:lnTo>
                <a:close/>
              </a:path>
              <a:path w="8425180" h="2106295">
                <a:moveTo>
                  <a:pt x="4475607" y="1368552"/>
                </a:moveTo>
                <a:lnTo>
                  <a:pt x="3949065" y="1368552"/>
                </a:lnTo>
                <a:lnTo>
                  <a:pt x="3949065" y="1579626"/>
                </a:lnTo>
                <a:lnTo>
                  <a:pt x="4475607" y="1579626"/>
                </a:lnTo>
                <a:lnTo>
                  <a:pt x="4475607" y="1368552"/>
                </a:lnTo>
                <a:close/>
              </a:path>
              <a:path w="8425180" h="2106295">
                <a:moveTo>
                  <a:pt x="8424672" y="0"/>
                </a:moveTo>
                <a:lnTo>
                  <a:pt x="0" y="0"/>
                </a:lnTo>
                <a:lnTo>
                  <a:pt x="0" y="1368552"/>
                </a:lnTo>
                <a:lnTo>
                  <a:pt x="8424672" y="1368552"/>
                </a:lnTo>
                <a:lnTo>
                  <a:pt x="842467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7002" y="765809"/>
            <a:ext cx="8425180" cy="2106295"/>
          </a:xfrm>
          <a:custGeom>
            <a:avLst/>
            <a:gdLst/>
            <a:ahLst/>
            <a:cxnLst/>
            <a:rect l="l" t="t" r="r" b="b"/>
            <a:pathLst>
              <a:path w="8425180" h="2106295">
                <a:moveTo>
                  <a:pt x="8424672" y="1368552"/>
                </a:moveTo>
                <a:lnTo>
                  <a:pt x="4475607" y="1368552"/>
                </a:lnTo>
                <a:lnTo>
                  <a:pt x="4475607" y="1579626"/>
                </a:lnTo>
                <a:lnTo>
                  <a:pt x="4738878" y="1579626"/>
                </a:lnTo>
                <a:lnTo>
                  <a:pt x="4212336" y="2106167"/>
                </a:lnTo>
                <a:lnTo>
                  <a:pt x="3685794" y="1579626"/>
                </a:lnTo>
                <a:lnTo>
                  <a:pt x="3949065" y="1579626"/>
                </a:lnTo>
                <a:lnTo>
                  <a:pt x="3949065" y="1368552"/>
                </a:lnTo>
                <a:lnTo>
                  <a:pt x="0" y="1368552"/>
                </a:lnTo>
                <a:lnTo>
                  <a:pt x="0" y="0"/>
                </a:lnTo>
                <a:lnTo>
                  <a:pt x="8424672" y="0"/>
                </a:lnTo>
                <a:lnTo>
                  <a:pt x="8424672" y="136855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91842" y="897509"/>
            <a:ext cx="463359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Дифференцированное</a:t>
            </a:r>
            <a:r>
              <a:rPr sz="26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обучение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7002" y="1506474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19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7002" y="1506474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19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93851" y="1527174"/>
            <a:ext cx="3815079" cy="581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26110">
              <a:lnSpc>
                <a:spcPts val="2210"/>
              </a:lnSpc>
            </a:pPr>
            <a:r>
              <a:rPr sz="2000" spc="-5" dirty="0">
                <a:latin typeface="Calibri"/>
                <a:cs typeface="Calibri"/>
              </a:rPr>
              <a:t>Дети </a:t>
            </a:r>
            <a:r>
              <a:rPr sz="2000" dirty="0">
                <a:latin typeface="Calibri"/>
                <a:cs typeface="Calibri"/>
              </a:rPr>
              <a:t>с ОВЗ </a:t>
            </a:r>
            <a:r>
              <a:rPr sz="2000" spc="-5" dirty="0">
                <a:latin typeface="Calibri"/>
                <a:cs typeface="Calibri"/>
              </a:rPr>
              <a:t>обучаются </a:t>
            </a:r>
            <a:r>
              <a:rPr sz="2000" dirty="0">
                <a:latin typeface="Calibri"/>
                <a:cs typeface="Calibri"/>
              </a:rPr>
              <a:t>в  организациях, реализующих</a:t>
            </a:r>
            <a:r>
              <a:rPr sz="2000" spc="-1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АООП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09338" y="1506474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19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9338" y="1506474"/>
            <a:ext cx="4212590" cy="629920"/>
          </a:xfrm>
          <a:custGeom>
            <a:avLst/>
            <a:gdLst/>
            <a:ahLst/>
            <a:cxnLst/>
            <a:rect l="l" t="t" r="r" b="b"/>
            <a:pathLst>
              <a:path w="4212590" h="629919">
                <a:moveTo>
                  <a:pt x="0" y="629412"/>
                </a:moveTo>
                <a:lnTo>
                  <a:pt x="4212336" y="629412"/>
                </a:lnTo>
                <a:lnTo>
                  <a:pt x="4212336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020817" y="1674621"/>
            <a:ext cx="338582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Специальные (коррекционные)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школы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3048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+mj-lt"/>
              </a:rPr>
              <a:t>Учащиеся </a:t>
            </a:r>
            <a:r>
              <a:rPr lang="ru-RU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с нарушениями письменной речи </a:t>
            </a:r>
            <a:r>
              <a:rPr lang="ru-RU" sz="3200" dirty="0" smtClean="0">
                <a:latin typeface="+mj-lt"/>
              </a:rPr>
              <a:t>относятся к группе детей с ограниченными возможностями здоровья.</a:t>
            </a:r>
            <a:endParaRPr lang="ru-RU" sz="32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209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+mj-lt"/>
              </a:rPr>
              <a:t>К специальным условиям относятся </a:t>
            </a:r>
          </a:p>
          <a:p>
            <a:pPr algn="just"/>
            <a:r>
              <a:rPr lang="ru-RU" sz="3200" dirty="0" smtClean="0">
                <a:latin typeface="+mj-lt"/>
              </a:rPr>
              <a:t>«… </a:t>
            </a:r>
            <a:r>
              <a:rPr lang="ru-RU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проведение групповых и индивидуальных коррекционных занятий, другие условия</a:t>
            </a:r>
            <a:r>
              <a:rPr lang="ru-RU" sz="3200" dirty="0" smtClean="0">
                <a:latin typeface="+mj-lt"/>
              </a:rPr>
              <a:t>, без которых невозможно или затруднено освоение образовательных программ обучающимися с ОВЗ…» (Закон об образовании в РФ, ст. 79.3.). 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076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858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В целях создания специальных условий обучения (создание благоприятной комфортной психолого-педагогической среды), не травмирующих психику учащегося, в максимальной степени способствующих получению образования и усвоению образовательной программы учащимися с нарушениями письменной речи, 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рекомендуется учитывать специфические ошибки, обусловленные нарушениями письменной речи (</a:t>
            </a:r>
            <a:r>
              <a:rPr lang="ru-RU" sz="28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дисграфией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, </a:t>
            </a:r>
            <a:r>
              <a:rPr lang="ru-RU" sz="28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дислексией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, </a:t>
            </a:r>
            <a:r>
              <a:rPr lang="ru-RU" sz="28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дисорфографией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) и не учитывать их при оценке работ по русскому языку, чтению.</a:t>
            </a:r>
            <a:endParaRPr lang="ru-RU" sz="2800" u="sng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703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85800"/>
            <a:ext cx="88392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МЕТОДИЧЕСКИЕ РЕКОМЕНДАЦИИ</a:t>
            </a:r>
          </a:p>
          <a:p>
            <a:pPr algn="ctr"/>
            <a:r>
              <a:rPr lang="ru-RU" sz="3200" dirty="0" smtClean="0">
                <a:latin typeface="+mj-lt"/>
              </a:rPr>
              <a:t>Об учете специфических ошибок при оценивании работ учащихся с </a:t>
            </a:r>
            <a:r>
              <a:rPr lang="ru-RU" sz="3200" dirty="0" err="1" smtClean="0">
                <a:latin typeface="+mj-lt"/>
              </a:rPr>
              <a:t>дисграфией</a:t>
            </a:r>
            <a:r>
              <a:rPr lang="ru-RU" sz="3200" dirty="0" smtClean="0">
                <a:latin typeface="+mj-lt"/>
              </a:rPr>
              <a:t> и </a:t>
            </a:r>
            <a:r>
              <a:rPr lang="ru-RU" sz="3200" dirty="0" err="1" smtClean="0">
                <a:latin typeface="+mj-lt"/>
              </a:rPr>
              <a:t>дислексией</a:t>
            </a:r>
            <a:endParaRPr lang="ru-RU" sz="3200" dirty="0" smtClean="0">
              <a:latin typeface="+mj-lt"/>
            </a:endParaRPr>
          </a:p>
          <a:p>
            <a:endParaRPr lang="ru-RU" sz="3200" dirty="0" smtClean="0">
              <a:latin typeface="+mj-lt"/>
            </a:endParaRPr>
          </a:p>
          <a:p>
            <a:pPr algn="r"/>
            <a:r>
              <a:rPr lang="ru-RU" sz="3200" dirty="0" smtClean="0">
                <a:latin typeface="+mj-lt"/>
              </a:rPr>
              <a:t>Составитель: </a:t>
            </a:r>
          </a:p>
          <a:p>
            <a:pPr algn="r"/>
            <a:r>
              <a:rPr lang="ru-RU" sz="3200" dirty="0" smtClean="0">
                <a:latin typeface="+mj-lt"/>
              </a:rPr>
              <a:t>Яковлева Н.Н., </a:t>
            </a:r>
            <a:r>
              <a:rPr lang="ru-RU" sz="3200" dirty="0" err="1" smtClean="0">
                <a:latin typeface="+mj-lt"/>
              </a:rPr>
              <a:t>к.п.н</a:t>
            </a:r>
            <a:r>
              <a:rPr lang="ru-RU" sz="3200" dirty="0" smtClean="0">
                <a:latin typeface="+mj-lt"/>
              </a:rPr>
              <a:t>,</a:t>
            </a:r>
          </a:p>
          <a:p>
            <a:pPr algn="r"/>
            <a:r>
              <a:rPr lang="ru-RU" sz="3200" dirty="0" smtClean="0">
                <a:latin typeface="+mj-lt"/>
              </a:rPr>
              <a:t>заведующий кафедрой специальной (коррекционной) педагогики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56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422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ФЗ «Об образовании в РФ» №-273</vt:lpstr>
      <vt:lpstr>Инклюзивное образование-</vt:lpstr>
      <vt:lpstr>Презентация PowerPoint</vt:lpstr>
      <vt:lpstr>Под специальными условиями для получения  образования обучающимися с ОВЗ в Федеральном  законе понимаются</vt:lpstr>
      <vt:lpstr>Презентация PowerPoint</vt:lpstr>
      <vt:lpstr>Обучение детей с ОВЗ в России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«Об образовании в РФ» №-273</dc:title>
  <dc:creator>Андрей</dc:creator>
  <cp:lastModifiedBy>user</cp:lastModifiedBy>
  <cp:revision>5</cp:revision>
  <cp:lastPrinted>2017-03-01T08:07:32Z</cp:lastPrinted>
  <dcterms:created xsi:type="dcterms:W3CDTF">2017-03-01T07:29:21Z</dcterms:created>
  <dcterms:modified xsi:type="dcterms:W3CDTF">2017-03-24T09:32:38Z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2017-03-01T00:00:00Z</vt:filetime>
  </property>
</Properties>
</file>