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8" r:id="rId2"/>
    <p:sldId id="256" r:id="rId3"/>
    <p:sldId id="257" r:id="rId4"/>
    <p:sldId id="323" r:id="rId5"/>
    <p:sldId id="329" r:id="rId6"/>
    <p:sldId id="262" r:id="rId7"/>
    <p:sldId id="263" r:id="rId8"/>
    <p:sldId id="264" r:id="rId9"/>
    <p:sldId id="271" r:id="rId10"/>
    <p:sldId id="272" r:id="rId11"/>
    <p:sldId id="285" r:id="rId12"/>
    <p:sldId id="286" r:id="rId13"/>
    <p:sldId id="287" r:id="rId14"/>
    <p:sldId id="344" r:id="rId15"/>
    <p:sldId id="346" r:id="rId16"/>
    <p:sldId id="338" r:id="rId17"/>
    <p:sldId id="292" r:id="rId18"/>
    <p:sldId id="293" r:id="rId19"/>
    <p:sldId id="294" r:id="rId20"/>
    <p:sldId id="326" r:id="rId21"/>
    <p:sldId id="327" r:id="rId22"/>
    <p:sldId id="32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0A-EDB3-4E7F-BF6C-5A7FA6D1D0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8EC1D6-9B45-4422-9B75-67740F512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0A-EDB3-4E7F-BF6C-5A7FA6D1D0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C1D6-9B45-4422-9B75-67740F512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0A-EDB3-4E7F-BF6C-5A7FA6D1D0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C1D6-9B45-4422-9B75-67740F512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65D0140-A4B0-4FC2-A7F7-B015EB7B3F1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78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0A-EDB3-4E7F-BF6C-5A7FA6D1D0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8EC1D6-9B45-4422-9B75-67740F512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0A-EDB3-4E7F-BF6C-5A7FA6D1D0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C1D6-9B45-4422-9B75-67740F512F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0A-EDB3-4E7F-BF6C-5A7FA6D1D0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C1D6-9B45-4422-9B75-67740F512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0A-EDB3-4E7F-BF6C-5A7FA6D1D0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38EC1D6-9B45-4422-9B75-67740F512F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0A-EDB3-4E7F-BF6C-5A7FA6D1D0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C1D6-9B45-4422-9B75-67740F512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0A-EDB3-4E7F-BF6C-5A7FA6D1D0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C1D6-9B45-4422-9B75-67740F512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0A-EDB3-4E7F-BF6C-5A7FA6D1D0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C1D6-9B45-4422-9B75-67740F512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0A-EDB3-4E7F-BF6C-5A7FA6D1D0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C1D6-9B45-4422-9B75-67740F512F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61870A-EDB3-4E7F-BF6C-5A7FA6D1D0D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8EC1D6-9B45-4422-9B75-67740F512F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7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424936" cy="4797152"/>
          </a:xfrm>
          <a:ln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sz="3600" b="1" dirty="0" smtClean="0"/>
              <a:t> </a:t>
            </a:r>
            <a:r>
              <a:rPr lang="ru-RU" dirty="0" err="1" smtClean="0"/>
              <a:t>Критериальная</a:t>
            </a:r>
            <a:r>
              <a:rPr lang="ru-RU" dirty="0" smtClean="0"/>
              <a:t> оценка</a:t>
            </a:r>
            <a:br>
              <a:rPr lang="ru-RU" dirty="0" smtClean="0"/>
            </a:br>
            <a:r>
              <a:rPr lang="ru-RU" dirty="0" smtClean="0"/>
              <a:t>как условие формирования самооценки младшего школьника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89240"/>
            <a:ext cx="9567260" cy="108012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Титова Елена Викторовна – учитель начальных классов</a:t>
            </a:r>
            <a:endParaRPr lang="ru-RU" sz="28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920"/>
            <a:ext cx="1619250" cy="153352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2238372"/>
              </p:ext>
            </p:extLst>
          </p:nvPr>
        </p:nvGraphicFramePr>
        <p:xfrm>
          <a:off x="323528" y="256920"/>
          <a:ext cx="8712968" cy="1637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850"/>
                <a:gridCol w="6462118"/>
              </a:tblGrid>
              <a:tr h="163724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Районный семинар «Внутренняя система оценки качества образования: от циклограммы мониторингов до принятия управленческих решений»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 descr="C:\Users\market\Documents\ВИДЕОПРЕЗ\вводный слайд\sch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37916"/>
            <a:ext cx="5936367" cy="1485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392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885666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5693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8763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67275"/>
            <a:ext cx="85693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79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638300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3 этап. Способ производства </a:t>
            </a:r>
            <a:br>
              <a:rPr lang="ru-RU" altLang="ru-RU" dirty="0">
                <a:solidFill>
                  <a:srgbClr val="FF3300"/>
                </a:solidFill>
              </a:rPr>
            </a:br>
            <a:r>
              <a:rPr lang="ru-RU" altLang="ru-RU" dirty="0">
                <a:solidFill>
                  <a:srgbClr val="FF3300"/>
                </a:solidFill>
              </a:rPr>
              <a:t>формализованной </a:t>
            </a:r>
            <a:r>
              <a:rPr lang="ru-RU" altLang="ru-RU" dirty="0" smtClean="0">
                <a:solidFill>
                  <a:srgbClr val="FF3300"/>
                </a:solidFill>
              </a:rPr>
              <a:t>оценки</a:t>
            </a:r>
            <a:endParaRPr lang="ru-RU" altLang="ru-RU" dirty="0">
              <a:solidFill>
                <a:srgbClr val="FF33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36912"/>
            <a:ext cx="8229600" cy="28085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dirty="0">
                <a:solidFill>
                  <a:schemeClr val="tx1"/>
                </a:solidFill>
              </a:rPr>
              <a:t>Цель – осуществлять информативную и регулируемую обратную связь, давая ученику возможность отследить выполненный объем материала и составить самостоятельную программу подготовки к аналогичной </a:t>
            </a:r>
            <a:r>
              <a:rPr lang="ru-RU" altLang="ru-RU" dirty="0" smtClean="0">
                <a:solidFill>
                  <a:schemeClr val="tx1"/>
                </a:solidFill>
              </a:rPr>
              <a:t>работе</a:t>
            </a:r>
            <a:endParaRPr lang="ru-RU" alt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9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Критерии  </a:t>
            </a:r>
            <a:r>
              <a:rPr lang="ru-RU" altLang="ru-RU" dirty="0">
                <a:solidFill>
                  <a:srgbClr val="FF0000"/>
                </a:solidFill>
              </a:rPr>
              <a:t>оценивания.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</a:rPr>
              <a:t>Правильность</a:t>
            </a:r>
            <a:endParaRPr lang="ru-RU" altLang="ru-RU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dirty="0">
                <a:solidFill>
                  <a:schemeClr val="tx1"/>
                </a:solidFill>
              </a:rPr>
              <a:t>Аккуратность и каллиграфия – общее впечатление от </a:t>
            </a:r>
            <a:r>
              <a:rPr lang="ru-RU" altLang="ru-RU" dirty="0" smtClean="0">
                <a:solidFill>
                  <a:schemeClr val="tx1"/>
                </a:solidFill>
              </a:rPr>
              <a:t>работы</a:t>
            </a:r>
            <a:endParaRPr lang="ru-RU" altLang="ru-RU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</a:rPr>
              <a:t>Самоконтроль</a:t>
            </a:r>
            <a:endParaRPr lang="ru-RU" altLang="ru-RU" dirty="0">
              <a:solidFill>
                <a:schemeClr val="tx1"/>
              </a:solidFill>
            </a:endParaRPr>
          </a:p>
          <a:p>
            <a:endParaRPr lang="ru-RU" altLang="ru-RU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altLang="ru-RU" dirty="0">
                <a:solidFill>
                  <a:schemeClr val="tx1"/>
                </a:solidFill>
              </a:rPr>
              <a:t>ФИКСИРОВАНИЕ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0143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62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896143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880268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86325"/>
            <a:ext cx="874871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56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4865688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373688"/>
            <a:ext cx="48974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1825" y="260350"/>
            <a:ext cx="97758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Этапы оценивания.</a:t>
            </a:r>
          </a:p>
        </p:txBody>
      </p:sp>
      <p:pic>
        <p:nvPicPr>
          <p:cNvPr id="2048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814513"/>
            <a:ext cx="6223000" cy="5043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dirty="0">
                <a:solidFill>
                  <a:srgbClr val="FF0000"/>
                </a:solidFill>
              </a:rPr>
              <a:t>Ознакомление с критериями отметок и отметочной </a:t>
            </a:r>
            <a:r>
              <a:rPr lang="ru-RU" altLang="ru-RU" sz="4000" dirty="0" smtClean="0">
                <a:solidFill>
                  <a:srgbClr val="FF0000"/>
                </a:solidFill>
              </a:rPr>
              <a:t>деятельностью</a:t>
            </a:r>
            <a:endParaRPr lang="ru-RU" altLang="ru-RU" sz="4000" dirty="0">
              <a:solidFill>
                <a:srgbClr val="FF0000"/>
              </a:solidFill>
            </a:endParaRPr>
          </a:p>
        </p:txBody>
      </p:sp>
      <p:pic>
        <p:nvPicPr>
          <p:cNvPr id="1413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71600" y="2057400"/>
            <a:ext cx="6062663" cy="45545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69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42498"/>
            <a:ext cx="8229600" cy="552374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67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7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685800"/>
            <a:ext cx="8151813" cy="58531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50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>
                <a:solidFill>
                  <a:srgbClr val="FF0000"/>
                </a:solidFill>
              </a:rPr>
              <a:t>Оценка</a:t>
            </a:r>
            <a:r>
              <a:rPr lang="ru-RU" sz="67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chemeClr val="tx1"/>
                </a:solidFill>
              </a:rPr>
              <a:t>характеризует степень усвоения учащимися учебного материала в соответствии с требованиями программы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9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6383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rgbClr val="FF3300"/>
                </a:solidFill>
              </a:rPr>
              <a:t>4 этап. Объективность самооценки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38014" y="1903717"/>
            <a:ext cx="8229600" cy="453072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</a:rPr>
              <a:t>Цель:</a:t>
            </a:r>
          </a:p>
          <a:p>
            <a:pPr marL="0" indent="0" eaLnBrk="1" hangingPunct="1">
              <a:buNone/>
              <a:defRPr/>
            </a:pP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</a:rPr>
              <a:t> провести анализ по предполагаемому оцениванию и по оцениванию после выполнения работы;</a:t>
            </a:r>
          </a:p>
          <a:p>
            <a:pPr marL="0" indent="0" eaLnBrk="1" hangingPunct="1">
              <a:buNone/>
              <a:defRPr/>
            </a:pP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</a:rPr>
              <a:t>сравнить свою отметку и отметку, поставленную учителем совместно с учителем, а в дальнейшем самостоятельно, тем самым добиться формирования адекватной самооценки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САМОАНАЛИЗ</a:t>
            </a:r>
          </a:p>
          <a:p>
            <a:pPr algn="ctr">
              <a:buNone/>
            </a:pPr>
            <a:endParaRPr lang="ru-RU" sz="6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</a:rPr>
              <a:t>ПП = ССУ (СК!) = УУ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rgbClr val="FF3300"/>
                </a:solidFill>
              </a:rPr>
              <a:t>    Высокий   рейтинг   ученика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348880"/>
            <a:ext cx="8229600" cy="254888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  <a:defRPr/>
            </a:pPr>
            <a:r>
              <a:rPr lang="ru-RU" altLang="ru-RU" dirty="0" smtClean="0"/>
              <a:t> </a:t>
            </a: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</a:rPr>
              <a:t>СОСТАВЛЕНИЕ   САМОСТОЯТЕЛЬНОЙ   ПРОГРАММЫ  ПОДГОТОВКИ  К  АНАЛОГИЧНОЙ  РАБОТЕ</a:t>
            </a:r>
          </a:p>
          <a:p>
            <a:pPr marL="0" indent="0" algn="ctr" eaLnBrk="1" hangingPunct="1">
              <a:buNone/>
              <a:defRPr/>
            </a:pP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</a:rPr>
              <a:t>   ( определение объема и содержания требуемой дополнительной работы)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9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Формы выражения оценки</a:t>
            </a:r>
          </a:p>
          <a:p>
            <a:pPr algn="ctr"/>
            <a:endParaRPr lang="ru-RU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</a:rPr>
              <a:t>Эмоционально (улыбка, одобрение, поощрение и т.п.);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</a:rPr>
              <a:t>Символически (переходный флажок, кружок, другой символ);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</a:rPr>
              <a:t>Вербально (оценочное суждение);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</a:rPr>
              <a:t>Количественно (в виде отметки по определенной шкале, местом в рейтинге и т. д.</a:t>
            </a:r>
          </a:p>
          <a:p>
            <a:endParaRPr lang="ru-RU" sz="2400" b="1" dirty="0" smtClean="0"/>
          </a:p>
          <a:p>
            <a:r>
              <a:rPr lang="ru-RU" sz="2000" b="1" dirty="0" smtClean="0"/>
              <a:t>Министерство общего и профессионального образования Российской Федерации Письмо от 19 ноября 1998 года  N 1561/14-15 «Контроль и оценка результатов обучения в начальной школе»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88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90575"/>
            <a:ext cx="8686800" cy="8382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2800" dirty="0" smtClean="0">
                <a:solidFill>
                  <a:srgbClr val="FF0000"/>
                </a:solidFill>
                <a:cs typeface="Times New Roman" pitchFamily="18" charset="0"/>
              </a:rPr>
              <a:t>Этапы работы, направленной </a:t>
            </a:r>
            <a:br>
              <a:rPr lang="ru-RU" altLang="ru-RU" sz="28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cs typeface="Times New Roman" pitchFamily="18" charset="0"/>
              </a:rPr>
              <a:t>на развитие оценочной самостоятельности учащихся.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775"/>
            <a:ext cx="8748464" cy="4530725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u="sng" dirty="0" smtClean="0">
                <a:solidFill>
                  <a:schemeClr val="tx1"/>
                </a:solidFill>
                <a:latin typeface="+mj-lt"/>
              </a:rPr>
              <a:t>1 этап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+mj-lt"/>
              </a:rPr>
              <a:t>Введение критериев оценивания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u="sng" dirty="0" smtClean="0">
                <a:solidFill>
                  <a:schemeClr val="tx1"/>
                </a:solidFill>
                <a:latin typeface="+mj-lt"/>
              </a:rPr>
              <a:t>2 этап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+mj-lt"/>
              </a:rPr>
              <a:t>Дифференцирование самооценки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u="sng" dirty="0" smtClean="0">
                <a:solidFill>
                  <a:schemeClr val="tx1"/>
                </a:solidFill>
                <a:latin typeface="+mj-lt"/>
              </a:rPr>
              <a:t>3 этап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+mj-lt"/>
              </a:rPr>
              <a:t>Способ производства формализованной оценки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u="sng" dirty="0" smtClean="0">
                <a:solidFill>
                  <a:schemeClr val="tx1"/>
                </a:solidFill>
                <a:latin typeface="+mj-lt"/>
              </a:rPr>
              <a:t>4 этап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+mj-lt"/>
              </a:rPr>
              <a:t>Объективность самооценки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8651" y="980728"/>
            <a:ext cx="8686800" cy="8382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altLang="ru-RU" sz="4000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Введение критериев оценивания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3608" y="1818928"/>
            <a:ext cx="86868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развивать у учащихся умение анализировать работу, обсуждая критерии самооценки.</a:t>
            </a:r>
          </a:p>
          <a:p>
            <a:pPr marL="0" indent="0">
              <a:buNone/>
              <a:defRPr/>
            </a:pP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оценивания: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ru-RU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39802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07704" y="1844824"/>
            <a:ext cx="2906713" cy="3887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80120" y="332656"/>
            <a:ext cx="7735887" cy="7921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600" b="1" dirty="0">
                <a:solidFill>
                  <a:srgbClr val="FF0000"/>
                </a:solidFill>
              </a:rPr>
              <a:t>Удовлетворенности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работой</a:t>
            </a:r>
            <a:endParaRPr lang="ru-RU" altLang="ru-RU" sz="36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ru-RU" sz="2800" dirty="0">
              <a:solidFill>
                <a:srgbClr val="33CCFF"/>
              </a:solidFill>
            </a:endParaRP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48064" y="1866255"/>
            <a:ext cx="2874962" cy="38449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2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Настроение</a:t>
            </a:r>
            <a:r>
              <a:rPr lang="ru-RU" altLang="ru-RU"/>
              <a:t> </a:t>
            </a:r>
          </a:p>
        </p:txBody>
      </p:sp>
      <p:pic>
        <p:nvPicPr>
          <p:cNvPr id="7475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1268760"/>
            <a:ext cx="7848600" cy="50688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62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Успех</a:t>
            </a:r>
            <a:endParaRPr lang="ru-RU" altLang="ru-RU" dirty="0">
              <a:solidFill>
                <a:srgbClr val="FF0000"/>
              </a:solidFill>
            </a:endParaRPr>
          </a:p>
        </p:txBody>
      </p:sp>
      <p:pic>
        <p:nvPicPr>
          <p:cNvPr id="911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07704" y="1340768"/>
            <a:ext cx="5689600" cy="49688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74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8686800" cy="8382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2 этап. Критерии оценивания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</a:rPr>
              <a:t>Правильность</a:t>
            </a:r>
            <a:endParaRPr lang="ru-RU" altLang="ru-RU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</a:rPr>
              <a:t>Аккуратность</a:t>
            </a:r>
            <a:endParaRPr lang="ru-RU" altLang="ru-RU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</a:rPr>
              <a:t>Каллиграфия</a:t>
            </a:r>
            <a:endParaRPr lang="ru-RU" altLang="ru-RU" dirty="0">
              <a:solidFill>
                <a:schemeClr val="tx1"/>
              </a:solidFill>
            </a:endParaRPr>
          </a:p>
          <a:p>
            <a:pPr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altLang="ru-RU" dirty="0">
                <a:solidFill>
                  <a:schemeClr val="tx1"/>
                </a:solidFill>
              </a:rPr>
              <a:t>ФИКСИРОВАНИЕ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4913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286</Words>
  <Application>Microsoft Office PowerPoint</Application>
  <PresentationFormat>Экран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     Критериальная оценка как условие формирования самооценки младшего школьника </vt:lpstr>
      <vt:lpstr>Оценка   характеризует степень усвоения учащимися учебного материала в соответствии с требованиями программы</vt:lpstr>
      <vt:lpstr>Слайд 3</vt:lpstr>
      <vt:lpstr>Этапы работы, направленной  на развитие оценочной самостоятельности учащихся.</vt:lpstr>
      <vt:lpstr>Слайд 5</vt:lpstr>
      <vt:lpstr>Слайд 6</vt:lpstr>
      <vt:lpstr>Настроение </vt:lpstr>
      <vt:lpstr>Успех</vt:lpstr>
      <vt:lpstr>2 этап. Критерии оценивания</vt:lpstr>
      <vt:lpstr>Слайд 10</vt:lpstr>
      <vt:lpstr>3 этап. Способ производства  формализованной оценки</vt:lpstr>
      <vt:lpstr>Критерии  оценивания.</vt:lpstr>
      <vt:lpstr>Слайд 13</vt:lpstr>
      <vt:lpstr>Слайд 14</vt:lpstr>
      <vt:lpstr>Слайд 15</vt:lpstr>
      <vt:lpstr>Этапы оценивания.</vt:lpstr>
      <vt:lpstr>Ознакомление с критериями отметок и отметочной деятельностью</vt:lpstr>
      <vt:lpstr>Слайд 18</vt:lpstr>
      <vt:lpstr>Слайд 19</vt:lpstr>
      <vt:lpstr>4 этап. Объективность самооценки</vt:lpstr>
      <vt:lpstr>Слайд 21</vt:lpstr>
      <vt:lpstr>    Высокий   рейтинг   ученика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 характеризует степень усвоения учащимися учебного материала в соответствии с требованиями программы.</dc:title>
  <dc:creator>394</dc:creator>
  <cp:lastModifiedBy>НЛ</cp:lastModifiedBy>
  <cp:revision>31</cp:revision>
  <dcterms:created xsi:type="dcterms:W3CDTF">2015-03-25T08:36:11Z</dcterms:created>
  <dcterms:modified xsi:type="dcterms:W3CDTF">2016-12-21T15:04:01Z</dcterms:modified>
</cp:coreProperties>
</file>