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64" r:id="rId6"/>
    <p:sldId id="260" r:id="rId7"/>
    <p:sldId id="261" r:id="rId8"/>
    <p:sldId id="271" r:id="rId9"/>
    <p:sldId id="272" r:id="rId10"/>
    <p:sldId id="274" r:id="rId11"/>
    <p:sldId id="275" r:id="rId12"/>
    <p:sldId id="273" r:id="rId13"/>
    <p:sldId id="283" r:id="rId14"/>
    <p:sldId id="278" r:id="rId15"/>
    <p:sldId id="279" r:id="rId16"/>
    <p:sldId id="286" r:id="rId17"/>
    <p:sldId id="287" r:id="rId18"/>
    <p:sldId id="282" r:id="rId19"/>
    <p:sldId id="285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&#1088;&#1076;&#1096;.&#1088;&#1092;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nichkov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.spb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c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vent.krsel.edu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930" y="411891"/>
            <a:ext cx="10750378" cy="38465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Система образования </a:t>
            </a:r>
            <a:br>
              <a:rPr lang="ru-RU" sz="3200" b="1" dirty="0" smtClean="0"/>
            </a:br>
            <a:r>
              <a:rPr lang="ru-RU" sz="3200" b="1" dirty="0" smtClean="0"/>
              <a:t>Красносельского района Санкт-Петербурга</a:t>
            </a:r>
            <a:br>
              <a:rPr lang="ru-RU" sz="32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Информационное совещание руководителей </a:t>
            </a:r>
            <a:br>
              <a:rPr lang="ru-RU" sz="3600" b="1" dirty="0" smtClean="0"/>
            </a:br>
            <a:r>
              <a:rPr lang="ru-RU" sz="3600" b="1" dirty="0" smtClean="0"/>
              <a:t>школьных методических объединений </a:t>
            </a:r>
            <a:br>
              <a:rPr lang="ru-RU" sz="3600" b="1" dirty="0" smtClean="0"/>
            </a:br>
            <a:r>
              <a:rPr lang="ru-RU" sz="3600" b="1" dirty="0" smtClean="0"/>
              <a:t>классных руководителей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821381"/>
            <a:ext cx="10058400" cy="1143000"/>
          </a:xfrm>
        </p:spPr>
        <p:txBody>
          <a:bodyPr/>
          <a:lstStyle/>
          <a:p>
            <a:pPr algn="ctr"/>
            <a:r>
              <a:rPr lang="ru-RU" b="1" dirty="0" smtClean="0"/>
              <a:t>24 января 2017 года</a:t>
            </a:r>
            <a:endParaRPr lang="ru-RU" b="1" dirty="0"/>
          </a:p>
        </p:txBody>
      </p:sp>
      <p:pic>
        <p:nvPicPr>
          <p:cNvPr id="4" name="Рисунок 3" descr="h0OnsIilV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994" y="262978"/>
            <a:ext cx="2039670" cy="2077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8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www.</a:t>
            </a:r>
            <a:r>
              <a:rPr lang="ru-RU" b="1" dirty="0" err="1" smtClean="0">
                <a:hlinkClick r:id="rId2"/>
              </a:rPr>
              <a:t>рдш</a:t>
            </a:r>
            <a:r>
              <a:rPr lang="en-US" b="1" dirty="0" smtClean="0">
                <a:hlinkClick r:id="rId2"/>
              </a:rPr>
              <a:t>.</a:t>
            </a:r>
            <a:r>
              <a:rPr lang="ru-RU" b="1" dirty="0" err="1" smtClean="0">
                <a:hlinkClick r:id="rId2"/>
              </a:rPr>
              <a:t>рф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11250" r="2414" b="6250"/>
          <a:stretch>
            <a:fillRect/>
          </a:stretch>
        </p:blipFill>
        <p:spPr bwMode="auto">
          <a:xfrm>
            <a:off x="1097280" y="1416916"/>
            <a:ext cx="9771017" cy="464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4" y="286604"/>
            <a:ext cx="10084526" cy="954368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www.anichkov.ru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4417" t="12321" r="6296" b="6250"/>
          <a:stretch>
            <a:fillRect/>
          </a:stretch>
        </p:blipFill>
        <p:spPr bwMode="auto">
          <a:xfrm>
            <a:off x="809895" y="1248728"/>
            <a:ext cx="9548951" cy="489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312" t="17678" r="18377" b="6250"/>
          <a:stretch>
            <a:fillRect/>
          </a:stretch>
        </p:blipFill>
        <p:spPr bwMode="auto">
          <a:xfrm>
            <a:off x="300447" y="229670"/>
            <a:ext cx="4728754" cy="379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8548" t="18304" r="19044" b="5625"/>
          <a:stretch>
            <a:fillRect/>
          </a:stretch>
        </p:blipFill>
        <p:spPr bwMode="auto">
          <a:xfrm>
            <a:off x="5538652" y="2134349"/>
            <a:ext cx="4715691" cy="384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/>
              <a:t>Итоги работы </a:t>
            </a:r>
            <a:endParaRPr lang="ru-RU" sz="6600" dirty="0" smtClean="0"/>
          </a:p>
          <a:p>
            <a:pPr algn="ctr"/>
            <a:r>
              <a:rPr lang="ru-RU" sz="6600" dirty="0" smtClean="0"/>
              <a:t>за </a:t>
            </a:r>
            <a:r>
              <a:rPr lang="ru-RU" sz="6600" dirty="0"/>
              <a:t>1 полугодие</a:t>
            </a:r>
          </a:p>
        </p:txBody>
      </p:sp>
    </p:spTree>
    <p:extLst>
      <p:ext uri="{BB962C8B-B14F-4D97-AF65-F5344CB8AC3E}">
        <p14:creationId xmlns:p14="http://schemas.microsoft.com/office/powerpoint/2010/main" val="29873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673100"/>
            <a:ext cx="10058400" cy="27765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октября-городской КВН классных руководителей, посвященная Году кино 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«Со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страницы на экран»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ru-RU" smtClean="0"/>
          </a:p>
          <a:p>
            <a:pPr marL="0" indent="0" eaLnBrk="1" hangingPunct="1">
              <a:buFont typeface="Calibri" pitchFamily="34" charset="0"/>
              <a:buNone/>
            </a:pPr>
            <a:endParaRPr lang="ru-RU" smtClean="0"/>
          </a:p>
          <a:p>
            <a:pPr marL="0" indent="0" eaLnBrk="1" hangingPunct="1">
              <a:buFont typeface="Calibri" pitchFamily="34" charset="0"/>
              <a:buNone/>
            </a:pPr>
            <a:endParaRPr lang="ru-RU" smtClean="0"/>
          </a:p>
          <a:p>
            <a:pPr marL="0" indent="0" algn="ctr" eaLnBrk="1" hangingPunct="1">
              <a:buFont typeface="Calibri" pitchFamily="34" charset="0"/>
              <a:buNone/>
            </a:pPr>
            <a:r>
              <a:rPr lang="ru-RU" sz="4000" smtClean="0"/>
              <a:t>СПАСИБО </a:t>
            </a:r>
          </a:p>
          <a:p>
            <a:pPr marL="0" indent="0" algn="ctr" eaLnBrk="1" hangingPunct="1">
              <a:buFont typeface="Calibri" pitchFamily="34" charset="0"/>
              <a:buNone/>
            </a:pPr>
            <a:r>
              <a:rPr lang="ru-RU" sz="4000" smtClean="0"/>
              <a:t>классными руководителям </a:t>
            </a:r>
          </a:p>
          <a:p>
            <a:pPr marL="0" indent="0" algn="ctr" eaLnBrk="1" hangingPunct="1">
              <a:buFont typeface="Calibri" pitchFamily="34" charset="0"/>
              <a:buNone/>
            </a:pPr>
            <a:r>
              <a:rPr lang="ru-RU" sz="4000" smtClean="0"/>
              <a:t>школ № 285, 291, 383, 505 568,</a:t>
            </a:r>
          </a:p>
        </p:txBody>
      </p:sp>
    </p:spTree>
    <p:extLst>
      <p:ext uri="{BB962C8B-B14F-4D97-AF65-F5344CB8AC3E}">
        <p14:creationId xmlns:p14="http://schemas.microsoft.com/office/powerpoint/2010/main" val="16821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0" name="Picture 4" descr="RdBHkYhAgs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87525" y="571500"/>
            <a:ext cx="9140825" cy="5141913"/>
          </a:xfrm>
        </p:spPr>
      </p:pic>
    </p:spTree>
    <p:extLst>
      <p:ext uri="{BB962C8B-B14F-4D97-AF65-F5344CB8AC3E}">
        <p14:creationId xmlns:p14="http://schemas.microsoft.com/office/powerpoint/2010/main" val="41135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27-29 </a:t>
            </a:r>
            <a:r>
              <a:rPr lang="ru-RU" sz="3600" b="1" smtClean="0"/>
              <a:t>октября </a:t>
            </a:r>
            <a:r>
              <a:rPr lang="ru-RU" sz="3600" b="1" smtClean="0"/>
              <a:t>состоялся в</a:t>
            </a:r>
            <a:r>
              <a:rPr lang="ru-RU" sz="3600" b="1" smtClean="0"/>
              <a:t>ыездной </a:t>
            </a:r>
            <a:r>
              <a:rPr lang="ru-RU" sz="3600" b="1" dirty="0" smtClean="0"/>
              <a:t>семинар классных руководителей</a:t>
            </a:r>
            <a:r>
              <a:rPr lang="ru-RU" sz="3600" dirty="0" smtClean="0"/>
              <a:t> </a:t>
            </a:r>
            <a:r>
              <a:rPr lang="ru-RU" sz="3600" b="1" dirty="0" smtClean="0"/>
              <a:t>«Технологии деятельности классного руководителя </a:t>
            </a:r>
            <a:r>
              <a:rPr lang="ru-RU" sz="3600" dirty="0" smtClean="0"/>
              <a:t> </a:t>
            </a:r>
            <a:r>
              <a:rPr lang="ru-RU" sz="3600" b="1" dirty="0" smtClean="0"/>
              <a:t>в условиях реализации ФГОС»</a:t>
            </a:r>
          </a:p>
          <a:p>
            <a:pPr eaLnBrk="1" hangingPunct="1"/>
            <a:r>
              <a:rPr lang="ru-RU" sz="3600" b="1" dirty="0" smtClean="0"/>
              <a:t>-принимали участие школы -237,270, 291, 293,391, 399</a:t>
            </a:r>
            <a:endParaRPr lang="ru-RU" sz="3600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31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5" y="793243"/>
            <a:ext cx="9023546" cy="5075745"/>
          </a:xfrm>
        </p:spPr>
      </p:pic>
    </p:spTree>
    <p:extLst>
      <p:ext uri="{BB962C8B-B14F-4D97-AF65-F5344CB8AC3E}">
        <p14:creationId xmlns:p14="http://schemas.microsoft.com/office/powerpoint/2010/main" val="35294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Районный конкурс</a:t>
            </a:r>
            <a:br>
              <a:rPr lang="ru-RU" dirty="0" smtClean="0"/>
            </a:br>
            <a:r>
              <a:rPr lang="ru-RU" dirty="0" smtClean="0"/>
              <a:t> педагогических достижений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Номинация «Воспитать человека»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4" y="2441826"/>
            <a:ext cx="7411453" cy="41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0074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/>
              <a:t>П</a:t>
            </a:r>
            <a:r>
              <a:rPr lang="ru-RU" sz="4000" b="1" dirty="0" smtClean="0"/>
              <a:t>ринимали </a:t>
            </a:r>
            <a:r>
              <a:rPr lang="ru-RU" sz="4000" b="1" dirty="0"/>
              <a:t>участие школы </a:t>
            </a:r>
            <a:r>
              <a:rPr lang="ru-RU" sz="4000" b="1" dirty="0" smtClean="0"/>
              <a:t>7</a:t>
            </a:r>
            <a:r>
              <a:rPr lang="ru-RU" sz="4000" b="1" dirty="0"/>
              <a:t>, 237, 242,270, 271, 290, 291, 293. 369,375, 380,385, 391,394, 546,547, 549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2" y="1830384"/>
            <a:ext cx="5102139" cy="28699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119770"/>
            <a:ext cx="5236143" cy="29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Приоритеты развития Системы образования района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Реализация Федеральных стратегических документов</a:t>
            </a:r>
          </a:p>
          <a:p>
            <a:r>
              <a:rPr lang="ru-RU" dirty="0" smtClean="0"/>
              <a:t>Создание Программы развития Системы образования Красносельского района</a:t>
            </a:r>
          </a:p>
          <a:p>
            <a:r>
              <a:rPr lang="ru-RU" dirty="0" smtClean="0"/>
              <a:t>Создание Концепции воспитательной работы</a:t>
            </a:r>
          </a:p>
          <a:p>
            <a:r>
              <a:rPr lang="ru-RU" dirty="0" smtClean="0"/>
              <a:t>Создание условий для воспитания обучающихся и их успешной социализации</a:t>
            </a:r>
          </a:p>
          <a:p>
            <a:r>
              <a:rPr lang="ru-RU" dirty="0" smtClean="0"/>
              <a:t>Создание открытой и доступной образовательной среды</a:t>
            </a:r>
          </a:p>
          <a:p>
            <a:endParaRPr lang="ru-RU" dirty="0"/>
          </a:p>
        </p:txBody>
      </p:sp>
      <p:pic>
        <p:nvPicPr>
          <p:cNvPr id="4" name="Рисунок 3" descr="h0OnsIilV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971" y="281353"/>
            <a:ext cx="1966366" cy="200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8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классных руководителей ОО Санкт-Петербурга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13" y="1736725"/>
            <a:ext cx="5903782" cy="3320877"/>
          </a:xfrm>
        </p:spPr>
      </p:pic>
      <p:sp>
        <p:nvSpPr>
          <p:cNvPr id="5" name="TextBox 4"/>
          <p:cNvSpPr txBox="1"/>
          <p:nvPr/>
        </p:nvSpPr>
        <p:spPr>
          <a:xfrm>
            <a:off x="1700462" y="5309936"/>
            <a:ext cx="7700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Свалова</a:t>
            </a:r>
            <a:r>
              <a:rPr lang="ru-RU" sz="2800" dirty="0" smtClean="0"/>
              <a:t> Н.А.- ГБОУ СОШ № 385</a:t>
            </a:r>
          </a:p>
          <a:p>
            <a:r>
              <a:rPr lang="ru-RU" sz="2800" dirty="0" smtClean="0"/>
              <a:t>Фокина Е.М.-ГБОУ СОШ № 208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1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Основой Стратегии развития воспитания являются базовые национальные ценности российского общества, закрепленные Конституцией РФ: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1941342"/>
            <a:ext cx="11535507" cy="471267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200" b="1" dirty="0"/>
              <a:t>патриотизм </a:t>
            </a:r>
            <a:r>
              <a:rPr lang="ru-RU" sz="2200" dirty="0"/>
              <a:t>– любовь к России, к своему народу, к своей малой Родине, служение Отечеству;</a:t>
            </a:r>
          </a:p>
          <a:p>
            <a:pPr lvl="0"/>
            <a:r>
              <a:rPr lang="ru-RU" sz="2200" b="1" dirty="0"/>
              <a:t>социальная солидарность</a:t>
            </a:r>
            <a:r>
              <a:rPr lang="ru-RU" sz="2200" dirty="0"/>
              <a:t> – свобода личная и национальная, доверие к людям, институтам государства и гражданского общества, справедливость, милосердие, честь, достоинство;</a:t>
            </a:r>
          </a:p>
          <a:p>
            <a:pPr lvl="0"/>
            <a:r>
              <a:rPr lang="ru-RU" sz="2200" b="1" dirty="0"/>
              <a:t>гражданственность</a:t>
            </a:r>
            <a:r>
              <a:rPr lang="ru-RU" sz="2200" dirty="0"/>
              <a:t> – служение Отечеству, правовое государство, гражданское общество, закон и правопорядок, поликультурный мир, свобода совести и вероисповедания;</a:t>
            </a:r>
          </a:p>
          <a:p>
            <a:pPr lvl="0"/>
            <a:r>
              <a:rPr lang="ru-RU" sz="2200" b="1" dirty="0"/>
              <a:t>семья</a:t>
            </a:r>
            <a:r>
              <a:rPr lang="ru-RU" sz="2200" dirty="0"/>
              <a:t> – любовь и верность, здоровье, достаток, уважение к родителям, забота о старших и младших, забота о продолжении рода;</a:t>
            </a:r>
          </a:p>
          <a:p>
            <a:pPr lvl="0"/>
            <a:r>
              <a:rPr lang="ru-RU" sz="2200" b="1" dirty="0"/>
              <a:t>здоровье</a:t>
            </a:r>
            <a:r>
              <a:rPr lang="ru-RU" sz="2200" dirty="0"/>
              <a:t> – здоровый образ жизни, здоровье физическое, социально-психологическое и духовное, физическая культура и спорт;</a:t>
            </a:r>
          </a:p>
          <a:p>
            <a:pPr lvl="0"/>
            <a:r>
              <a:rPr lang="ru-RU" sz="2200" b="1" dirty="0"/>
              <a:t>образование</a:t>
            </a:r>
            <a:r>
              <a:rPr lang="ru-RU" sz="2200" dirty="0"/>
              <a:t> – знание, компетентность, самоопределение и самореализация в образовании, накопление человеческого капитала, образование в течение всей жизни;</a:t>
            </a:r>
          </a:p>
          <a:p>
            <a:pPr lvl="0"/>
            <a:r>
              <a:rPr lang="ru-RU" sz="2200" b="1" dirty="0"/>
              <a:t>труд и творчество</a:t>
            </a:r>
            <a:r>
              <a:rPr lang="ru-RU" sz="2200" dirty="0"/>
              <a:t> – уважение к труду, творчество и созидание, целеустремлённость и настойчивость, развитие человеческого капитала;</a:t>
            </a:r>
          </a:p>
          <a:p>
            <a:pPr lvl="0"/>
            <a:r>
              <a:rPr lang="ru-RU" sz="2200" b="1" dirty="0"/>
              <a:t>наука</a:t>
            </a:r>
            <a:r>
              <a:rPr lang="ru-RU" sz="2200" dirty="0"/>
              <a:t> – ценность знания, стремление к истине, научная картина мира;</a:t>
            </a:r>
          </a:p>
          <a:p>
            <a:pPr lvl="0"/>
            <a:r>
              <a:rPr lang="ru-RU" sz="2200" b="1" dirty="0"/>
              <a:t>традиционные российские религии</a:t>
            </a:r>
            <a:r>
              <a:rPr lang="ru-RU" sz="2200" dirty="0"/>
              <a:t> – представления о вере, духовности, религиозной жизни человека, религиозное мировоззрение как часть сложной картины мира современного человека, толерантность, формируемая на основе межконфессионального диалога;</a:t>
            </a:r>
          </a:p>
          <a:p>
            <a:pPr lvl="0"/>
            <a:r>
              <a:rPr lang="ru-RU" sz="2200" b="1" dirty="0"/>
              <a:t>искусство и литература</a:t>
            </a:r>
            <a:r>
              <a:rPr lang="ru-RU" sz="2200" dirty="0"/>
              <a:t> – красота, гармония, духовный мир человека, нравственный выбор, смысл жизни, эстетическое развитие, этическое развитие;</a:t>
            </a:r>
          </a:p>
          <a:p>
            <a:pPr lvl="0"/>
            <a:r>
              <a:rPr lang="ru-RU" sz="2200" b="1" dirty="0"/>
              <a:t>человечество</a:t>
            </a:r>
            <a:r>
              <a:rPr lang="ru-RU" sz="2200" dirty="0"/>
              <a:t> – мир во всем мире, многообразие культур и народов, прогресс человечества, международное сотрудничество;</a:t>
            </a:r>
          </a:p>
          <a:p>
            <a:pPr lvl="0"/>
            <a:r>
              <a:rPr lang="ru-RU" sz="2200" b="1" dirty="0"/>
              <a:t>природа </a:t>
            </a:r>
            <a:r>
              <a:rPr lang="ru-RU" sz="2200" dirty="0"/>
              <a:t>– эволюция, родная земля, заповедная природа, планета Земля, экологическое сознание.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2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2808"/>
          </a:xfrm>
        </p:spPr>
        <p:txBody>
          <a:bodyPr/>
          <a:lstStyle/>
          <a:p>
            <a:r>
              <a:rPr lang="ru-RU" b="1" dirty="0" smtClean="0"/>
              <a:t>Повестка дня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427747"/>
            <a:ext cx="10058400" cy="44413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/>
              <a:t>1. Основные направления работы образовательных учреждений</a:t>
            </a:r>
          </a:p>
          <a:p>
            <a:pPr marL="0" indent="0">
              <a:buNone/>
            </a:pPr>
            <a:r>
              <a:rPr lang="ru-RU" sz="3200" dirty="0" smtClean="0"/>
              <a:t>2.Информационное пространство воспитательной деятельности</a:t>
            </a:r>
          </a:p>
          <a:p>
            <a:pPr marL="0" indent="0">
              <a:buNone/>
            </a:pPr>
            <a:r>
              <a:rPr lang="ru-RU" sz="3200" dirty="0" smtClean="0"/>
              <a:t>3. Организация работы районного учебно-методического объединения классных руководителей</a:t>
            </a:r>
          </a:p>
        </p:txBody>
      </p:sp>
      <p:pic>
        <p:nvPicPr>
          <p:cNvPr id="4" name="Рисунок 3" descr="h0OnsIilV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971" y="281353"/>
            <a:ext cx="1966366" cy="200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8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1429" r="6296" b="6250"/>
          <a:stretch>
            <a:fillRect/>
          </a:stretch>
        </p:blipFill>
        <p:spPr bwMode="auto">
          <a:xfrm>
            <a:off x="1071153" y="1181848"/>
            <a:ext cx="9984377" cy="493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247" y="105371"/>
            <a:ext cx="10058400" cy="96578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Сайт Системы образования 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  <a:hlinkClick r:id="rId3"/>
              </a:rPr>
              <a:t>www.roo.spb.ru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1354" y="2461845"/>
            <a:ext cx="1463040" cy="3376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22" y="105371"/>
            <a:ext cx="10447225" cy="1031451"/>
          </a:xfrm>
        </p:spPr>
        <p:txBody>
          <a:bodyPr/>
          <a:lstStyle/>
          <a:p>
            <a:r>
              <a:rPr lang="ru-RU" b="1" dirty="0" smtClean="0"/>
              <a:t>Сайт Системы образования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99" t="6751" r="-4565" b="9082"/>
          <a:stretch/>
        </p:blipFill>
        <p:spPr>
          <a:xfrm>
            <a:off x="1131542" y="1333326"/>
            <a:ext cx="10160126" cy="488341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180492" y="2715065"/>
            <a:ext cx="1308296" cy="1969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262553" y="2965939"/>
            <a:ext cx="1308296" cy="1969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22" y="105371"/>
            <a:ext cx="10447225" cy="1031451"/>
          </a:xfrm>
        </p:spPr>
        <p:txBody>
          <a:bodyPr/>
          <a:lstStyle/>
          <a:p>
            <a:r>
              <a:rPr lang="ru-RU" b="1" dirty="0" smtClean="0"/>
              <a:t>Сайт Системы образования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3" t="13149" b="6659"/>
          <a:stretch>
            <a:fillRect/>
          </a:stretch>
        </p:blipFill>
        <p:spPr bwMode="auto">
          <a:xfrm>
            <a:off x="1101036" y="1280160"/>
            <a:ext cx="9787357" cy="44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войная стрелка вверх/вниз 5"/>
          <p:cNvSpPr/>
          <p:nvPr/>
        </p:nvSpPr>
        <p:spPr>
          <a:xfrm>
            <a:off x="10142806" y="2335237"/>
            <a:ext cx="253219" cy="3404381"/>
          </a:xfrm>
          <a:prstGeom prst="up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4814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Сайт ИМЦ 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</a:rPr>
              <a:t>www.</a:t>
            </a:r>
            <a:r>
              <a:rPr lang="en-US" b="1" u="sng" dirty="0" smtClean="0">
                <a:solidFill>
                  <a:srgbClr val="0070C0"/>
                </a:solidFill>
                <a:hlinkClick r:id="rId2"/>
              </a:rPr>
              <a:t>imc.edu.ru</a:t>
            </a:r>
            <a:r>
              <a:rPr lang="ru-RU" b="1" u="sng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  </a:t>
            </a:r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0OnsIilVg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847" y="182880"/>
            <a:ext cx="1864964" cy="189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11607" r="3920" b="6250"/>
          <a:stretch>
            <a:fillRect/>
          </a:stretch>
        </p:blipFill>
        <p:spPr bwMode="auto">
          <a:xfrm>
            <a:off x="1110343" y="1612888"/>
            <a:ext cx="8765175" cy="421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8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5" y="182100"/>
            <a:ext cx="10698480" cy="1202563"/>
          </a:xfrm>
        </p:spPr>
        <p:txBody>
          <a:bodyPr>
            <a:normAutofit/>
          </a:bodyPr>
          <a:lstStyle/>
          <a:p>
            <a:r>
              <a:rPr lang="ru-RU" sz="4200" b="1" u="sng" dirty="0" smtClean="0">
                <a:hlinkClick r:id="rId2"/>
              </a:rPr>
              <a:t>Альманах «Событие» </a:t>
            </a:r>
            <a:r>
              <a:rPr lang="en-US" sz="4200" b="1" dirty="0" smtClean="0">
                <a:hlinkClick r:id="rId2"/>
              </a:rPr>
              <a:t>www.event.krsel.edu.ru</a:t>
            </a:r>
            <a:r>
              <a:rPr lang="en-US" sz="4200" b="1" dirty="0" smtClean="0"/>
              <a:t> </a:t>
            </a:r>
            <a:endParaRPr lang="ru-RU" sz="4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8036" r="6296" b="11250"/>
          <a:stretch>
            <a:fillRect/>
          </a:stretch>
        </p:blipFill>
        <p:spPr bwMode="auto">
          <a:xfrm>
            <a:off x="653144" y="1600854"/>
            <a:ext cx="10820400" cy="45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Ретро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609</TotalTime>
  <Words>447</Words>
  <Application>Microsoft Office PowerPoint</Application>
  <PresentationFormat>Широкоэкранный</PresentationFormat>
  <Paragraphs>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Ретро</vt:lpstr>
      <vt:lpstr>Система образования  Красносельского района Санкт-Петербурга   Информационное совещание руководителей  школьных методических объединений  классных руководителей </vt:lpstr>
      <vt:lpstr>Приоритеты развития Системы образования района</vt:lpstr>
      <vt:lpstr>Основой Стратегии развития воспитания являются базовые национальные ценности российского общества, закрепленные Конституцией РФ:</vt:lpstr>
      <vt:lpstr>Повестка дня</vt:lpstr>
      <vt:lpstr>Сайт Системы образования  www.roo.spb.ru  </vt:lpstr>
      <vt:lpstr>Сайт Системы образования</vt:lpstr>
      <vt:lpstr>Сайт Системы образования</vt:lpstr>
      <vt:lpstr>Сайт ИМЦ  www.imc.edu.ru   </vt:lpstr>
      <vt:lpstr>Альманах «Событие» www.event.krsel.edu.ru </vt:lpstr>
      <vt:lpstr>www.рдш.рф </vt:lpstr>
      <vt:lpstr>www.anichkov.ru </vt:lpstr>
      <vt:lpstr>Презентация PowerPoint</vt:lpstr>
      <vt:lpstr>Презентация PowerPoint</vt:lpstr>
      <vt:lpstr>6 октября-городской КВН классных руководителей, посвященная Году кино в России «Со страницы на экран» </vt:lpstr>
      <vt:lpstr>Презентация PowerPoint</vt:lpstr>
      <vt:lpstr>Презентация PowerPoint</vt:lpstr>
      <vt:lpstr>Презентация PowerPoint</vt:lpstr>
      <vt:lpstr>Районный конкурс  педагогических достижений</vt:lpstr>
      <vt:lpstr>  Принимали участие школы 7, 237, 242,270, 271, 290, 291, 293. 369,375, 380,385, 391,394, 546,547, 549 </vt:lpstr>
      <vt:lpstr>Конкурс классных руководителей ОО Санкт-Петербурга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образования  Красносельского района Санкт-Петербурга   Информационное совещание ответственных за направление «Профориентация»  в общеобразовательных учреждениях района</dc:title>
  <dc:creator>Владислав</dc:creator>
  <cp:lastModifiedBy>user</cp:lastModifiedBy>
  <cp:revision>38</cp:revision>
  <dcterms:created xsi:type="dcterms:W3CDTF">2015-09-30T14:05:54Z</dcterms:created>
  <dcterms:modified xsi:type="dcterms:W3CDTF">2017-01-25T11:50:26Z</dcterms:modified>
</cp:coreProperties>
</file>