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75" r:id="rId4"/>
    <p:sldId id="278" r:id="rId5"/>
    <p:sldId id="277" r:id="rId6"/>
    <p:sldId id="279" r:id="rId7"/>
    <p:sldId id="280" r:id="rId8"/>
    <p:sldId id="282" r:id="rId9"/>
    <p:sldId id="281" r:id="rId10"/>
    <p:sldId id="283" r:id="rId11"/>
    <p:sldId id="258" r:id="rId12"/>
    <p:sldId id="262" r:id="rId13"/>
    <p:sldId id="263" r:id="rId14"/>
    <p:sldId id="259" r:id="rId15"/>
    <p:sldId id="264" r:id="rId16"/>
    <p:sldId id="265" r:id="rId17"/>
    <p:sldId id="266" r:id="rId18"/>
    <p:sldId id="260" r:id="rId19"/>
    <p:sldId id="267" r:id="rId20"/>
    <p:sldId id="268" r:id="rId21"/>
    <p:sldId id="269" r:id="rId22"/>
    <p:sldId id="261" r:id="rId23"/>
    <p:sldId id="270" r:id="rId24"/>
    <p:sldId id="273" r:id="rId25"/>
    <p:sldId id="272" r:id="rId26"/>
    <p:sldId id="271" r:id="rId27"/>
    <p:sldId id="274" r:id="rId28"/>
    <p:sldId id="287" r:id="rId29"/>
    <p:sldId id="284" r:id="rId30"/>
    <p:sldId id="288" r:id="rId31"/>
    <p:sldId id="285" r:id="rId32"/>
    <p:sldId id="286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0.8</c:v>
                </c:pt>
                <c:pt idx="1">
                  <c:v>0.73</c:v>
                </c:pt>
                <c:pt idx="2">
                  <c:v>0.76</c:v>
                </c:pt>
                <c:pt idx="3">
                  <c:v>0.69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0.81</c:v>
                </c:pt>
                <c:pt idx="1">
                  <c:v>0.72</c:v>
                </c:pt>
                <c:pt idx="2">
                  <c:v>0.72</c:v>
                </c:pt>
                <c:pt idx="3">
                  <c:v>0.66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326226144"/>
        <c:axId val="-326223424"/>
      </c:barChart>
      <c:catAx>
        <c:axId val="-326226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326223424"/>
        <c:crosses val="autoZero"/>
        <c:auto val="1"/>
        <c:lblAlgn val="ctr"/>
        <c:lblOffset val="100"/>
        <c:noMultiLvlLbl val="0"/>
      </c:catAx>
      <c:valAx>
        <c:axId val="-326223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32622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Методист!$P$7</c:f>
              <c:strCache>
                <c:ptCount val="1"/>
                <c:pt idx="0">
                  <c:v>Ср.коэффициент по ОУ</c:v>
                </c:pt>
              </c:strCache>
            </c:strRef>
          </c:tx>
          <c:marker>
            <c:symbol val="none"/>
          </c:marker>
          <c:cat>
            <c:strRef>
              <c:f>Методист!$O$9:$O$51</c:f>
              <c:strCache>
                <c:ptCount val="43"/>
                <c:pt idx="0">
                  <c:v>200</c:v>
                </c:pt>
                <c:pt idx="1">
                  <c:v>208</c:v>
                </c:pt>
                <c:pt idx="2">
                  <c:v>217</c:v>
                </c:pt>
                <c:pt idx="3">
                  <c:v>237</c:v>
                </c:pt>
                <c:pt idx="4">
                  <c:v>242</c:v>
                </c:pt>
                <c:pt idx="5">
                  <c:v>247</c:v>
                </c:pt>
                <c:pt idx="6">
                  <c:v>252</c:v>
                </c:pt>
                <c:pt idx="7">
                  <c:v>262</c:v>
                </c:pt>
                <c:pt idx="8">
                  <c:v>270</c:v>
                </c:pt>
                <c:pt idx="9">
                  <c:v>271</c:v>
                </c:pt>
                <c:pt idx="10">
                  <c:v>275</c:v>
                </c:pt>
                <c:pt idx="11">
                  <c:v>276</c:v>
                </c:pt>
                <c:pt idx="12">
                  <c:v>285</c:v>
                </c:pt>
                <c:pt idx="13">
                  <c:v>289</c:v>
                </c:pt>
                <c:pt idx="14">
                  <c:v>290</c:v>
                </c:pt>
                <c:pt idx="15">
                  <c:v>291</c:v>
                </c:pt>
                <c:pt idx="16">
                  <c:v>293</c:v>
                </c:pt>
                <c:pt idx="17">
                  <c:v>352</c:v>
                </c:pt>
                <c:pt idx="18">
                  <c:v>369</c:v>
                </c:pt>
                <c:pt idx="19">
                  <c:v>375</c:v>
                </c:pt>
                <c:pt idx="20">
                  <c:v>380</c:v>
                </c:pt>
                <c:pt idx="21">
                  <c:v>382</c:v>
                </c:pt>
                <c:pt idx="22">
                  <c:v>383</c:v>
                </c:pt>
                <c:pt idx="23">
                  <c:v>385</c:v>
                </c:pt>
                <c:pt idx="24">
                  <c:v>390</c:v>
                </c:pt>
                <c:pt idx="25">
                  <c:v>391</c:v>
                </c:pt>
                <c:pt idx="26">
                  <c:v>394</c:v>
                </c:pt>
                <c:pt idx="27">
                  <c:v>395</c:v>
                </c:pt>
                <c:pt idx="28">
                  <c:v>398</c:v>
                </c:pt>
                <c:pt idx="29">
                  <c:v>399</c:v>
                </c:pt>
                <c:pt idx="30">
                  <c:v>414</c:v>
                </c:pt>
                <c:pt idx="31">
                  <c:v>505</c:v>
                </c:pt>
                <c:pt idx="32">
                  <c:v>509</c:v>
                </c:pt>
                <c:pt idx="33">
                  <c:v>546</c:v>
                </c:pt>
                <c:pt idx="34">
                  <c:v>547</c:v>
                </c:pt>
                <c:pt idx="35">
                  <c:v>548</c:v>
                </c:pt>
                <c:pt idx="36">
                  <c:v>549</c:v>
                </c:pt>
                <c:pt idx="37">
                  <c:v>568</c:v>
                </c:pt>
                <c:pt idx="38">
                  <c:v>590</c:v>
                </c:pt>
                <c:pt idx="39">
                  <c:v>675</c:v>
                </c:pt>
                <c:pt idx="40">
                  <c:v>678</c:v>
                </c:pt>
                <c:pt idx="41">
                  <c:v>МШ</c:v>
                </c:pt>
                <c:pt idx="42">
                  <c:v>ШЭиП</c:v>
                </c:pt>
              </c:strCache>
            </c:strRef>
          </c:cat>
          <c:val>
            <c:numRef>
              <c:f>Методист!$P$9:$P$51</c:f>
              <c:numCache>
                <c:formatCode>0.00</c:formatCode>
                <c:ptCount val="43"/>
                <c:pt idx="0">
                  <c:v>0.75333333333333363</c:v>
                </c:pt>
                <c:pt idx="1">
                  <c:v>0.70444444444444465</c:v>
                </c:pt>
                <c:pt idx="2">
                  <c:v>0.76066666666666694</c:v>
                </c:pt>
                <c:pt idx="3">
                  <c:v>0.76361111111111202</c:v>
                </c:pt>
                <c:pt idx="4">
                  <c:v>0.78769230769230769</c:v>
                </c:pt>
                <c:pt idx="5">
                  <c:v>0.80733333333333368</c:v>
                </c:pt>
                <c:pt idx="6">
                  <c:v>0.84807692307692328</c:v>
                </c:pt>
                <c:pt idx="7">
                  <c:v>0.77742857142857291</c:v>
                </c:pt>
                <c:pt idx="8">
                  <c:v>0.77572160283866709</c:v>
                </c:pt>
                <c:pt idx="9">
                  <c:v>0.86476190476190451</c:v>
                </c:pt>
                <c:pt idx="10">
                  <c:v>0.83444444444444532</c:v>
                </c:pt>
                <c:pt idx="11">
                  <c:v>0.79660069291178015</c:v>
                </c:pt>
                <c:pt idx="12">
                  <c:v>0.82629629629629664</c:v>
                </c:pt>
                <c:pt idx="13">
                  <c:v>0.85555555555555562</c:v>
                </c:pt>
                <c:pt idx="14">
                  <c:v>0.81</c:v>
                </c:pt>
                <c:pt idx="15">
                  <c:v>0.72308641975308663</c:v>
                </c:pt>
                <c:pt idx="16">
                  <c:v>0.82194444444444537</c:v>
                </c:pt>
                <c:pt idx="17">
                  <c:v>0.86555555555555563</c:v>
                </c:pt>
                <c:pt idx="18">
                  <c:v>0.89763888888888987</c:v>
                </c:pt>
                <c:pt idx="19">
                  <c:v>0.89925925925925954</c:v>
                </c:pt>
                <c:pt idx="20">
                  <c:v>0.75629629629629735</c:v>
                </c:pt>
                <c:pt idx="21">
                  <c:v>0.80518518518518523</c:v>
                </c:pt>
                <c:pt idx="22">
                  <c:v>0.71777777777777763</c:v>
                </c:pt>
                <c:pt idx="23">
                  <c:v>0.84705882352941286</c:v>
                </c:pt>
                <c:pt idx="24">
                  <c:v>0.7927777777777778</c:v>
                </c:pt>
                <c:pt idx="25">
                  <c:v>0.83870370370370373</c:v>
                </c:pt>
                <c:pt idx="26">
                  <c:v>0.8340740740740753</c:v>
                </c:pt>
                <c:pt idx="27">
                  <c:v>0.86222222222222211</c:v>
                </c:pt>
                <c:pt idx="28">
                  <c:v>0.87764705882353111</c:v>
                </c:pt>
                <c:pt idx="29">
                  <c:v>0.75666666666666693</c:v>
                </c:pt>
                <c:pt idx="30">
                  <c:v>0.72777777777777775</c:v>
                </c:pt>
                <c:pt idx="31">
                  <c:v>0.8351851851851857</c:v>
                </c:pt>
                <c:pt idx="32">
                  <c:v>0.78761904761904833</c:v>
                </c:pt>
                <c:pt idx="33">
                  <c:v>0.81944444444444464</c:v>
                </c:pt>
                <c:pt idx="34">
                  <c:v>0.80999999999999983</c:v>
                </c:pt>
                <c:pt idx="35">
                  <c:v>0.84777777777777763</c:v>
                </c:pt>
                <c:pt idx="36">
                  <c:v>0.76138888888888978</c:v>
                </c:pt>
                <c:pt idx="37">
                  <c:v>0.72030303030303111</c:v>
                </c:pt>
                <c:pt idx="38">
                  <c:v>0.84000000000000064</c:v>
                </c:pt>
                <c:pt idx="39">
                  <c:v>0.85333333333333361</c:v>
                </c:pt>
                <c:pt idx="40">
                  <c:v>0.76333333333333364</c:v>
                </c:pt>
                <c:pt idx="41">
                  <c:v>0.9</c:v>
                </c:pt>
                <c:pt idx="42">
                  <c:v>0.85111111111111115</c:v>
                </c:pt>
              </c:numCache>
            </c:numRef>
          </c:val>
        </c:ser>
        <c:ser>
          <c:idx val="1"/>
          <c:order val="1"/>
          <c:tx>
            <c:strRef>
              <c:f>Методист!$Q$7</c:f>
              <c:strCache>
                <c:ptCount val="1"/>
                <c:pt idx="0">
                  <c:v>Ср. коэффициент район</c:v>
                </c:pt>
              </c:strCache>
            </c:strRef>
          </c:tx>
          <c:marker>
            <c:symbol val="none"/>
          </c:marker>
          <c:cat>
            <c:strRef>
              <c:f>Методист!$O$9:$O$51</c:f>
              <c:strCache>
                <c:ptCount val="43"/>
                <c:pt idx="0">
                  <c:v>200</c:v>
                </c:pt>
                <c:pt idx="1">
                  <c:v>208</c:v>
                </c:pt>
                <c:pt idx="2">
                  <c:v>217</c:v>
                </c:pt>
                <c:pt idx="3">
                  <c:v>237</c:v>
                </c:pt>
                <c:pt idx="4">
                  <c:v>242</c:v>
                </c:pt>
                <c:pt idx="5">
                  <c:v>247</c:v>
                </c:pt>
                <c:pt idx="6">
                  <c:v>252</c:v>
                </c:pt>
                <c:pt idx="7">
                  <c:v>262</c:v>
                </c:pt>
                <c:pt idx="8">
                  <c:v>270</c:v>
                </c:pt>
                <c:pt idx="9">
                  <c:v>271</c:v>
                </c:pt>
                <c:pt idx="10">
                  <c:v>275</c:v>
                </c:pt>
                <c:pt idx="11">
                  <c:v>276</c:v>
                </c:pt>
                <c:pt idx="12">
                  <c:v>285</c:v>
                </c:pt>
                <c:pt idx="13">
                  <c:v>289</c:v>
                </c:pt>
                <c:pt idx="14">
                  <c:v>290</c:v>
                </c:pt>
                <c:pt idx="15">
                  <c:v>291</c:v>
                </c:pt>
                <c:pt idx="16">
                  <c:v>293</c:v>
                </c:pt>
                <c:pt idx="17">
                  <c:v>352</c:v>
                </c:pt>
                <c:pt idx="18">
                  <c:v>369</c:v>
                </c:pt>
                <c:pt idx="19">
                  <c:v>375</c:v>
                </c:pt>
                <c:pt idx="20">
                  <c:v>380</c:v>
                </c:pt>
                <c:pt idx="21">
                  <c:v>382</c:v>
                </c:pt>
                <c:pt idx="22">
                  <c:v>383</c:v>
                </c:pt>
                <c:pt idx="23">
                  <c:v>385</c:v>
                </c:pt>
                <c:pt idx="24">
                  <c:v>390</c:v>
                </c:pt>
                <c:pt idx="25">
                  <c:v>391</c:v>
                </c:pt>
                <c:pt idx="26">
                  <c:v>394</c:v>
                </c:pt>
                <c:pt idx="27">
                  <c:v>395</c:v>
                </c:pt>
                <c:pt idx="28">
                  <c:v>398</c:v>
                </c:pt>
                <c:pt idx="29">
                  <c:v>399</c:v>
                </c:pt>
                <c:pt idx="30">
                  <c:v>414</c:v>
                </c:pt>
                <c:pt idx="31">
                  <c:v>505</c:v>
                </c:pt>
                <c:pt idx="32">
                  <c:v>509</c:v>
                </c:pt>
                <c:pt idx="33">
                  <c:v>546</c:v>
                </c:pt>
                <c:pt idx="34">
                  <c:v>547</c:v>
                </c:pt>
                <c:pt idx="35">
                  <c:v>548</c:v>
                </c:pt>
                <c:pt idx="36">
                  <c:v>549</c:v>
                </c:pt>
                <c:pt idx="37">
                  <c:v>568</c:v>
                </c:pt>
                <c:pt idx="38">
                  <c:v>590</c:v>
                </c:pt>
                <c:pt idx="39">
                  <c:v>675</c:v>
                </c:pt>
                <c:pt idx="40">
                  <c:v>678</c:v>
                </c:pt>
                <c:pt idx="41">
                  <c:v>МШ</c:v>
                </c:pt>
                <c:pt idx="42">
                  <c:v>ШЭиП</c:v>
                </c:pt>
              </c:strCache>
            </c:strRef>
          </c:cat>
          <c:val>
            <c:numRef>
              <c:f>Методист!$Q$9:$Q$51</c:f>
              <c:numCache>
                <c:formatCode>General</c:formatCode>
                <c:ptCount val="43"/>
                <c:pt idx="0">
                  <c:v>0.81</c:v>
                </c:pt>
                <c:pt idx="1">
                  <c:v>0.81</c:v>
                </c:pt>
                <c:pt idx="2">
                  <c:v>0.81</c:v>
                </c:pt>
                <c:pt idx="3">
                  <c:v>0.81</c:v>
                </c:pt>
                <c:pt idx="4">
                  <c:v>0.81</c:v>
                </c:pt>
                <c:pt idx="5">
                  <c:v>0.81</c:v>
                </c:pt>
                <c:pt idx="6">
                  <c:v>0.81</c:v>
                </c:pt>
                <c:pt idx="7">
                  <c:v>0.81</c:v>
                </c:pt>
                <c:pt idx="8">
                  <c:v>0.81</c:v>
                </c:pt>
                <c:pt idx="9">
                  <c:v>0.81</c:v>
                </c:pt>
                <c:pt idx="10">
                  <c:v>0.81</c:v>
                </c:pt>
                <c:pt idx="11">
                  <c:v>0.81</c:v>
                </c:pt>
                <c:pt idx="12">
                  <c:v>0.81</c:v>
                </c:pt>
                <c:pt idx="13">
                  <c:v>0.81</c:v>
                </c:pt>
                <c:pt idx="14">
                  <c:v>0.81</c:v>
                </c:pt>
                <c:pt idx="15">
                  <c:v>0.81</c:v>
                </c:pt>
                <c:pt idx="16">
                  <c:v>0.81</c:v>
                </c:pt>
                <c:pt idx="17">
                  <c:v>0.81</c:v>
                </c:pt>
                <c:pt idx="18">
                  <c:v>0.81</c:v>
                </c:pt>
                <c:pt idx="19">
                  <c:v>0.81</c:v>
                </c:pt>
                <c:pt idx="20">
                  <c:v>0.81</c:v>
                </c:pt>
                <c:pt idx="21">
                  <c:v>0.81</c:v>
                </c:pt>
                <c:pt idx="22">
                  <c:v>0.81</c:v>
                </c:pt>
                <c:pt idx="23">
                  <c:v>0.81</c:v>
                </c:pt>
                <c:pt idx="24">
                  <c:v>0.81</c:v>
                </c:pt>
                <c:pt idx="25">
                  <c:v>0.81</c:v>
                </c:pt>
                <c:pt idx="26">
                  <c:v>0.81</c:v>
                </c:pt>
                <c:pt idx="27">
                  <c:v>0.81</c:v>
                </c:pt>
                <c:pt idx="28">
                  <c:v>0.81</c:v>
                </c:pt>
                <c:pt idx="29">
                  <c:v>0.81</c:v>
                </c:pt>
                <c:pt idx="30">
                  <c:v>0.81</c:v>
                </c:pt>
                <c:pt idx="31">
                  <c:v>0.81</c:v>
                </c:pt>
                <c:pt idx="32">
                  <c:v>0.81</c:v>
                </c:pt>
                <c:pt idx="33">
                  <c:v>0.81</c:v>
                </c:pt>
                <c:pt idx="34">
                  <c:v>0.81</c:v>
                </c:pt>
                <c:pt idx="35">
                  <c:v>0.81</c:v>
                </c:pt>
                <c:pt idx="36">
                  <c:v>0.81</c:v>
                </c:pt>
                <c:pt idx="37">
                  <c:v>0.81</c:v>
                </c:pt>
                <c:pt idx="38">
                  <c:v>0.81</c:v>
                </c:pt>
                <c:pt idx="39">
                  <c:v>0.81</c:v>
                </c:pt>
                <c:pt idx="40">
                  <c:v>0.81</c:v>
                </c:pt>
                <c:pt idx="41">
                  <c:v>0.81</c:v>
                </c:pt>
                <c:pt idx="42">
                  <c:v>0.81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326213632"/>
        <c:axId val="-326213088"/>
      </c:radarChart>
      <c:catAx>
        <c:axId val="-32621363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-326213088"/>
        <c:crosses val="autoZero"/>
        <c:auto val="1"/>
        <c:lblAlgn val="ctr"/>
        <c:lblOffset val="100"/>
        <c:noMultiLvlLbl val="0"/>
      </c:catAx>
      <c:valAx>
        <c:axId val="-326213088"/>
        <c:scaling>
          <c:orientation val="minMax"/>
        </c:scaling>
        <c:delete val="0"/>
        <c:axPos val="l"/>
        <c:majorGridlines/>
        <c:numFmt formatCode="0.00" sourceLinked="1"/>
        <c:majorTickMark val="cross"/>
        <c:minorTickMark val="none"/>
        <c:tickLblPos val="nextTo"/>
        <c:crossAx val="-3262136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Методист!$M$6</c:f>
              <c:strCache>
                <c:ptCount val="1"/>
                <c:pt idx="0">
                  <c:v>Ср.коэффициент по ОУ</c:v>
                </c:pt>
              </c:strCache>
            </c:strRef>
          </c:tx>
          <c:marker>
            <c:symbol val="none"/>
          </c:marker>
          <c:cat>
            <c:strRef>
              <c:f>Методист!$L$8:$L$50</c:f>
              <c:strCache>
                <c:ptCount val="43"/>
                <c:pt idx="0">
                  <c:v>200</c:v>
                </c:pt>
                <c:pt idx="1">
                  <c:v>208</c:v>
                </c:pt>
                <c:pt idx="2">
                  <c:v>217</c:v>
                </c:pt>
                <c:pt idx="3">
                  <c:v>237</c:v>
                </c:pt>
                <c:pt idx="4">
                  <c:v>242</c:v>
                </c:pt>
                <c:pt idx="5">
                  <c:v>247</c:v>
                </c:pt>
                <c:pt idx="6">
                  <c:v>252</c:v>
                </c:pt>
                <c:pt idx="7">
                  <c:v>262</c:v>
                </c:pt>
                <c:pt idx="8">
                  <c:v>270</c:v>
                </c:pt>
                <c:pt idx="9">
                  <c:v>271</c:v>
                </c:pt>
                <c:pt idx="10">
                  <c:v>275</c:v>
                </c:pt>
                <c:pt idx="11">
                  <c:v>276</c:v>
                </c:pt>
                <c:pt idx="12">
                  <c:v>285</c:v>
                </c:pt>
                <c:pt idx="13">
                  <c:v>289</c:v>
                </c:pt>
                <c:pt idx="14">
                  <c:v>290</c:v>
                </c:pt>
                <c:pt idx="15">
                  <c:v>291</c:v>
                </c:pt>
                <c:pt idx="16">
                  <c:v>293</c:v>
                </c:pt>
                <c:pt idx="17">
                  <c:v>352</c:v>
                </c:pt>
                <c:pt idx="18">
                  <c:v>369</c:v>
                </c:pt>
                <c:pt idx="19">
                  <c:v>375</c:v>
                </c:pt>
                <c:pt idx="20">
                  <c:v>380</c:v>
                </c:pt>
                <c:pt idx="21">
                  <c:v>382</c:v>
                </c:pt>
                <c:pt idx="22">
                  <c:v>383</c:v>
                </c:pt>
                <c:pt idx="23">
                  <c:v>385</c:v>
                </c:pt>
                <c:pt idx="24">
                  <c:v>390</c:v>
                </c:pt>
                <c:pt idx="25">
                  <c:v>391</c:v>
                </c:pt>
                <c:pt idx="26">
                  <c:v>394</c:v>
                </c:pt>
                <c:pt idx="27">
                  <c:v>395</c:v>
                </c:pt>
                <c:pt idx="28">
                  <c:v>398</c:v>
                </c:pt>
                <c:pt idx="29">
                  <c:v>399</c:v>
                </c:pt>
                <c:pt idx="30">
                  <c:v>414</c:v>
                </c:pt>
                <c:pt idx="31">
                  <c:v>505</c:v>
                </c:pt>
                <c:pt idx="32">
                  <c:v>509</c:v>
                </c:pt>
                <c:pt idx="33">
                  <c:v>546</c:v>
                </c:pt>
                <c:pt idx="34">
                  <c:v>547</c:v>
                </c:pt>
                <c:pt idx="35">
                  <c:v>548</c:v>
                </c:pt>
                <c:pt idx="36">
                  <c:v>549</c:v>
                </c:pt>
                <c:pt idx="37">
                  <c:v>568</c:v>
                </c:pt>
                <c:pt idx="38">
                  <c:v>590</c:v>
                </c:pt>
                <c:pt idx="39">
                  <c:v>675</c:v>
                </c:pt>
                <c:pt idx="40">
                  <c:v>678</c:v>
                </c:pt>
                <c:pt idx="41">
                  <c:v>МШ</c:v>
                </c:pt>
                <c:pt idx="42">
                  <c:v>ШЭиП</c:v>
                </c:pt>
              </c:strCache>
            </c:strRef>
          </c:cat>
          <c:val>
            <c:numRef>
              <c:f>Методист!$M$8:$M$50</c:f>
              <c:numCache>
                <c:formatCode>0.00</c:formatCode>
                <c:ptCount val="43"/>
                <c:pt idx="0">
                  <c:v>0.67333333333333434</c:v>
                </c:pt>
                <c:pt idx="1">
                  <c:v>0.83916666666666651</c:v>
                </c:pt>
                <c:pt idx="2">
                  <c:v>0.74000000000000088</c:v>
                </c:pt>
                <c:pt idx="3">
                  <c:v>0.63333333333333364</c:v>
                </c:pt>
                <c:pt idx="4">
                  <c:v>0.65000000000000091</c:v>
                </c:pt>
                <c:pt idx="5">
                  <c:v>0.62541666666666651</c:v>
                </c:pt>
                <c:pt idx="6">
                  <c:v>0.61611111111111161</c:v>
                </c:pt>
                <c:pt idx="7">
                  <c:v>0.77125000000000088</c:v>
                </c:pt>
                <c:pt idx="8">
                  <c:v>0.69938988095238097</c:v>
                </c:pt>
                <c:pt idx="9">
                  <c:v>0.76333333333333364</c:v>
                </c:pt>
                <c:pt idx="10">
                  <c:v>0.79</c:v>
                </c:pt>
                <c:pt idx="11">
                  <c:v>0.75041666666666651</c:v>
                </c:pt>
                <c:pt idx="12">
                  <c:v>0.68888888888888977</c:v>
                </c:pt>
                <c:pt idx="13">
                  <c:v>0.69000000000000061</c:v>
                </c:pt>
                <c:pt idx="14">
                  <c:v>0.62000000000000077</c:v>
                </c:pt>
                <c:pt idx="15">
                  <c:v>0.72888888888888992</c:v>
                </c:pt>
                <c:pt idx="16">
                  <c:v>0.84708333333333363</c:v>
                </c:pt>
                <c:pt idx="17">
                  <c:v>0.67500000000000104</c:v>
                </c:pt>
                <c:pt idx="18">
                  <c:v>0.76976190476190487</c:v>
                </c:pt>
                <c:pt idx="19">
                  <c:v>0.86833333333333362</c:v>
                </c:pt>
                <c:pt idx="20">
                  <c:v>0.57444444444444465</c:v>
                </c:pt>
                <c:pt idx="21">
                  <c:v>0.66888888888889031</c:v>
                </c:pt>
                <c:pt idx="22">
                  <c:v>0.72833333333333361</c:v>
                </c:pt>
                <c:pt idx="23">
                  <c:v>0.73416666666666652</c:v>
                </c:pt>
                <c:pt idx="24">
                  <c:v>0.65833333333333433</c:v>
                </c:pt>
                <c:pt idx="25">
                  <c:v>0.73291666666666666</c:v>
                </c:pt>
                <c:pt idx="26">
                  <c:v>0.79958333333333342</c:v>
                </c:pt>
                <c:pt idx="27">
                  <c:v>0.79944444444444462</c:v>
                </c:pt>
                <c:pt idx="28">
                  <c:v>0.67333333333333423</c:v>
                </c:pt>
                <c:pt idx="29">
                  <c:v>0.6800000000000006</c:v>
                </c:pt>
                <c:pt idx="30">
                  <c:v>0.72000000000000064</c:v>
                </c:pt>
                <c:pt idx="31">
                  <c:v>0.58666666666666656</c:v>
                </c:pt>
                <c:pt idx="32">
                  <c:v>0.75555555555555565</c:v>
                </c:pt>
                <c:pt idx="33">
                  <c:v>0.77333333333333365</c:v>
                </c:pt>
                <c:pt idx="34">
                  <c:v>0.61777777777777865</c:v>
                </c:pt>
                <c:pt idx="35">
                  <c:v>0.68777777777777771</c:v>
                </c:pt>
                <c:pt idx="36">
                  <c:v>0.62625000000000064</c:v>
                </c:pt>
                <c:pt idx="37">
                  <c:v>0.67478260869565265</c:v>
                </c:pt>
                <c:pt idx="38">
                  <c:v>0.62541666666666651</c:v>
                </c:pt>
                <c:pt idx="39">
                  <c:v>0.85333333333333361</c:v>
                </c:pt>
                <c:pt idx="40">
                  <c:v>0.84500000000000064</c:v>
                </c:pt>
                <c:pt idx="41">
                  <c:v>0.8333333333333337</c:v>
                </c:pt>
                <c:pt idx="42">
                  <c:v>0.82166666666666677</c:v>
                </c:pt>
              </c:numCache>
            </c:numRef>
          </c:val>
        </c:ser>
        <c:ser>
          <c:idx val="1"/>
          <c:order val="1"/>
          <c:tx>
            <c:strRef>
              <c:f>Методист!$N$6</c:f>
              <c:strCache>
                <c:ptCount val="1"/>
                <c:pt idx="0">
                  <c:v>Ср. коэффициент район</c:v>
                </c:pt>
              </c:strCache>
            </c:strRef>
          </c:tx>
          <c:marker>
            <c:symbol val="none"/>
          </c:marker>
          <c:cat>
            <c:strRef>
              <c:f>Методист!$L$8:$L$50</c:f>
              <c:strCache>
                <c:ptCount val="43"/>
                <c:pt idx="0">
                  <c:v>200</c:v>
                </c:pt>
                <c:pt idx="1">
                  <c:v>208</c:v>
                </c:pt>
                <c:pt idx="2">
                  <c:v>217</c:v>
                </c:pt>
                <c:pt idx="3">
                  <c:v>237</c:v>
                </c:pt>
                <c:pt idx="4">
                  <c:v>242</c:v>
                </c:pt>
                <c:pt idx="5">
                  <c:v>247</c:v>
                </c:pt>
                <c:pt idx="6">
                  <c:v>252</c:v>
                </c:pt>
                <c:pt idx="7">
                  <c:v>262</c:v>
                </c:pt>
                <c:pt idx="8">
                  <c:v>270</c:v>
                </c:pt>
                <c:pt idx="9">
                  <c:v>271</c:v>
                </c:pt>
                <c:pt idx="10">
                  <c:v>275</c:v>
                </c:pt>
                <c:pt idx="11">
                  <c:v>276</c:v>
                </c:pt>
                <c:pt idx="12">
                  <c:v>285</c:v>
                </c:pt>
                <c:pt idx="13">
                  <c:v>289</c:v>
                </c:pt>
                <c:pt idx="14">
                  <c:v>290</c:v>
                </c:pt>
                <c:pt idx="15">
                  <c:v>291</c:v>
                </c:pt>
                <c:pt idx="16">
                  <c:v>293</c:v>
                </c:pt>
                <c:pt idx="17">
                  <c:v>352</c:v>
                </c:pt>
                <c:pt idx="18">
                  <c:v>369</c:v>
                </c:pt>
                <c:pt idx="19">
                  <c:v>375</c:v>
                </c:pt>
                <c:pt idx="20">
                  <c:v>380</c:v>
                </c:pt>
                <c:pt idx="21">
                  <c:v>382</c:v>
                </c:pt>
                <c:pt idx="22">
                  <c:v>383</c:v>
                </c:pt>
                <c:pt idx="23">
                  <c:v>385</c:v>
                </c:pt>
                <c:pt idx="24">
                  <c:v>390</c:v>
                </c:pt>
                <c:pt idx="25">
                  <c:v>391</c:v>
                </c:pt>
                <c:pt idx="26">
                  <c:v>394</c:v>
                </c:pt>
                <c:pt idx="27">
                  <c:v>395</c:v>
                </c:pt>
                <c:pt idx="28">
                  <c:v>398</c:v>
                </c:pt>
                <c:pt idx="29">
                  <c:v>399</c:v>
                </c:pt>
                <c:pt idx="30">
                  <c:v>414</c:v>
                </c:pt>
                <c:pt idx="31">
                  <c:v>505</c:v>
                </c:pt>
                <c:pt idx="32">
                  <c:v>509</c:v>
                </c:pt>
                <c:pt idx="33">
                  <c:v>546</c:v>
                </c:pt>
                <c:pt idx="34">
                  <c:v>547</c:v>
                </c:pt>
                <c:pt idx="35">
                  <c:v>548</c:v>
                </c:pt>
                <c:pt idx="36">
                  <c:v>549</c:v>
                </c:pt>
                <c:pt idx="37">
                  <c:v>568</c:v>
                </c:pt>
                <c:pt idx="38">
                  <c:v>590</c:v>
                </c:pt>
                <c:pt idx="39">
                  <c:v>675</c:v>
                </c:pt>
                <c:pt idx="40">
                  <c:v>678</c:v>
                </c:pt>
                <c:pt idx="41">
                  <c:v>МШ</c:v>
                </c:pt>
                <c:pt idx="42">
                  <c:v>ШЭиП</c:v>
                </c:pt>
              </c:strCache>
            </c:strRef>
          </c:cat>
          <c:val>
            <c:numRef>
              <c:f>Методист!$N$8:$N$50</c:f>
              <c:numCache>
                <c:formatCode>General</c:formatCode>
                <c:ptCount val="43"/>
                <c:pt idx="0">
                  <c:v>0.72000000000000064</c:v>
                </c:pt>
                <c:pt idx="1">
                  <c:v>0.72000000000000064</c:v>
                </c:pt>
                <c:pt idx="2">
                  <c:v>0.72000000000000064</c:v>
                </c:pt>
                <c:pt idx="3">
                  <c:v>0.72000000000000064</c:v>
                </c:pt>
                <c:pt idx="4">
                  <c:v>0.72000000000000064</c:v>
                </c:pt>
                <c:pt idx="5">
                  <c:v>0.72000000000000064</c:v>
                </c:pt>
                <c:pt idx="6">
                  <c:v>0.72000000000000064</c:v>
                </c:pt>
                <c:pt idx="7">
                  <c:v>0.72000000000000064</c:v>
                </c:pt>
                <c:pt idx="8">
                  <c:v>0.72000000000000064</c:v>
                </c:pt>
                <c:pt idx="9">
                  <c:v>0.72000000000000064</c:v>
                </c:pt>
                <c:pt idx="10">
                  <c:v>0.72000000000000064</c:v>
                </c:pt>
                <c:pt idx="11">
                  <c:v>0.72000000000000064</c:v>
                </c:pt>
                <c:pt idx="12">
                  <c:v>0.72000000000000064</c:v>
                </c:pt>
                <c:pt idx="13">
                  <c:v>0.72000000000000064</c:v>
                </c:pt>
                <c:pt idx="14">
                  <c:v>0.72000000000000064</c:v>
                </c:pt>
                <c:pt idx="15">
                  <c:v>0.72000000000000064</c:v>
                </c:pt>
                <c:pt idx="16">
                  <c:v>0.72000000000000064</c:v>
                </c:pt>
                <c:pt idx="17">
                  <c:v>0.72000000000000064</c:v>
                </c:pt>
                <c:pt idx="18">
                  <c:v>0.72000000000000064</c:v>
                </c:pt>
                <c:pt idx="19">
                  <c:v>0.72000000000000064</c:v>
                </c:pt>
                <c:pt idx="20">
                  <c:v>0.72000000000000064</c:v>
                </c:pt>
                <c:pt idx="21">
                  <c:v>0.72000000000000064</c:v>
                </c:pt>
                <c:pt idx="22">
                  <c:v>0.72000000000000064</c:v>
                </c:pt>
                <c:pt idx="23">
                  <c:v>0.72000000000000064</c:v>
                </c:pt>
                <c:pt idx="24">
                  <c:v>0.72000000000000064</c:v>
                </c:pt>
                <c:pt idx="25">
                  <c:v>0.72000000000000064</c:v>
                </c:pt>
                <c:pt idx="26">
                  <c:v>0.72000000000000064</c:v>
                </c:pt>
                <c:pt idx="27">
                  <c:v>0.72000000000000064</c:v>
                </c:pt>
                <c:pt idx="28">
                  <c:v>0.72000000000000064</c:v>
                </c:pt>
                <c:pt idx="29">
                  <c:v>0.72000000000000064</c:v>
                </c:pt>
                <c:pt idx="30">
                  <c:v>0.72000000000000064</c:v>
                </c:pt>
                <c:pt idx="31">
                  <c:v>0.72000000000000064</c:v>
                </c:pt>
                <c:pt idx="32">
                  <c:v>0.72000000000000064</c:v>
                </c:pt>
                <c:pt idx="33">
                  <c:v>0.72000000000000064</c:v>
                </c:pt>
                <c:pt idx="34">
                  <c:v>0.72000000000000064</c:v>
                </c:pt>
                <c:pt idx="35">
                  <c:v>0.72000000000000064</c:v>
                </c:pt>
                <c:pt idx="36">
                  <c:v>0.72000000000000064</c:v>
                </c:pt>
                <c:pt idx="37">
                  <c:v>0.72000000000000064</c:v>
                </c:pt>
                <c:pt idx="38">
                  <c:v>0.72000000000000064</c:v>
                </c:pt>
                <c:pt idx="39">
                  <c:v>0.72000000000000064</c:v>
                </c:pt>
                <c:pt idx="40">
                  <c:v>0.72000000000000064</c:v>
                </c:pt>
                <c:pt idx="41">
                  <c:v>0.72000000000000064</c:v>
                </c:pt>
                <c:pt idx="42">
                  <c:v>0.72000000000000064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326221792"/>
        <c:axId val="-326227776"/>
      </c:radarChart>
      <c:catAx>
        <c:axId val="-32622179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-326227776"/>
        <c:crosses val="autoZero"/>
        <c:auto val="1"/>
        <c:lblAlgn val="ctr"/>
        <c:lblOffset val="100"/>
        <c:noMultiLvlLbl val="0"/>
      </c:catAx>
      <c:valAx>
        <c:axId val="-326227776"/>
        <c:scaling>
          <c:orientation val="minMax"/>
        </c:scaling>
        <c:delete val="0"/>
        <c:axPos val="l"/>
        <c:majorGridlines/>
        <c:numFmt formatCode="0.00" sourceLinked="1"/>
        <c:majorTickMark val="cross"/>
        <c:minorTickMark val="none"/>
        <c:tickLblPos val="nextTo"/>
        <c:crossAx val="-3262217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Методист!$N$6</c:f>
              <c:strCache>
                <c:ptCount val="1"/>
                <c:pt idx="0">
                  <c:v>Ср.коэффициент по ОУ</c:v>
                </c:pt>
              </c:strCache>
            </c:strRef>
          </c:tx>
          <c:marker>
            <c:symbol val="none"/>
          </c:marker>
          <c:cat>
            <c:strRef>
              <c:f>Методист!$M$8:$M$50</c:f>
              <c:strCache>
                <c:ptCount val="43"/>
                <c:pt idx="0">
                  <c:v>200</c:v>
                </c:pt>
                <c:pt idx="1">
                  <c:v>208</c:v>
                </c:pt>
                <c:pt idx="2">
                  <c:v>217</c:v>
                </c:pt>
                <c:pt idx="3">
                  <c:v>237</c:v>
                </c:pt>
                <c:pt idx="4">
                  <c:v>242</c:v>
                </c:pt>
                <c:pt idx="5">
                  <c:v>247</c:v>
                </c:pt>
                <c:pt idx="6">
                  <c:v>252</c:v>
                </c:pt>
                <c:pt idx="7">
                  <c:v>262</c:v>
                </c:pt>
                <c:pt idx="8">
                  <c:v>270</c:v>
                </c:pt>
                <c:pt idx="9">
                  <c:v>271</c:v>
                </c:pt>
                <c:pt idx="10">
                  <c:v>275</c:v>
                </c:pt>
                <c:pt idx="11">
                  <c:v>276</c:v>
                </c:pt>
                <c:pt idx="12">
                  <c:v>285</c:v>
                </c:pt>
                <c:pt idx="13">
                  <c:v>289</c:v>
                </c:pt>
                <c:pt idx="14">
                  <c:v>290</c:v>
                </c:pt>
                <c:pt idx="15">
                  <c:v>291</c:v>
                </c:pt>
                <c:pt idx="16">
                  <c:v>293</c:v>
                </c:pt>
                <c:pt idx="17">
                  <c:v>352</c:v>
                </c:pt>
                <c:pt idx="18">
                  <c:v>369</c:v>
                </c:pt>
                <c:pt idx="19">
                  <c:v>375</c:v>
                </c:pt>
                <c:pt idx="20">
                  <c:v>380</c:v>
                </c:pt>
                <c:pt idx="21">
                  <c:v>382</c:v>
                </c:pt>
                <c:pt idx="22">
                  <c:v>383</c:v>
                </c:pt>
                <c:pt idx="23">
                  <c:v>385</c:v>
                </c:pt>
                <c:pt idx="24">
                  <c:v>390</c:v>
                </c:pt>
                <c:pt idx="25">
                  <c:v>391</c:v>
                </c:pt>
                <c:pt idx="26">
                  <c:v>394</c:v>
                </c:pt>
                <c:pt idx="27">
                  <c:v>395</c:v>
                </c:pt>
                <c:pt idx="28">
                  <c:v>398</c:v>
                </c:pt>
                <c:pt idx="29">
                  <c:v>399</c:v>
                </c:pt>
                <c:pt idx="30">
                  <c:v>414</c:v>
                </c:pt>
                <c:pt idx="31">
                  <c:v>505</c:v>
                </c:pt>
                <c:pt idx="32">
                  <c:v>509</c:v>
                </c:pt>
                <c:pt idx="33">
                  <c:v>546</c:v>
                </c:pt>
                <c:pt idx="34">
                  <c:v>547</c:v>
                </c:pt>
                <c:pt idx="35">
                  <c:v>548</c:v>
                </c:pt>
                <c:pt idx="36">
                  <c:v>549</c:v>
                </c:pt>
                <c:pt idx="37">
                  <c:v>568</c:v>
                </c:pt>
                <c:pt idx="38">
                  <c:v>590</c:v>
                </c:pt>
                <c:pt idx="39">
                  <c:v>675</c:v>
                </c:pt>
                <c:pt idx="40">
                  <c:v>678</c:v>
                </c:pt>
                <c:pt idx="41">
                  <c:v>МШ</c:v>
                </c:pt>
                <c:pt idx="42">
                  <c:v>ШЭиП</c:v>
                </c:pt>
              </c:strCache>
            </c:strRef>
          </c:cat>
          <c:val>
            <c:numRef>
              <c:f>Методист!$N$8:$N$50</c:f>
              <c:numCache>
                <c:formatCode>0.00</c:formatCode>
                <c:ptCount val="43"/>
                <c:pt idx="0">
                  <c:v>0.64178571428571562</c:v>
                </c:pt>
                <c:pt idx="1">
                  <c:v>0.79153846153846152</c:v>
                </c:pt>
                <c:pt idx="2">
                  <c:v>0.84214285714285764</c:v>
                </c:pt>
                <c:pt idx="3">
                  <c:v>0.74523809523809603</c:v>
                </c:pt>
                <c:pt idx="4">
                  <c:v>0.66238095238095263</c:v>
                </c:pt>
                <c:pt idx="5">
                  <c:v>0.74809523809523926</c:v>
                </c:pt>
                <c:pt idx="6">
                  <c:v>0.62500000000000111</c:v>
                </c:pt>
                <c:pt idx="7">
                  <c:v>0.73750000000000004</c:v>
                </c:pt>
                <c:pt idx="8">
                  <c:v>0.72261904761904838</c:v>
                </c:pt>
                <c:pt idx="9">
                  <c:v>0.68357142857142861</c:v>
                </c:pt>
                <c:pt idx="10">
                  <c:v>0.64142857142857312</c:v>
                </c:pt>
                <c:pt idx="11">
                  <c:v>0.77107142857142985</c:v>
                </c:pt>
                <c:pt idx="12">
                  <c:v>0.65904761904761977</c:v>
                </c:pt>
                <c:pt idx="13">
                  <c:v>0.68714285714285761</c:v>
                </c:pt>
                <c:pt idx="14">
                  <c:v>0.55714285714285705</c:v>
                </c:pt>
                <c:pt idx="15">
                  <c:v>0.64968253968253964</c:v>
                </c:pt>
                <c:pt idx="16">
                  <c:v>0.86357142857142932</c:v>
                </c:pt>
                <c:pt idx="17">
                  <c:v>0.79142857142857226</c:v>
                </c:pt>
                <c:pt idx="18">
                  <c:v>0.8463265306122445</c:v>
                </c:pt>
                <c:pt idx="19">
                  <c:v>0.80964285714285789</c:v>
                </c:pt>
                <c:pt idx="20">
                  <c:v>0.71000000000000063</c:v>
                </c:pt>
                <c:pt idx="21">
                  <c:v>0.75071428571428567</c:v>
                </c:pt>
                <c:pt idx="22">
                  <c:v>0.71714285714285764</c:v>
                </c:pt>
                <c:pt idx="23">
                  <c:v>0.75190476190476208</c:v>
                </c:pt>
                <c:pt idx="24">
                  <c:v>0.72285714285714253</c:v>
                </c:pt>
                <c:pt idx="25">
                  <c:v>0.75857142857142945</c:v>
                </c:pt>
                <c:pt idx="26">
                  <c:v>0.78535714285714187</c:v>
                </c:pt>
                <c:pt idx="27">
                  <c:v>0.8157142857142855</c:v>
                </c:pt>
                <c:pt idx="28">
                  <c:v>0.65550000000000064</c:v>
                </c:pt>
                <c:pt idx="29">
                  <c:v>0.69107142857142956</c:v>
                </c:pt>
                <c:pt idx="30">
                  <c:v>0.48857142857142855</c:v>
                </c:pt>
                <c:pt idx="31">
                  <c:v>0.77190476190476198</c:v>
                </c:pt>
                <c:pt idx="32">
                  <c:v>0.65142857142857324</c:v>
                </c:pt>
                <c:pt idx="33">
                  <c:v>0.88904761904761909</c:v>
                </c:pt>
                <c:pt idx="34">
                  <c:v>0.73285714285714276</c:v>
                </c:pt>
                <c:pt idx="35">
                  <c:v>0.74904761904761963</c:v>
                </c:pt>
                <c:pt idx="36">
                  <c:v>0.68892857142857311</c:v>
                </c:pt>
                <c:pt idx="37">
                  <c:v>0.81142857142857239</c:v>
                </c:pt>
                <c:pt idx="38">
                  <c:v>0.67085714285714293</c:v>
                </c:pt>
                <c:pt idx="39">
                  <c:v>0.81142857142857239</c:v>
                </c:pt>
                <c:pt idx="40">
                  <c:v>0.76714285714285801</c:v>
                </c:pt>
                <c:pt idx="41">
                  <c:v>0.84428571428571464</c:v>
                </c:pt>
                <c:pt idx="42">
                  <c:v>0.80349999999999999</c:v>
                </c:pt>
              </c:numCache>
            </c:numRef>
          </c:val>
        </c:ser>
        <c:ser>
          <c:idx val="1"/>
          <c:order val="1"/>
          <c:tx>
            <c:strRef>
              <c:f>Методист!$O$6</c:f>
              <c:strCache>
                <c:ptCount val="1"/>
                <c:pt idx="0">
                  <c:v>Ср.коэффициент по району</c:v>
                </c:pt>
              </c:strCache>
            </c:strRef>
          </c:tx>
          <c:marker>
            <c:symbol val="none"/>
          </c:marker>
          <c:cat>
            <c:strRef>
              <c:f>Методист!$M$8:$M$50</c:f>
              <c:strCache>
                <c:ptCount val="43"/>
                <c:pt idx="0">
                  <c:v>200</c:v>
                </c:pt>
                <c:pt idx="1">
                  <c:v>208</c:v>
                </c:pt>
                <c:pt idx="2">
                  <c:v>217</c:v>
                </c:pt>
                <c:pt idx="3">
                  <c:v>237</c:v>
                </c:pt>
                <c:pt idx="4">
                  <c:v>242</c:v>
                </c:pt>
                <c:pt idx="5">
                  <c:v>247</c:v>
                </c:pt>
                <c:pt idx="6">
                  <c:v>252</c:v>
                </c:pt>
                <c:pt idx="7">
                  <c:v>262</c:v>
                </c:pt>
                <c:pt idx="8">
                  <c:v>270</c:v>
                </c:pt>
                <c:pt idx="9">
                  <c:v>271</c:v>
                </c:pt>
                <c:pt idx="10">
                  <c:v>275</c:v>
                </c:pt>
                <c:pt idx="11">
                  <c:v>276</c:v>
                </c:pt>
                <c:pt idx="12">
                  <c:v>285</c:v>
                </c:pt>
                <c:pt idx="13">
                  <c:v>289</c:v>
                </c:pt>
                <c:pt idx="14">
                  <c:v>290</c:v>
                </c:pt>
                <c:pt idx="15">
                  <c:v>291</c:v>
                </c:pt>
                <c:pt idx="16">
                  <c:v>293</c:v>
                </c:pt>
                <c:pt idx="17">
                  <c:v>352</c:v>
                </c:pt>
                <c:pt idx="18">
                  <c:v>369</c:v>
                </c:pt>
                <c:pt idx="19">
                  <c:v>375</c:v>
                </c:pt>
                <c:pt idx="20">
                  <c:v>380</c:v>
                </c:pt>
                <c:pt idx="21">
                  <c:v>382</c:v>
                </c:pt>
                <c:pt idx="22">
                  <c:v>383</c:v>
                </c:pt>
                <c:pt idx="23">
                  <c:v>385</c:v>
                </c:pt>
                <c:pt idx="24">
                  <c:v>390</c:v>
                </c:pt>
                <c:pt idx="25">
                  <c:v>391</c:v>
                </c:pt>
                <c:pt idx="26">
                  <c:v>394</c:v>
                </c:pt>
                <c:pt idx="27">
                  <c:v>395</c:v>
                </c:pt>
                <c:pt idx="28">
                  <c:v>398</c:v>
                </c:pt>
                <c:pt idx="29">
                  <c:v>399</c:v>
                </c:pt>
                <c:pt idx="30">
                  <c:v>414</c:v>
                </c:pt>
                <c:pt idx="31">
                  <c:v>505</c:v>
                </c:pt>
                <c:pt idx="32">
                  <c:v>509</c:v>
                </c:pt>
                <c:pt idx="33">
                  <c:v>546</c:v>
                </c:pt>
                <c:pt idx="34">
                  <c:v>547</c:v>
                </c:pt>
                <c:pt idx="35">
                  <c:v>548</c:v>
                </c:pt>
                <c:pt idx="36">
                  <c:v>549</c:v>
                </c:pt>
                <c:pt idx="37">
                  <c:v>568</c:v>
                </c:pt>
                <c:pt idx="38">
                  <c:v>590</c:v>
                </c:pt>
                <c:pt idx="39">
                  <c:v>675</c:v>
                </c:pt>
                <c:pt idx="40">
                  <c:v>678</c:v>
                </c:pt>
                <c:pt idx="41">
                  <c:v>МШ</c:v>
                </c:pt>
                <c:pt idx="42">
                  <c:v>ШЭиП</c:v>
                </c:pt>
              </c:strCache>
            </c:strRef>
          </c:cat>
          <c:val>
            <c:numRef>
              <c:f>Методист!$O$8:$O$50</c:f>
              <c:numCache>
                <c:formatCode>General</c:formatCode>
                <c:ptCount val="43"/>
                <c:pt idx="0">
                  <c:v>0.73000000000000065</c:v>
                </c:pt>
                <c:pt idx="1">
                  <c:v>0.73000000000000065</c:v>
                </c:pt>
                <c:pt idx="2">
                  <c:v>0.73000000000000065</c:v>
                </c:pt>
                <c:pt idx="3">
                  <c:v>0.73000000000000065</c:v>
                </c:pt>
                <c:pt idx="4">
                  <c:v>0.73000000000000065</c:v>
                </c:pt>
                <c:pt idx="5">
                  <c:v>0.73000000000000065</c:v>
                </c:pt>
                <c:pt idx="6">
                  <c:v>0.73000000000000065</c:v>
                </c:pt>
                <c:pt idx="7">
                  <c:v>0.73000000000000065</c:v>
                </c:pt>
                <c:pt idx="8">
                  <c:v>0.73000000000000065</c:v>
                </c:pt>
                <c:pt idx="9">
                  <c:v>0.73000000000000065</c:v>
                </c:pt>
                <c:pt idx="10">
                  <c:v>0.73000000000000065</c:v>
                </c:pt>
                <c:pt idx="11">
                  <c:v>0.73000000000000065</c:v>
                </c:pt>
                <c:pt idx="12">
                  <c:v>0.73000000000000065</c:v>
                </c:pt>
                <c:pt idx="13">
                  <c:v>0.73000000000000065</c:v>
                </c:pt>
                <c:pt idx="14">
                  <c:v>0.73000000000000065</c:v>
                </c:pt>
                <c:pt idx="15">
                  <c:v>0.73000000000000065</c:v>
                </c:pt>
                <c:pt idx="16">
                  <c:v>0.73000000000000065</c:v>
                </c:pt>
                <c:pt idx="17">
                  <c:v>0.73000000000000065</c:v>
                </c:pt>
                <c:pt idx="18">
                  <c:v>0.73000000000000065</c:v>
                </c:pt>
                <c:pt idx="19">
                  <c:v>0.73000000000000065</c:v>
                </c:pt>
                <c:pt idx="20">
                  <c:v>0.73000000000000065</c:v>
                </c:pt>
                <c:pt idx="21">
                  <c:v>0.73000000000000065</c:v>
                </c:pt>
                <c:pt idx="22">
                  <c:v>0.73000000000000065</c:v>
                </c:pt>
                <c:pt idx="23">
                  <c:v>0.73000000000000065</c:v>
                </c:pt>
                <c:pt idx="24">
                  <c:v>0.73000000000000065</c:v>
                </c:pt>
                <c:pt idx="25">
                  <c:v>0.73000000000000065</c:v>
                </c:pt>
                <c:pt idx="26">
                  <c:v>0.73000000000000065</c:v>
                </c:pt>
                <c:pt idx="27">
                  <c:v>0.73000000000000065</c:v>
                </c:pt>
                <c:pt idx="28">
                  <c:v>0.73000000000000065</c:v>
                </c:pt>
                <c:pt idx="29">
                  <c:v>0.73000000000000065</c:v>
                </c:pt>
                <c:pt idx="30">
                  <c:v>0.73000000000000065</c:v>
                </c:pt>
                <c:pt idx="31">
                  <c:v>0.73000000000000065</c:v>
                </c:pt>
                <c:pt idx="32">
                  <c:v>0.73000000000000065</c:v>
                </c:pt>
                <c:pt idx="33">
                  <c:v>0.73000000000000065</c:v>
                </c:pt>
                <c:pt idx="34">
                  <c:v>0.73000000000000065</c:v>
                </c:pt>
                <c:pt idx="35">
                  <c:v>0.73000000000000065</c:v>
                </c:pt>
                <c:pt idx="36">
                  <c:v>0.73000000000000065</c:v>
                </c:pt>
                <c:pt idx="37">
                  <c:v>0.73000000000000065</c:v>
                </c:pt>
                <c:pt idx="38">
                  <c:v>0.73000000000000065</c:v>
                </c:pt>
                <c:pt idx="39">
                  <c:v>0.73000000000000065</c:v>
                </c:pt>
                <c:pt idx="40">
                  <c:v>0.73000000000000065</c:v>
                </c:pt>
                <c:pt idx="41">
                  <c:v>0.73000000000000065</c:v>
                </c:pt>
                <c:pt idx="42">
                  <c:v>0.73000000000000065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326216896"/>
        <c:axId val="-326218528"/>
      </c:radarChart>
      <c:catAx>
        <c:axId val="-32621689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-326218528"/>
        <c:crosses val="autoZero"/>
        <c:auto val="1"/>
        <c:lblAlgn val="ctr"/>
        <c:lblOffset val="100"/>
        <c:noMultiLvlLbl val="0"/>
      </c:catAx>
      <c:valAx>
        <c:axId val="-326218528"/>
        <c:scaling>
          <c:orientation val="minMax"/>
        </c:scaling>
        <c:delete val="0"/>
        <c:axPos val="l"/>
        <c:majorGridlines/>
        <c:numFmt formatCode="0.00" sourceLinked="1"/>
        <c:majorTickMark val="cross"/>
        <c:minorTickMark val="none"/>
        <c:tickLblPos val="nextTo"/>
        <c:crossAx val="-3262168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8079068416822028"/>
          <c:y val="5.9424306900159159E-2"/>
          <c:w val="0.53248597533004749"/>
          <c:h val="0.89560666870520911"/>
        </c:manualLayout>
      </c:layout>
      <c:radarChart>
        <c:radarStyle val="marker"/>
        <c:varyColors val="0"/>
        <c:ser>
          <c:idx val="0"/>
          <c:order val="0"/>
          <c:tx>
            <c:strRef>
              <c:f>Методист!$L$6</c:f>
              <c:strCache>
                <c:ptCount val="1"/>
                <c:pt idx="0">
                  <c:v>Ср.коэффициент по ОУ</c:v>
                </c:pt>
              </c:strCache>
            </c:strRef>
          </c:tx>
          <c:marker>
            <c:symbol val="none"/>
          </c:marker>
          <c:cat>
            <c:strRef>
              <c:f>Методист!$A$8:$A$50</c:f>
              <c:strCache>
                <c:ptCount val="43"/>
                <c:pt idx="0">
                  <c:v>200</c:v>
                </c:pt>
                <c:pt idx="1">
                  <c:v>208</c:v>
                </c:pt>
                <c:pt idx="2">
                  <c:v>217</c:v>
                </c:pt>
                <c:pt idx="3">
                  <c:v>237</c:v>
                </c:pt>
                <c:pt idx="4">
                  <c:v>242</c:v>
                </c:pt>
                <c:pt idx="5">
                  <c:v>247</c:v>
                </c:pt>
                <c:pt idx="6">
                  <c:v>252</c:v>
                </c:pt>
                <c:pt idx="7">
                  <c:v>262</c:v>
                </c:pt>
                <c:pt idx="8">
                  <c:v>270</c:v>
                </c:pt>
                <c:pt idx="9">
                  <c:v>271</c:v>
                </c:pt>
                <c:pt idx="10">
                  <c:v>275</c:v>
                </c:pt>
                <c:pt idx="11">
                  <c:v>276</c:v>
                </c:pt>
                <c:pt idx="12">
                  <c:v>285</c:v>
                </c:pt>
                <c:pt idx="13">
                  <c:v>289</c:v>
                </c:pt>
                <c:pt idx="14">
                  <c:v>290</c:v>
                </c:pt>
                <c:pt idx="15">
                  <c:v>291</c:v>
                </c:pt>
                <c:pt idx="16">
                  <c:v>293</c:v>
                </c:pt>
                <c:pt idx="17">
                  <c:v>352</c:v>
                </c:pt>
                <c:pt idx="18">
                  <c:v>369</c:v>
                </c:pt>
                <c:pt idx="19">
                  <c:v>375</c:v>
                </c:pt>
                <c:pt idx="20">
                  <c:v>380</c:v>
                </c:pt>
                <c:pt idx="21">
                  <c:v>382</c:v>
                </c:pt>
                <c:pt idx="22">
                  <c:v>383</c:v>
                </c:pt>
                <c:pt idx="23">
                  <c:v>385</c:v>
                </c:pt>
                <c:pt idx="24">
                  <c:v>390</c:v>
                </c:pt>
                <c:pt idx="25">
                  <c:v>391</c:v>
                </c:pt>
                <c:pt idx="26">
                  <c:v>394</c:v>
                </c:pt>
                <c:pt idx="27">
                  <c:v>395</c:v>
                </c:pt>
                <c:pt idx="28">
                  <c:v>398</c:v>
                </c:pt>
                <c:pt idx="29">
                  <c:v>399</c:v>
                </c:pt>
                <c:pt idx="30">
                  <c:v>414</c:v>
                </c:pt>
                <c:pt idx="31">
                  <c:v>505</c:v>
                </c:pt>
                <c:pt idx="32">
                  <c:v>509</c:v>
                </c:pt>
                <c:pt idx="33">
                  <c:v>546</c:v>
                </c:pt>
                <c:pt idx="34">
                  <c:v>547</c:v>
                </c:pt>
                <c:pt idx="35">
                  <c:v>548</c:v>
                </c:pt>
                <c:pt idx="36">
                  <c:v>549</c:v>
                </c:pt>
                <c:pt idx="37">
                  <c:v>568</c:v>
                </c:pt>
                <c:pt idx="38">
                  <c:v>590</c:v>
                </c:pt>
                <c:pt idx="39">
                  <c:v>675</c:v>
                </c:pt>
                <c:pt idx="40">
                  <c:v>678</c:v>
                </c:pt>
                <c:pt idx="41">
                  <c:v>МШ</c:v>
                </c:pt>
                <c:pt idx="42">
                  <c:v>ШЭиП</c:v>
                </c:pt>
              </c:strCache>
            </c:strRef>
          </c:cat>
          <c:val>
            <c:numRef>
              <c:f>Методист!$L$8:$L$50</c:f>
              <c:numCache>
                <c:formatCode>0.00</c:formatCode>
                <c:ptCount val="43"/>
                <c:pt idx="0">
                  <c:v>0.72416666666666651</c:v>
                </c:pt>
                <c:pt idx="1">
                  <c:v>0.70937500000000064</c:v>
                </c:pt>
                <c:pt idx="2">
                  <c:v>0.68062500000000103</c:v>
                </c:pt>
                <c:pt idx="3">
                  <c:v>0.5568749999999999</c:v>
                </c:pt>
                <c:pt idx="4">
                  <c:v>0.56583333333333363</c:v>
                </c:pt>
                <c:pt idx="5">
                  <c:v>0.6590625</c:v>
                </c:pt>
                <c:pt idx="6">
                  <c:v>0.58499999999999996</c:v>
                </c:pt>
                <c:pt idx="7">
                  <c:v>0.66000000000000103</c:v>
                </c:pt>
                <c:pt idx="8">
                  <c:v>0.55062499999999992</c:v>
                </c:pt>
                <c:pt idx="9">
                  <c:v>0.66875000000000129</c:v>
                </c:pt>
                <c:pt idx="10">
                  <c:v>0.41285714285714287</c:v>
                </c:pt>
                <c:pt idx="11">
                  <c:v>0.59375</c:v>
                </c:pt>
                <c:pt idx="12">
                  <c:v>0.67187500000000155</c:v>
                </c:pt>
                <c:pt idx="13">
                  <c:v>0.65750000000000064</c:v>
                </c:pt>
                <c:pt idx="14">
                  <c:v>0.56437499999999952</c:v>
                </c:pt>
                <c:pt idx="15">
                  <c:v>0.67111111111111188</c:v>
                </c:pt>
                <c:pt idx="16">
                  <c:v>0.67500000000000093</c:v>
                </c:pt>
                <c:pt idx="17">
                  <c:v>0.64083333333333437</c:v>
                </c:pt>
                <c:pt idx="18">
                  <c:v>0.74642857142857311</c:v>
                </c:pt>
                <c:pt idx="19">
                  <c:v>0.81583333333333363</c:v>
                </c:pt>
                <c:pt idx="20">
                  <c:v>0.48416666666666708</c:v>
                </c:pt>
                <c:pt idx="21">
                  <c:v>0.55000000000000004</c:v>
                </c:pt>
                <c:pt idx="22">
                  <c:v>0.72750000000000004</c:v>
                </c:pt>
                <c:pt idx="23">
                  <c:v>0.86249999999999982</c:v>
                </c:pt>
                <c:pt idx="24">
                  <c:v>0.65000000000000091</c:v>
                </c:pt>
                <c:pt idx="25">
                  <c:v>0.76406249999999998</c:v>
                </c:pt>
                <c:pt idx="26">
                  <c:v>0.62958333333333361</c:v>
                </c:pt>
                <c:pt idx="27">
                  <c:v>0.74708333333333365</c:v>
                </c:pt>
                <c:pt idx="28">
                  <c:v>0.73000000000000065</c:v>
                </c:pt>
                <c:pt idx="29">
                  <c:v>0.58333333333333337</c:v>
                </c:pt>
                <c:pt idx="30">
                  <c:v>0.6037500000000009</c:v>
                </c:pt>
                <c:pt idx="31">
                  <c:v>0.76812499999999995</c:v>
                </c:pt>
                <c:pt idx="32">
                  <c:v>0.72749999999999981</c:v>
                </c:pt>
                <c:pt idx="33">
                  <c:v>0.70812500000000089</c:v>
                </c:pt>
                <c:pt idx="34">
                  <c:v>0.61375000000000091</c:v>
                </c:pt>
                <c:pt idx="35">
                  <c:v>0.62333333333333363</c:v>
                </c:pt>
                <c:pt idx="36">
                  <c:v>0.62875000000000125</c:v>
                </c:pt>
                <c:pt idx="37">
                  <c:v>0.58875</c:v>
                </c:pt>
                <c:pt idx="38">
                  <c:v>0.62000000000000088</c:v>
                </c:pt>
                <c:pt idx="39">
                  <c:v>0.68499999999999994</c:v>
                </c:pt>
                <c:pt idx="40">
                  <c:v>0.75375000000000092</c:v>
                </c:pt>
                <c:pt idx="41">
                  <c:v>0.64000000000000101</c:v>
                </c:pt>
                <c:pt idx="42">
                  <c:v>0.89421052631578968</c:v>
                </c:pt>
              </c:numCache>
            </c:numRef>
          </c:val>
        </c:ser>
        <c:ser>
          <c:idx val="1"/>
          <c:order val="1"/>
          <c:tx>
            <c:strRef>
              <c:f>Методист!$M$6</c:f>
              <c:strCache>
                <c:ptCount val="1"/>
                <c:pt idx="0">
                  <c:v>Ср.коэффициент по району</c:v>
                </c:pt>
              </c:strCache>
            </c:strRef>
          </c:tx>
          <c:marker>
            <c:symbol val="none"/>
          </c:marker>
          <c:cat>
            <c:strRef>
              <c:f>Методист!$A$8:$A$50</c:f>
              <c:strCache>
                <c:ptCount val="43"/>
                <c:pt idx="0">
                  <c:v>200</c:v>
                </c:pt>
                <c:pt idx="1">
                  <c:v>208</c:v>
                </c:pt>
                <c:pt idx="2">
                  <c:v>217</c:v>
                </c:pt>
                <c:pt idx="3">
                  <c:v>237</c:v>
                </c:pt>
                <c:pt idx="4">
                  <c:v>242</c:v>
                </c:pt>
                <c:pt idx="5">
                  <c:v>247</c:v>
                </c:pt>
                <c:pt idx="6">
                  <c:v>252</c:v>
                </c:pt>
                <c:pt idx="7">
                  <c:v>262</c:v>
                </c:pt>
                <c:pt idx="8">
                  <c:v>270</c:v>
                </c:pt>
                <c:pt idx="9">
                  <c:v>271</c:v>
                </c:pt>
                <c:pt idx="10">
                  <c:v>275</c:v>
                </c:pt>
                <c:pt idx="11">
                  <c:v>276</c:v>
                </c:pt>
                <c:pt idx="12">
                  <c:v>285</c:v>
                </c:pt>
                <c:pt idx="13">
                  <c:v>289</c:v>
                </c:pt>
                <c:pt idx="14">
                  <c:v>290</c:v>
                </c:pt>
                <c:pt idx="15">
                  <c:v>291</c:v>
                </c:pt>
                <c:pt idx="16">
                  <c:v>293</c:v>
                </c:pt>
                <c:pt idx="17">
                  <c:v>352</c:v>
                </c:pt>
                <c:pt idx="18">
                  <c:v>369</c:v>
                </c:pt>
                <c:pt idx="19">
                  <c:v>375</c:v>
                </c:pt>
                <c:pt idx="20">
                  <c:v>380</c:v>
                </c:pt>
                <c:pt idx="21">
                  <c:v>382</c:v>
                </c:pt>
                <c:pt idx="22">
                  <c:v>383</c:v>
                </c:pt>
                <c:pt idx="23">
                  <c:v>385</c:v>
                </c:pt>
                <c:pt idx="24">
                  <c:v>390</c:v>
                </c:pt>
                <c:pt idx="25">
                  <c:v>391</c:v>
                </c:pt>
                <c:pt idx="26">
                  <c:v>394</c:v>
                </c:pt>
                <c:pt idx="27">
                  <c:v>395</c:v>
                </c:pt>
                <c:pt idx="28">
                  <c:v>398</c:v>
                </c:pt>
                <c:pt idx="29">
                  <c:v>399</c:v>
                </c:pt>
                <c:pt idx="30">
                  <c:v>414</c:v>
                </c:pt>
                <c:pt idx="31">
                  <c:v>505</c:v>
                </c:pt>
                <c:pt idx="32">
                  <c:v>509</c:v>
                </c:pt>
                <c:pt idx="33">
                  <c:v>546</c:v>
                </c:pt>
                <c:pt idx="34">
                  <c:v>547</c:v>
                </c:pt>
                <c:pt idx="35">
                  <c:v>548</c:v>
                </c:pt>
                <c:pt idx="36">
                  <c:v>549</c:v>
                </c:pt>
                <c:pt idx="37">
                  <c:v>568</c:v>
                </c:pt>
                <c:pt idx="38">
                  <c:v>590</c:v>
                </c:pt>
                <c:pt idx="39">
                  <c:v>675</c:v>
                </c:pt>
                <c:pt idx="40">
                  <c:v>678</c:v>
                </c:pt>
                <c:pt idx="41">
                  <c:v>МШ</c:v>
                </c:pt>
                <c:pt idx="42">
                  <c:v>ШЭиП</c:v>
                </c:pt>
              </c:strCache>
            </c:strRef>
          </c:cat>
          <c:val>
            <c:numRef>
              <c:f>Методист!$M$8:$M$50</c:f>
              <c:numCache>
                <c:formatCode>General</c:formatCode>
                <c:ptCount val="43"/>
                <c:pt idx="0">
                  <c:v>0.66000000000000103</c:v>
                </c:pt>
                <c:pt idx="1">
                  <c:v>0.66000000000000103</c:v>
                </c:pt>
                <c:pt idx="2">
                  <c:v>0.66000000000000103</c:v>
                </c:pt>
                <c:pt idx="3">
                  <c:v>0.66000000000000103</c:v>
                </c:pt>
                <c:pt idx="4">
                  <c:v>0.66000000000000103</c:v>
                </c:pt>
                <c:pt idx="5">
                  <c:v>0.66000000000000103</c:v>
                </c:pt>
                <c:pt idx="6">
                  <c:v>0.66000000000000103</c:v>
                </c:pt>
                <c:pt idx="7">
                  <c:v>0.66000000000000103</c:v>
                </c:pt>
                <c:pt idx="8">
                  <c:v>0.66000000000000103</c:v>
                </c:pt>
                <c:pt idx="9">
                  <c:v>0.66000000000000103</c:v>
                </c:pt>
                <c:pt idx="10">
                  <c:v>0.66000000000000103</c:v>
                </c:pt>
                <c:pt idx="11">
                  <c:v>0.66000000000000103</c:v>
                </c:pt>
                <c:pt idx="12">
                  <c:v>0.66000000000000103</c:v>
                </c:pt>
                <c:pt idx="13">
                  <c:v>0.66000000000000103</c:v>
                </c:pt>
                <c:pt idx="14">
                  <c:v>0.66000000000000103</c:v>
                </c:pt>
                <c:pt idx="15">
                  <c:v>0.66000000000000103</c:v>
                </c:pt>
                <c:pt idx="16">
                  <c:v>0.66000000000000103</c:v>
                </c:pt>
                <c:pt idx="17">
                  <c:v>0.66000000000000103</c:v>
                </c:pt>
                <c:pt idx="18">
                  <c:v>0.66000000000000103</c:v>
                </c:pt>
                <c:pt idx="19">
                  <c:v>0.66000000000000103</c:v>
                </c:pt>
                <c:pt idx="20">
                  <c:v>0.66000000000000103</c:v>
                </c:pt>
                <c:pt idx="21">
                  <c:v>0.66000000000000103</c:v>
                </c:pt>
                <c:pt idx="22">
                  <c:v>0.66000000000000103</c:v>
                </c:pt>
                <c:pt idx="23">
                  <c:v>0.66000000000000103</c:v>
                </c:pt>
                <c:pt idx="24">
                  <c:v>0.66000000000000103</c:v>
                </c:pt>
                <c:pt idx="25">
                  <c:v>0.66000000000000103</c:v>
                </c:pt>
                <c:pt idx="26">
                  <c:v>0.66000000000000103</c:v>
                </c:pt>
                <c:pt idx="27">
                  <c:v>0.66000000000000103</c:v>
                </c:pt>
                <c:pt idx="28">
                  <c:v>0.66000000000000103</c:v>
                </c:pt>
                <c:pt idx="29">
                  <c:v>0.66000000000000103</c:v>
                </c:pt>
                <c:pt idx="30">
                  <c:v>0.66000000000000103</c:v>
                </c:pt>
                <c:pt idx="31">
                  <c:v>0.66000000000000103</c:v>
                </c:pt>
                <c:pt idx="32">
                  <c:v>0.66000000000000103</c:v>
                </c:pt>
                <c:pt idx="33">
                  <c:v>0.66000000000000103</c:v>
                </c:pt>
                <c:pt idx="34">
                  <c:v>0.66000000000000103</c:v>
                </c:pt>
                <c:pt idx="35">
                  <c:v>0.66000000000000103</c:v>
                </c:pt>
                <c:pt idx="36">
                  <c:v>0.66000000000000103</c:v>
                </c:pt>
                <c:pt idx="37">
                  <c:v>0.66000000000000103</c:v>
                </c:pt>
                <c:pt idx="38">
                  <c:v>0.66000000000000103</c:v>
                </c:pt>
                <c:pt idx="39">
                  <c:v>0.66000000000000103</c:v>
                </c:pt>
                <c:pt idx="40">
                  <c:v>0.66000000000000103</c:v>
                </c:pt>
                <c:pt idx="41">
                  <c:v>0.66000000000000103</c:v>
                </c:pt>
                <c:pt idx="42">
                  <c:v>0.66000000000000103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326221248"/>
        <c:axId val="-326217440"/>
      </c:radarChart>
      <c:catAx>
        <c:axId val="-32622124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-326217440"/>
        <c:crosses val="autoZero"/>
        <c:auto val="1"/>
        <c:lblAlgn val="ctr"/>
        <c:lblOffset val="100"/>
        <c:noMultiLvlLbl val="0"/>
      </c:catAx>
      <c:valAx>
        <c:axId val="-326217440"/>
        <c:scaling>
          <c:orientation val="minMax"/>
        </c:scaling>
        <c:delete val="0"/>
        <c:axPos val="l"/>
        <c:majorGridlines/>
        <c:numFmt formatCode="0.00" sourceLinked="1"/>
        <c:majorTickMark val="cross"/>
        <c:minorTickMark val="none"/>
        <c:tickLblPos val="nextTo"/>
        <c:crossAx val="-3262212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344402967801126"/>
          <c:y val="0.93337416221968361"/>
          <c:w val="0.67007596257843682"/>
          <c:h val="6.662583778031661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1 задание</c:v>
                </c:pt>
                <c:pt idx="1">
                  <c:v>2 задание</c:v>
                </c:pt>
                <c:pt idx="2">
                  <c:v>3 задание</c:v>
                </c:pt>
                <c:pt idx="3">
                  <c:v>4 задание</c:v>
                </c:pt>
                <c:pt idx="4">
                  <c:v>5 задание</c:v>
                </c:pt>
                <c:pt idx="5">
                  <c:v>6 задание</c:v>
                </c:pt>
                <c:pt idx="6">
                  <c:v>7 задание</c:v>
                </c:pt>
                <c:pt idx="7">
                  <c:v>8 задание</c:v>
                </c:pt>
                <c:pt idx="8">
                  <c:v>9 задание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0.52</c:v>
                </c:pt>
                <c:pt idx="1">
                  <c:v>0.8</c:v>
                </c:pt>
                <c:pt idx="2">
                  <c:v>0.87</c:v>
                </c:pt>
                <c:pt idx="3">
                  <c:v>0.9</c:v>
                </c:pt>
                <c:pt idx="4">
                  <c:v>0.62</c:v>
                </c:pt>
                <c:pt idx="5">
                  <c:v>0.92</c:v>
                </c:pt>
                <c:pt idx="6">
                  <c:v>0.85</c:v>
                </c:pt>
                <c:pt idx="7">
                  <c:v>0.86</c:v>
                </c:pt>
                <c:pt idx="8">
                  <c:v>0.91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1 задание</c:v>
                </c:pt>
                <c:pt idx="1">
                  <c:v>2 задание</c:v>
                </c:pt>
                <c:pt idx="2">
                  <c:v>3 задание</c:v>
                </c:pt>
                <c:pt idx="3">
                  <c:v>4 задание</c:v>
                </c:pt>
                <c:pt idx="4">
                  <c:v>5 задание</c:v>
                </c:pt>
                <c:pt idx="5">
                  <c:v>6 задание</c:v>
                </c:pt>
                <c:pt idx="6">
                  <c:v>7 задание</c:v>
                </c:pt>
                <c:pt idx="7">
                  <c:v>8 задание</c:v>
                </c:pt>
                <c:pt idx="8">
                  <c:v>9 задание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0.53</c:v>
                </c:pt>
                <c:pt idx="1">
                  <c:v>0.83</c:v>
                </c:pt>
                <c:pt idx="2">
                  <c:v>0.87</c:v>
                </c:pt>
                <c:pt idx="3">
                  <c:v>0.91</c:v>
                </c:pt>
                <c:pt idx="4">
                  <c:v>0.6</c:v>
                </c:pt>
                <c:pt idx="5">
                  <c:v>0.93</c:v>
                </c:pt>
                <c:pt idx="6">
                  <c:v>0.85</c:v>
                </c:pt>
                <c:pt idx="7">
                  <c:v>0.86</c:v>
                </c:pt>
                <c:pt idx="8">
                  <c:v>0.9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326226688"/>
        <c:axId val="-326224512"/>
      </c:barChart>
      <c:catAx>
        <c:axId val="-326226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326224512"/>
        <c:crosses val="autoZero"/>
        <c:auto val="1"/>
        <c:lblAlgn val="ctr"/>
        <c:lblOffset val="100"/>
        <c:noMultiLvlLbl val="0"/>
      </c:catAx>
      <c:valAx>
        <c:axId val="-3262245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32622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1 задание</c:v>
                </c:pt>
                <c:pt idx="1">
                  <c:v>2 задание</c:v>
                </c:pt>
                <c:pt idx="2">
                  <c:v>3 задание</c:v>
                </c:pt>
                <c:pt idx="3">
                  <c:v>4 задание</c:v>
                </c:pt>
                <c:pt idx="4">
                  <c:v>5 задание</c:v>
                </c:pt>
                <c:pt idx="5">
                  <c:v>6 задание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0.73</c:v>
                </c:pt>
                <c:pt idx="1">
                  <c:v>0.72</c:v>
                </c:pt>
                <c:pt idx="2">
                  <c:v>0.68</c:v>
                </c:pt>
                <c:pt idx="3">
                  <c:v>0.86</c:v>
                </c:pt>
                <c:pt idx="4">
                  <c:v>0.85</c:v>
                </c:pt>
                <c:pt idx="5">
                  <c:v>0.56000000000000005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1 задание</c:v>
                </c:pt>
                <c:pt idx="1">
                  <c:v>2 задание</c:v>
                </c:pt>
                <c:pt idx="2">
                  <c:v>3 задание</c:v>
                </c:pt>
                <c:pt idx="3">
                  <c:v>4 задание</c:v>
                </c:pt>
                <c:pt idx="4">
                  <c:v>5 задание</c:v>
                </c:pt>
                <c:pt idx="5">
                  <c:v>6 задание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0.72</c:v>
                </c:pt>
                <c:pt idx="1">
                  <c:v>0.67</c:v>
                </c:pt>
                <c:pt idx="2">
                  <c:v>0.71</c:v>
                </c:pt>
                <c:pt idx="3">
                  <c:v>0.86</c:v>
                </c:pt>
                <c:pt idx="4">
                  <c:v>0.85</c:v>
                </c:pt>
                <c:pt idx="5">
                  <c:v>0.51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134664832"/>
        <c:axId val="-134667552"/>
      </c:barChart>
      <c:catAx>
        <c:axId val="-134664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34667552"/>
        <c:crosses val="autoZero"/>
        <c:auto val="1"/>
        <c:lblAlgn val="ctr"/>
        <c:lblOffset val="100"/>
        <c:noMultiLvlLbl val="0"/>
      </c:catAx>
      <c:valAx>
        <c:axId val="-1346675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3466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1 задание</c:v>
                </c:pt>
                <c:pt idx="1">
                  <c:v>2 задание</c:v>
                </c:pt>
                <c:pt idx="2">
                  <c:v>3 задание</c:v>
                </c:pt>
                <c:pt idx="3">
                  <c:v>4 задание</c:v>
                </c:pt>
                <c:pt idx="4">
                  <c:v>5 задание</c:v>
                </c:pt>
                <c:pt idx="5">
                  <c:v>6 задание</c:v>
                </c:pt>
                <c:pt idx="6">
                  <c:v>7 задание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0.75</c:v>
                </c:pt>
                <c:pt idx="1">
                  <c:v>0.91</c:v>
                </c:pt>
                <c:pt idx="2">
                  <c:v>0.88</c:v>
                </c:pt>
                <c:pt idx="3">
                  <c:v>0.54</c:v>
                </c:pt>
                <c:pt idx="4">
                  <c:v>0.75</c:v>
                </c:pt>
                <c:pt idx="5">
                  <c:v>0.91</c:v>
                </c:pt>
                <c:pt idx="6">
                  <c:v>0.54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1 задание</c:v>
                </c:pt>
                <c:pt idx="1">
                  <c:v>2 задание</c:v>
                </c:pt>
                <c:pt idx="2">
                  <c:v>3 задание</c:v>
                </c:pt>
                <c:pt idx="3">
                  <c:v>4 задание</c:v>
                </c:pt>
                <c:pt idx="4">
                  <c:v>5 задание</c:v>
                </c:pt>
                <c:pt idx="5">
                  <c:v>6 задание</c:v>
                </c:pt>
                <c:pt idx="6">
                  <c:v>7 задание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0.72</c:v>
                </c:pt>
                <c:pt idx="1">
                  <c:v>0.89</c:v>
                </c:pt>
                <c:pt idx="2">
                  <c:v>0.88</c:v>
                </c:pt>
                <c:pt idx="3">
                  <c:v>0.5</c:v>
                </c:pt>
                <c:pt idx="4">
                  <c:v>0.72</c:v>
                </c:pt>
                <c:pt idx="5">
                  <c:v>0.9</c:v>
                </c:pt>
                <c:pt idx="6">
                  <c:v>0.5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134672448"/>
        <c:axId val="-134671904"/>
      </c:barChart>
      <c:catAx>
        <c:axId val="-134672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34671904"/>
        <c:crosses val="autoZero"/>
        <c:auto val="1"/>
        <c:lblAlgn val="ctr"/>
        <c:lblOffset val="100"/>
        <c:noMultiLvlLbl val="0"/>
      </c:catAx>
      <c:valAx>
        <c:axId val="-134671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34672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1 задание</c:v>
                </c:pt>
                <c:pt idx="1">
                  <c:v>2 задание</c:v>
                </c:pt>
                <c:pt idx="2">
                  <c:v>3 задание</c:v>
                </c:pt>
                <c:pt idx="3">
                  <c:v>4 задание</c:v>
                </c:pt>
                <c:pt idx="4">
                  <c:v>5 задание</c:v>
                </c:pt>
                <c:pt idx="5">
                  <c:v>6 задание</c:v>
                </c:pt>
                <c:pt idx="6">
                  <c:v>7 задание</c:v>
                </c:pt>
                <c:pt idx="7">
                  <c:v>8 задание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0.69</c:v>
                </c:pt>
                <c:pt idx="1">
                  <c:v>0.67</c:v>
                </c:pt>
                <c:pt idx="2">
                  <c:v>0.93</c:v>
                </c:pt>
                <c:pt idx="3">
                  <c:v>0.52</c:v>
                </c:pt>
                <c:pt idx="4">
                  <c:v>0.63</c:v>
                </c:pt>
                <c:pt idx="5">
                  <c:v>0.57999999999999996</c:v>
                </c:pt>
                <c:pt idx="6">
                  <c:v>0.82</c:v>
                </c:pt>
                <c:pt idx="7">
                  <c:v>0.67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1 задание</c:v>
                </c:pt>
                <c:pt idx="1">
                  <c:v>2 задание</c:v>
                </c:pt>
                <c:pt idx="2">
                  <c:v>3 задание</c:v>
                </c:pt>
                <c:pt idx="3">
                  <c:v>4 задание</c:v>
                </c:pt>
                <c:pt idx="4">
                  <c:v>5 задание</c:v>
                </c:pt>
                <c:pt idx="5">
                  <c:v>6 задание</c:v>
                </c:pt>
                <c:pt idx="6">
                  <c:v>7 задание</c:v>
                </c:pt>
                <c:pt idx="7">
                  <c:v>8 задание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0.66</c:v>
                </c:pt>
                <c:pt idx="1">
                  <c:v>0.64</c:v>
                </c:pt>
                <c:pt idx="2">
                  <c:v>0.93</c:v>
                </c:pt>
                <c:pt idx="3">
                  <c:v>0.5</c:v>
                </c:pt>
                <c:pt idx="4">
                  <c:v>0.57999999999999996</c:v>
                </c:pt>
                <c:pt idx="5">
                  <c:v>0.54</c:v>
                </c:pt>
                <c:pt idx="6">
                  <c:v>0.79</c:v>
                </c:pt>
                <c:pt idx="7">
                  <c:v>0.64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134670816"/>
        <c:axId val="-134664288"/>
      </c:barChart>
      <c:catAx>
        <c:axId val="-134670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34664288"/>
        <c:crosses val="autoZero"/>
        <c:auto val="1"/>
        <c:lblAlgn val="ctr"/>
        <c:lblOffset val="100"/>
        <c:noMultiLvlLbl val="0"/>
      </c:catAx>
      <c:valAx>
        <c:axId val="-1346642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3467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64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36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8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06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93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79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24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31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10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9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39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63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401" y="650451"/>
            <a:ext cx="8748348" cy="325367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Анализ региональной диагностической работы по оценке </a:t>
            </a:r>
            <a:r>
              <a:rPr lang="ru-RU" sz="4000" b="1" dirty="0" err="1">
                <a:solidFill>
                  <a:schemeClr val="accent1">
                    <a:lumMod val="75000"/>
                  </a:schemeClr>
                </a:solidFill>
              </a:rPr>
              <a:t>метапредметных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 результатов освоения обучающимися ООП</a:t>
            </a:r>
            <a:b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(входная диагностика,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сентябрь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2016 года)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декабря 2016 года</a:t>
            </a:r>
          </a:p>
          <a:p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аборская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методист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ИМЦ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0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642" y="96801"/>
            <a:ext cx="903135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accent2"/>
                </a:solidFill>
              </a:rPr>
              <a:t>Результаты выше среднего  (район ) показали следующие ОУ:</a:t>
            </a:r>
          </a:p>
          <a:p>
            <a:r>
              <a:rPr lang="ru-RU" sz="3600" dirty="0"/>
              <a:t>200, 208, 217, 247, 262, 271, 285, 291, 293, 369, 375, 383, 678, 385, 391, 395, 398, 505, 509, 546, 675, </a:t>
            </a:r>
            <a:r>
              <a:rPr lang="ru-RU" sz="3600" dirty="0" err="1" smtClean="0"/>
              <a:t>ШЭиП</a:t>
            </a:r>
            <a:endParaRPr lang="ru-RU" sz="3600" dirty="0" smtClean="0"/>
          </a:p>
          <a:p>
            <a:endParaRPr lang="ru-RU" sz="3600" dirty="0"/>
          </a:p>
          <a:p>
            <a:r>
              <a:rPr lang="ru-RU" sz="3600" dirty="0">
                <a:solidFill>
                  <a:schemeClr val="accent2"/>
                </a:solidFill>
              </a:rPr>
              <a:t>Результаты ниже среднего  (район) показали следующие ОУ:</a:t>
            </a:r>
          </a:p>
          <a:p>
            <a:r>
              <a:rPr lang="ru-RU" sz="3600" dirty="0"/>
              <a:t>237, 242, 252, 270, 275, 276, 290, 352, 380, 382, 390, 394, 399, 414, 547, 548, 549, 568, 590, МШ.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88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96617" y="168069"/>
            <a:ext cx="7543800" cy="5699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Выполнение заданий 1 класс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96276893"/>
              </p:ext>
            </p:extLst>
          </p:nvPr>
        </p:nvGraphicFramePr>
        <p:xfrm>
          <a:off x="225287" y="901149"/>
          <a:ext cx="8918713" cy="496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504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7900" y="222239"/>
            <a:ext cx="916674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Задание № 1.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Цель выполнения задания: 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определить  развитие мелкой моторики руки.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</a:t>
            </a:r>
            <a:endParaRPr kumimoji="0" lang="ru-RU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Рассмотри узор. Скопируй его на следующей строке. 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1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67" y="2448073"/>
            <a:ext cx="8477806" cy="340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0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1304" y="341317"/>
            <a:ext cx="86404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Задание № 5.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Цель выполнения задания: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•	определить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сформированность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умения слышать и слушать текст с голоса учителя; отбирать нужную информацию для выполнения задания.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Послушай стихотворение. Обведи животных, которых автор назвал в стихотворении.</a:t>
            </a:r>
          </a:p>
        </p:txBody>
      </p:sp>
    </p:spTree>
    <p:extLst>
      <p:ext uri="{BB962C8B-B14F-4D97-AF65-F5344CB8AC3E}">
        <p14:creationId xmlns:p14="http://schemas.microsoft.com/office/powerpoint/2010/main" val="103361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96617" y="168069"/>
            <a:ext cx="7543800" cy="5699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Выполнение заданий 2 класс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33799812"/>
              </p:ext>
            </p:extLst>
          </p:nvPr>
        </p:nvGraphicFramePr>
        <p:xfrm>
          <a:off x="225287" y="901149"/>
          <a:ext cx="8918713" cy="496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245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6835" y="437467"/>
            <a:ext cx="874643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Задание 6 . </a:t>
            </a: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мониторинга:  умение задавать вопросы для получения от партнера по коммуникации необходимых сведений. Предметная область: литературное чтение и технология.</a:t>
            </a:r>
          </a:p>
        </p:txBody>
      </p:sp>
    </p:spTree>
    <p:extLst>
      <p:ext uri="{BB962C8B-B14F-4D97-AF65-F5344CB8AC3E}">
        <p14:creationId xmlns:p14="http://schemas.microsoft.com/office/powerpoint/2010/main" val="260940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8540" y="357863"/>
            <a:ext cx="8415130" cy="5500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Технология 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Отметь вопросы, которые позволят получить новые знания  о безопасной работе на уроке технологии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"/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Можно ли инструменты хранить в классе?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"/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Зачем нужен подкладной лист при работе с клеем?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"/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 надо передавать ножницы товарищу?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"/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Можно ли использовать для работы с пластилином нарукавники?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"/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Ваша группа будет конструировать самолет?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47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278" y="0"/>
            <a:ext cx="8799443" cy="6427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Литературное чтение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Прочитай текст.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Дети нашли во дворе маленького котёнка. Он залез на дерево и не мог спуститься на землю. Дети принесли лестницу и сняли котёнка. Потом они взяли его в дом, напоили молочком, накормили котлетой. Теперь котёнка зовут Кешей. Он будет жить в доме. А осенью Кеша поедет в город. Он скоро привыкнет жить в городской квартире.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Какие вопросы относятся  к содержанию этого тексту?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"/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 дети отдыхали летом?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"/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Чем дети накормили котенка?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"/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 ребята помогли котенку?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"/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 ты думаешь, кто из героев прав?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"/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каких повадках котов мы можем узнать из этого рассказа?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31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96617" y="168069"/>
            <a:ext cx="7543800" cy="5699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Выполнение заданий 3 класс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07017521"/>
              </p:ext>
            </p:extLst>
          </p:nvPr>
        </p:nvGraphicFramePr>
        <p:xfrm>
          <a:off x="225287" y="901149"/>
          <a:ext cx="8918713" cy="496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215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5044" y="465268"/>
            <a:ext cx="860066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Задание 4.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Предмет мониторинга:  умение использовать знаково-символические средства для создания моделей изучаемых объектов/процессов  для решения задач. Предметная область: русский язык, математика.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-154330" y="3422696"/>
            <a:ext cx="6060057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Русский язык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Составь предложение по схеме: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542073" y="4747837"/>
            <a:ext cx="4667250" cy="185737"/>
            <a:chOff x="2010" y="3795"/>
            <a:chExt cx="7350" cy="292"/>
          </a:xfrm>
        </p:grpSpPr>
        <p:sp>
          <p:nvSpPr>
            <p:cNvPr id="5" name="AutoShape 8"/>
            <p:cNvSpPr>
              <a:spLocks noChangeShapeType="1"/>
            </p:cNvSpPr>
            <p:nvPr/>
          </p:nvSpPr>
          <p:spPr bwMode="auto">
            <a:xfrm>
              <a:off x="2010" y="4087"/>
              <a:ext cx="12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AutoShape 7"/>
            <p:cNvSpPr>
              <a:spLocks noChangeShapeType="1"/>
            </p:cNvSpPr>
            <p:nvPr/>
          </p:nvSpPr>
          <p:spPr bwMode="auto">
            <a:xfrm>
              <a:off x="3570" y="4087"/>
              <a:ext cx="12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AutoShape 6"/>
            <p:cNvSpPr>
              <a:spLocks noChangeShapeType="1"/>
            </p:cNvSpPr>
            <p:nvPr/>
          </p:nvSpPr>
          <p:spPr bwMode="auto">
            <a:xfrm>
              <a:off x="5025" y="4087"/>
              <a:ext cx="12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AutoShape 5"/>
            <p:cNvSpPr>
              <a:spLocks noChangeShapeType="1"/>
            </p:cNvSpPr>
            <p:nvPr/>
          </p:nvSpPr>
          <p:spPr bwMode="auto">
            <a:xfrm>
              <a:off x="6600" y="4087"/>
              <a:ext cx="12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AutoShape 4"/>
            <p:cNvSpPr>
              <a:spLocks noChangeShapeType="1"/>
            </p:cNvSpPr>
            <p:nvPr/>
          </p:nvSpPr>
          <p:spPr bwMode="auto">
            <a:xfrm>
              <a:off x="8160" y="4087"/>
              <a:ext cx="12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AutoShape 3"/>
            <p:cNvSpPr>
              <a:spLocks noChangeShapeType="1"/>
            </p:cNvSpPr>
            <p:nvPr/>
          </p:nvSpPr>
          <p:spPr bwMode="auto">
            <a:xfrm flipV="1">
              <a:off x="2010" y="3795"/>
              <a:ext cx="0" cy="29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AutoShape 2"/>
            <p:cNvSpPr>
              <a:spLocks noChangeShapeType="1"/>
            </p:cNvSpPr>
            <p:nvPr/>
          </p:nvSpPr>
          <p:spPr bwMode="auto">
            <a:xfrm flipV="1">
              <a:off x="5025" y="3795"/>
              <a:ext cx="0" cy="29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													</a:t>
            </a: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09322" y="4653802"/>
            <a:ext cx="324211" cy="371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08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632792" y="97943"/>
            <a:ext cx="7543800" cy="1089025"/>
          </a:xfrm>
        </p:spPr>
        <p:txBody>
          <a:bodyPr>
            <a:normAutofit/>
          </a:bodyPr>
          <a:lstStyle/>
          <a:p>
            <a:pPr algn="ctr"/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Средние коэффициенты выполнения заданий 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46903982"/>
              </p:ext>
            </p:extLst>
          </p:nvPr>
        </p:nvGraphicFramePr>
        <p:xfrm>
          <a:off x="145774" y="1319490"/>
          <a:ext cx="8998226" cy="4412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20417" y="577794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+ 0,01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79989" y="5730702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-</a:t>
            </a:r>
            <a:r>
              <a:rPr lang="ru-RU" dirty="0" smtClean="0"/>
              <a:t> 0,03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3634" y="5741505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-</a:t>
            </a:r>
            <a:r>
              <a:rPr lang="ru-RU" dirty="0" smtClean="0"/>
              <a:t> 0,04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147391" y="5745682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-</a:t>
            </a:r>
            <a:r>
              <a:rPr lang="ru-RU" dirty="0" smtClean="0"/>
              <a:t> 0,01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55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67266" y="678277"/>
            <a:ext cx="4493602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Математика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Составь задачу по схеме: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Picture 1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32" y="1786380"/>
            <a:ext cx="6743643" cy="264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91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242" y="304194"/>
            <a:ext cx="8691513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Задание 7.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Предмет мониторинга:  умение  работать с текстом (смысловое чтение).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Прочитай текст.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242" y="2586462"/>
            <a:ext cx="8493552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"/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чем рассказывается в тексте (тема текста)?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"/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Сформулируй главную мысль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"/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Подчеркни слова и выражения в тексте, которые подтверждают главную мысль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11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96617" y="168069"/>
            <a:ext cx="7543800" cy="5699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Выполнение заданий 4 класс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5216327"/>
              </p:ext>
            </p:extLst>
          </p:nvPr>
        </p:nvGraphicFramePr>
        <p:xfrm>
          <a:off x="225287" y="901149"/>
          <a:ext cx="8918713" cy="496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978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415" y="266487"/>
            <a:ext cx="8851769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Задание 4. 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Предмет мониторинга: умение сравнивать различные объекты, заносить данные в таблицу (на примере технологии и изобразительного искусства). 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415" y="2501157"/>
            <a:ext cx="8587818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Технология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Вспомни, что такое подвижное и неподвижное соединение деталей изделия.  Сравни. Данные сравнения запиши в таблицу.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577390"/>
              </p:ext>
            </p:extLst>
          </p:nvPr>
        </p:nvGraphicFramePr>
        <p:xfrm>
          <a:off x="484521" y="4452672"/>
          <a:ext cx="7811066" cy="1505067"/>
        </p:xfrm>
        <a:graphic>
          <a:graphicData uri="http://schemas.openxmlformats.org/drawingml/2006/table">
            <a:tbl>
              <a:tblPr firstRow="1" firstCol="1" bandRow="1"/>
              <a:tblGrid>
                <a:gridCol w="2561256"/>
                <a:gridCol w="2535766"/>
                <a:gridCol w="152788"/>
                <a:gridCol w="2561256"/>
              </a:tblGrid>
              <a:tr h="501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Подвижное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Неподвижное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Сходство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Различия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08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829" y="351328"/>
            <a:ext cx="8719794" cy="1536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Изобразительное искусство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Вспомни, что такое живопись и графика.  Сравни. Данные сравнения запиши в таблицу.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019502"/>
              </p:ext>
            </p:extLst>
          </p:nvPr>
        </p:nvGraphicFramePr>
        <p:xfrm>
          <a:off x="367645" y="2366128"/>
          <a:ext cx="8352149" cy="2498103"/>
        </p:xfrm>
        <a:graphic>
          <a:graphicData uri="http://schemas.openxmlformats.org/drawingml/2006/table">
            <a:tbl>
              <a:tblPr firstRow="1" firstCol="1" bandRow="1"/>
              <a:tblGrid>
                <a:gridCol w="2742640"/>
                <a:gridCol w="2703018"/>
                <a:gridCol w="163851"/>
                <a:gridCol w="2742640"/>
              </a:tblGrid>
              <a:tr h="8327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Живопись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Графика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27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Сходство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27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Различия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80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121" y="315584"/>
            <a:ext cx="8757501" cy="2527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Задание 6. 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Предмет мониторинга:  умение использовать табличные формы представления информации, извлекать информацию из таблицы, делать выводы. 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Интегрированное задание: окружающий мир и математика - без выбора 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92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261283"/>
              </p:ext>
            </p:extLst>
          </p:nvPr>
        </p:nvGraphicFramePr>
        <p:xfrm>
          <a:off x="179109" y="320511"/>
          <a:ext cx="8625526" cy="5888736"/>
        </p:xfrm>
        <a:graphic>
          <a:graphicData uri="http://schemas.openxmlformats.org/drawingml/2006/table">
            <a:tbl>
              <a:tblPr firstRow="1" firstCol="1" bandRow="1"/>
              <a:tblGrid>
                <a:gridCol w="2155705"/>
                <a:gridCol w="2156607"/>
                <a:gridCol w="1789813"/>
                <a:gridCol w="2523401"/>
              </a:tblGrid>
              <a:tr h="834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Масса 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Длина тела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Интересная информация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Землеройка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 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см 5 мм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Самый маленький зверек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Двугорбый верблюд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690 кг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360 см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 10 минут выпивает 130 литров воды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Амурский тигр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390 кг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Детеныши рождаются массой до 1 кг 500 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Полосатый дельфин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150 кг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м 50 см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Млекопитающее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31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816" y="282805"/>
            <a:ext cx="8719794" cy="3023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Ответь на вопросы, используя данные таблицы: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какого животного самая маленькая длина?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Какова масса амурского тигра?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Какие величины встречаются в таблице?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Какие животные относятся к млекопитающим? (перечисли)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77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399" y="154490"/>
            <a:ext cx="872655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accent2"/>
                </a:solidFill>
              </a:rPr>
              <a:t>Рекомендации	заместителям	директоров	по	УВР	и	методистам</a:t>
            </a:r>
          </a:p>
          <a:p>
            <a:pPr algn="ctr"/>
            <a:r>
              <a:rPr lang="ru-RU" sz="3600" dirty="0">
                <a:solidFill>
                  <a:schemeClr val="accent2"/>
                </a:solidFill>
              </a:rPr>
              <a:t> образовательных организаций</a:t>
            </a:r>
            <a:r>
              <a:rPr lang="ru-RU" sz="3600" dirty="0" smtClean="0">
                <a:solidFill>
                  <a:schemeClr val="accent2"/>
                </a:solidFill>
              </a:rPr>
              <a:t>:</a:t>
            </a:r>
          </a:p>
          <a:p>
            <a:endParaRPr lang="ru-RU" sz="3600" dirty="0"/>
          </a:p>
          <a:p>
            <a:r>
              <a:rPr lang="ru-RU" sz="3600" dirty="0" smtClean="0"/>
              <a:t>- Проанализировать </a:t>
            </a:r>
            <a:r>
              <a:rPr lang="ru-RU" sz="3600" dirty="0"/>
              <a:t>результаты, полученные в ходе проведения диагностической работы на уровне образовательной организации; соотнести результаты с результатами района, города.</a:t>
            </a:r>
          </a:p>
        </p:txBody>
      </p:sp>
    </p:spTree>
    <p:extLst>
      <p:ext uri="{BB962C8B-B14F-4D97-AF65-F5344CB8AC3E}">
        <p14:creationId xmlns:p14="http://schemas.microsoft.com/office/powerpoint/2010/main" val="40827070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904" y="220750"/>
            <a:ext cx="879281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- Представить </a:t>
            </a:r>
            <a:r>
              <a:rPr lang="ru-RU" sz="3600" dirty="0"/>
              <a:t>результаты проведенной диагностической работы на заседании методического объединения (методической кафедры).</a:t>
            </a:r>
          </a:p>
          <a:p>
            <a:r>
              <a:rPr lang="ru-RU" sz="3600" dirty="0" smtClean="0"/>
              <a:t>- Определить </a:t>
            </a:r>
            <a:r>
              <a:rPr lang="ru-RU" sz="3600" dirty="0"/>
              <a:t>направления методической работы образовательного учреждения в соответствии с полученными результатами</a:t>
            </a:r>
            <a:r>
              <a:rPr lang="ru-RU" sz="3600" dirty="0" smtClean="0"/>
              <a:t>.</a:t>
            </a:r>
          </a:p>
          <a:p>
            <a:pPr lvl="0"/>
            <a:r>
              <a:rPr lang="ru-RU" sz="3600" dirty="0" smtClean="0"/>
              <a:t>- Организовать </a:t>
            </a:r>
            <a:r>
              <a:rPr lang="ru-RU" sz="3600" dirty="0"/>
              <a:t>корректировку рабочих программ учителей начальных классов и учителей - предметников в соответствии с полученными результатами.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92152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4678" y="118549"/>
            <a:ext cx="858078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300" b="1" spc="-50" dirty="0" smtClean="0">
                <a:solidFill>
                  <a:srgbClr val="E48312">
                    <a:lumMod val="75000"/>
                  </a:srgbClr>
                </a:solidFill>
                <a:latin typeface="Calibri Light" panose="020F0302020204030204"/>
              </a:rPr>
              <a:t>Средние коэффициенты выполнения заданий </a:t>
            </a:r>
          </a:p>
          <a:p>
            <a:pPr algn="ctr"/>
            <a:r>
              <a:rPr lang="ru-RU" sz="3300" b="1" spc="-50" dirty="0" smtClean="0">
                <a:solidFill>
                  <a:srgbClr val="E48312">
                    <a:lumMod val="75000"/>
                  </a:srgbClr>
                </a:solidFill>
                <a:latin typeface="Calibri Light" panose="020F0302020204030204"/>
              </a:rPr>
              <a:t>1 класс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76835336"/>
              </p:ext>
            </p:extLst>
          </p:nvPr>
        </p:nvGraphicFramePr>
        <p:xfrm>
          <a:off x="324678" y="1226545"/>
          <a:ext cx="8527774" cy="5155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710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895" y="123305"/>
            <a:ext cx="889883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- Познакомиться </a:t>
            </a:r>
            <a:r>
              <a:rPr lang="ru-RU" sz="3600" dirty="0"/>
              <a:t>на методическом объединении учителей начальных классов с методическим пособием «Новое качество урока в начальной школе» (СПб, издательство «КАРО», авторский коллектив: Глаголева Ю.И., </a:t>
            </a:r>
            <a:r>
              <a:rPr lang="ru-RU" sz="3600" dirty="0" err="1"/>
              <a:t>Бойкина</a:t>
            </a:r>
            <a:r>
              <a:rPr lang="ru-RU" sz="3600" dirty="0"/>
              <a:t> М.В., Казанцева И.В.), а также с другими книгами серии</a:t>
            </a:r>
          </a:p>
          <a:p>
            <a:r>
              <a:rPr lang="ru-RU" sz="3600" dirty="0"/>
              <a:t>«Петербургский вектор внедрения ФГОС»; определить возможности для включения в содержание собственных уроков  данных методических рекомендаций.</a:t>
            </a:r>
          </a:p>
        </p:txBody>
      </p:sp>
    </p:spTree>
    <p:extLst>
      <p:ext uri="{BB962C8B-B14F-4D97-AF65-F5344CB8AC3E}">
        <p14:creationId xmlns:p14="http://schemas.microsoft.com/office/powerpoint/2010/main" val="35968941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172" y="275057"/>
            <a:ext cx="86868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-</a:t>
            </a:r>
            <a:r>
              <a:rPr lang="ru-RU" dirty="0" smtClean="0"/>
              <a:t> </a:t>
            </a:r>
            <a:r>
              <a:rPr lang="ru-RU" sz="3600" dirty="0" smtClean="0"/>
              <a:t>Проанализировать </a:t>
            </a:r>
            <a:r>
              <a:rPr lang="ru-RU" sz="3600" dirty="0"/>
              <a:t>включенность в урок литературного чтения тематики уроков внеклассного чтения (урока работы с книгой); содержание данных уроков, провести диагностику </a:t>
            </a:r>
            <a:r>
              <a:rPr lang="ru-RU" sz="3600" dirty="0" err="1"/>
              <a:t>сформированности</a:t>
            </a:r>
            <a:r>
              <a:rPr lang="ru-RU" sz="3600" dirty="0"/>
              <a:t> умений работать с книгой.</a:t>
            </a:r>
          </a:p>
          <a:p>
            <a:r>
              <a:rPr lang="ru-RU" sz="3600" dirty="0" smtClean="0"/>
              <a:t>- Провести </a:t>
            </a:r>
            <a:r>
              <a:rPr lang="ru-RU" sz="3600" dirty="0"/>
              <a:t>обучающие семинары для учителей начальных классов по теме «Обучающие изложения», «Обучающие сочинения».</a:t>
            </a:r>
          </a:p>
        </p:txBody>
      </p:sp>
    </p:spTree>
    <p:extLst>
      <p:ext uri="{BB962C8B-B14F-4D97-AF65-F5344CB8AC3E}">
        <p14:creationId xmlns:p14="http://schemas.microsoft.com/office/powerpoint/2010/main" val="28754312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661" y="275056"/>
            <a:ext cx="856753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- Внести </a:t>
            </a:r>
            <a:r>
              <a:rPr lang="ru-RU" sz="3600" dirty="0"/>
              <a:t>в план ВШСОКО (</a:t>
            </a:r>
            <a:r>
              <a:rPr lang="ru-RU" sz="3600" dirty="0" err="1"/>
              <a:t>внутришкольная</a:t>
            </a:r>
            <a:r>
              <a:rPr lang="ru-RU" sz="3600" dirty="0"/>
              <a:t> система оценки качества образования) организацию исследования по теме «Формирование умений работать с текстом на уроках литературного чтения, русского языка, окружающего мира». По итогам исследования включить контроль за результатами по развитию речевой деятельности на различных уроках в начальной школе.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604093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676" y="313515"/>
            <a:ext cx="870005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-</a:t>
            </a:r>
            <a:r>
              <a:rPr lang="ru-RU" dirty="0" smtClean="0"/>
              <a:t> </a:t>
            </a:r>
            <a:r>
              <a:rPr lang="ru-RU" sz="3600" dirty="0" smtClean="0"/>
              <a:t>Провести внутреннее исследование в образовательных организациях на тему «Влияние педагогических технологий на формирование УУД в начальной школе»; определить наиболее эффективные технологии для формирования универсальных учебных действий.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5287" y="357808"/>
            <a:ext cx="870667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accent2"/>
                </a:solidFill>
              </a:rPr>
              <a:t>Результаты выше среднего  (район и город) показали следующие ОУ:</a:t>
            </a:r>
          </a:p>
          <a:p>
            <a:r>
              <a:rPr lang="ru-RU" sz="3600" dirty="0"/>
              <a:t>247,271, 275, 285, 289, 290, 293, 352, 369, 375, 382, 385, 391, 394, 395, 398, 505, 546, 547, 548, 590, 675, МШ, </a:t>
            </a:r>
            <a:r>
              <a:rPr lang="ru-RU" sz="3600" dirty="0" err="1" smtClean="0"/>
              <a:t>ШЭиП</a:t>
            </a:r>
            <a:endParaRPr lang="ru-RU" sz="3600" dirty="0" smtClean="0"/>
          </a:p>
          <a:p>
            <a:endParaRPr lang="ru-RU" sz="3600" dirty="0"/>
          </a:p>
          <a:p>
            <a:r>
              <a:rPr lang="ru-RU" sz="3600" dirty="0">
                <a:solidFill>
                  <a:schemeClr val="accent2"/>
                </a:solidFill>
              </a:rPr>
              <a:t>Результаты ниже среднего  (район и город) показали следующие ОУ:</a:t>
            </a:r>
          </a:p>
          <a:p>
            <a:r>
              <a:rPr lang="ru-RU" sz="3600" dirty="0"/>
              <a:t>200, 208, 217, 237, 242, 262, 270, 276, 291, 380, 383, 390, 399, 414, 509, 549, 568, </a:t>
            </a:r>
            <a:r>
              <a:rPr lang="ru-RU" sz="3600" dirty="0" smtClean="0"/>
              <a:t>67</a:t>
            </a:r>
            <a:r>
              <a:rPr lang="ru-RU" sz="3600" dirty="0"/>
              <a:t>8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3667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4678" y="118549"/>
            <a:ext cx="858078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300" b="1" spc="-50" dirty="0" smtClean="0">
                <a:solidFill>
                  <a:srgbClr val="E48312">
                    <a:lumMod val="75000"/>
                  </a:srgbClr>
                </a:solidFill>
                <a:latin typeface="Calibri Light" panose="020F0302020204030204"/>
              </a:rPr>
              <a:t>Средние коэффициенты выполнения заданий </a:t>
            </a:r>
          </a:p>
          <a:p>
            <a:pPr algn="ctr"/>
            <a:r>
              <a:rPr lang="ru-RU" sz="3300" b="1" spc="-50" dirty="0">
                <a:solidFill>
                  <a:srgbClr val="E48312">
                    <a:lumMod val="75000"/>
                  </a:srgbClr>
                </a:solidFill>
                <a:latin typeface="Calibri Light" panose="020F0302020204030204"/>
              </a:rPr>
              <a:t>2</a:t>
            </a:r>
            <a:r>
              <a:rPr lang="ru-RU" sz="3300" b="1" spc="-50" dirty="0" smtClean="0">
                <a:solidFill>
                  <a:srgbClr val="E48312">
                    <a:lumMod val="75000"/>
                  </a:srgbClr>
                </a:solidFill>
                <a:latin typeface="Calibri Light" panose="020F0302020204030204"/>
              </a:rPr>
              <a:t> класс 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00096318"/>
              </p:ext>
            </p:extLst>
          </p:nvPr>
        </p:nvGraphicFramePr>
        <p:xfrm>
          <a:off x="1323492" y="1226545"/>
          <a:ext cx="6429030" cy="518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968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418" y="155788"/>
            <a:ext cx="86470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accent2"/>
                </a:solidFill>
              </a:rPr>
              <a:t>Результаты выше среднего  (район и город) показали следующие ОУ:</a:t>
            </a:r>
          </a:p>
          <a:p>
            <a:r>
              <a:rPr lang="ru-RU" sz="3600" dirty="0"/>
              <a:t>208, 217, 262, 271, 275, 276, 291, 293, 369, 375, 383, 385, 391, 394, 395, 414, 509, 546, 675, 678, МШ, </a:t>
            </a:r>
            <a:r>
              <a:rPr lang="ru-RU" sz="3600" dirty="0" err="1" smtClean="0"/>
              <a:t>ШЭиП</a:t>
            </a:r>
            <a:endParaRPr lang="ru-RU" sz="3600" dirty="0" smtClean="0"/>
          </a:p>
          <a:p>
            <a:endParaRPr lang="ru-RU" sz="3600" dirty="0"/>
          </a:p>
          <a:p>
            <a:r>
              <a:rPr lang="ru-RU" sz="3600" dirty="0">
                <a:solidFill>
                  <a:schemeClr val="accent2"/>
                </a:solidFill>
              </a:rPr>
              <a:t>Результаты ниже среднего  (район и город) показали следующие ОУ:</a:t>
            </a:r>
          </a:p>
          <a:p>
            <a:r>
              <a:rPr lang="ru-RU" sz="3600" dirty="0"/>
              <a:t>200, 237, 242,247, 252, 270, 285, 289, 290, 380, 382, 390, 398, 399, 505, 547, 548, 549, 568, 590</a:t>
            </a:r>
          </a:p>
        </p:txBody>
      </p:sp>
    </p:spTree>
    <p:extLst>
      <p:ext uri="{BB962C8B-B14F-4D97-AF65-F5344CB8AC3E}">
        <p14:creationId xmlns:p14="http://schemas.microsoft.com/office/powerpoint/2010/main" val="63316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4678" y="118549"/>
            <a:ext cx="858078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300" b="1" spc="-50" dirty="0" smtClean="0">
                <a:solidFill>
                  <a:srgbClr val="E48312">
                    <a:lumMod val="75000"/>
                  </a:srgbClr>
                </a:solidFill>
                <a:latin typeface="Calibri Light" panose="020F0302020204030204"/>
              </a:rPr>
              <a:t>Средние коэффициенты выполнения заданий </a:t>
            </a:r>
          </a:p>
          <a:p>
            <a:pPr algn="ctr"/>
            <a:r>
              <a:rPr lang="ru-RU" sz="3300" b="1" spc="-50" dirty="0" smtClean="0">
                <a:solidFill>
                  <a:srgbClr val="E48312">
                    <a:lumMod val="75000"/>
                  </a:srgbClr>
                </a:solidFill>
                <a:latin typeface="Calibri Light" panose="020F0302020204030204"/>
              </a:rPr>
              <a:t>3 класс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31426210"/>
              </p:ext>
            </p:extLst>
          </p:nvPr>
        </p:nvGraphicFramePr>
        <p:xfrm>
          <a:off x="728871" y="1126435"/>
          <a:ext cx="7845286" cy="516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281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1182" y="176314"/>
            <a:ext cx="879281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accent2"/>
                </a:solidFill>
              </a:rPr>
              <a:t>Результаты выше среднего  (район и город) показали следующие ОУ: </a:t>
            </a:r>
            <a:endParaRPr lang="ru-RU" sz="3600" dirty="0" smtClean="0">
              <a:solidFill>
                <a:schemeClr val="accent2"/>
              </a:solidFill>
            </a:endParaRPr>
          </a:p>
          <a:p>
            <a:r>
              <a:rPr lang="ru-RU" sz="3600" dirty="0" smtClean="0"/>
              <a:t>208</a:t>
            </a:r>
            <a:r>
              <a:rPr lang="ru-RU" sz="3600" dirty="0"/>
              <a:t>, 217, 237, 247, 262, 276, 293, 352, 369, 375, 382, 385, 391, 394, 395, 505, 546, 547, 548, 568, 675, 678, МШ, </a:t>
            </a:r>
            <a:r>
              <a:rPr lang="ru-RU" sz="3600" dirty="0" err="1"/>
              <a:t>ШЭиП</a:t>
            </a:r>
            <a:r>
              <a:rPr lang="ru-RU" sz="3600" dirty="0"/>
              <a:t>.</a:t>
            </a:r>
          </a:p>
          <a:p>
            <a:endParaRPr lang="ru-RU" sz="3600" dirty="0"/>
          </a:p>
          <a:p>
            <a:r>
              <a:rPr lang="ru-RU" sz="3600" dirty="0">
                <a:solidFill>
                  <a:schemeClr val="accent2"/>
                </a:solidFill>
              </a:rPr>
              <a:t>Результаты ниже среднего  (район и город) показали следующие ОУ:</a:t>
            </a:r>
          </a:p>
          <a:p>
            <a:r>
              <a:rPr lang="ru-RU" sz="3600" dirty="0"/>
              <a:t>200, 242, 252, 271, 270, 275, 285, 289, 290, 291, 380, 383, 390, 398, 399, 414, 509, 549, 590.</a:t>
            </a:r>
          </a:p>
        </p:txBody>
      </p:sp>
    </p:spTree>
    <p:extLst>
      <p:ext uri="{BB962C8B-B14F-4D97-AF65-F5344CB8AC3E}">
        <p14:creationId xmlns:p14="http://schemas.microsoft.com/office/powerpoint/2010/main" val="388796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4678" y="118549"/>
            <a:ext cx="858078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300" b="1" spc="-50" dirty="0" smtClean="0">
                <a:solidFill>
                  <a:srgbClr val="E48312">
                    <a:lumMod val="75000"/>
                  </a:srgbClr>
                </a:solidFill>
                <a:latin typeface="Calibri Light" panose="020F0302020204030204"/>
              </a:rPr>
              <a:t>Средние коэффициенты выполнения заданий </a:t>
            </a:r>
          </a:p>
          <a:p>
            <a:pPr algn="ctr"/>
            <a:r>
              <a:rPr lang="ru-RU" sz="3300" b="1" spc="-50" dirty="0" smtClean="0">
                <a:solidFill>
                  <a:srgbClr val="E48312">
                    <a:lumMod val="75000"/>
                  </a:srgbClr>
                </a:solidFill>
                <a:latin typeface="Calibri Light" panose="020F0302020204030204"/>
              </a:rPr>
              <a:t>4 класс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61925995"/>
              </p:ext>
            </p:extLst>
          </p:nvPr>
        </p:nvGraphicFramePr>
        <p:xfrm>
          <a:off x="649357" y="1113183"/>
          <a:ext cx="7938052" cy="5194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268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184</TotalTime>
  <Words>1221</Words>
  <Application>Microsoft Office PowerPoint</Application>
  <PresentationFormat>Экран (4:3)</PresentationFormat>
  <Paragraphs>143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宋体</vt:lpstr>
      <vt:lpstr>Arial</vt:lpstr>
      <vt:lpstr>Calibri</vt:lpstr>
      <vt:lpstr>Calibri Light</vt:lpstr>
      <vt:lpstr>Symbol</vt:lpstr>
      <vt:lpstr>Times New Roman</vt:lpstr>
      <vt:lpstr>Ретро</vt:lpstr>
      <vt:lpstr>Анализ региональной диагностической работы по оценке метапредметных результатов освоения обучающимися ООП (входная диагностика,  сентябрь 2016 года)</vt:lpstr>
      <vt:lpstr>Средние коэффициенты выполнения заданий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Выполнение заданий 1 класс</vt:lpstr>
      <vt:lpstr>Презентация PowerPoint</vt:lpstr>
      <vt:lpstr>Презентация PowerPoint</vt:lpstr>
      <vt:lpstr>Выполнение заданий 2 класс</vt:lpstr>
      <vt:lpstr>Презентация PowerPoint</vt:lpstr>
      <vt:lpstr>Презентация PowerPoint</vt:lpstr>
      <vt:lpstr>Презентация PowerPoint</vt:lpstr>
      <vt:lpstr>Выполнение заданий 3 класс</vt:lpstr>
      <vt:lpstr>Презентация PowerPoint</vt:lpstr>
      <vt:lpstr>Презентация PowerPoint</vt:lpstr>
      <vt:lpstr>Презентация PowerPoint</vt:lpstr>
      <vt:lpstr>Выполнение заданий 4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региональной диагностической работы по оценке метапредметных результатов освоения обучающимися ООП (входная диагностика, сентябрь 2016 года)</dc:title>
  <dc:creator>user</dc:creator>
  <cp:lastModifiedBy>user</cp:lastModifiedBy>
  <cp:revision>16</cp:revision>
  <dcterms:created xsi:type="dcterms:W3CDTF">2016-12-02T10:32:29Z</dcterms:created>
  <dcterms:modified xsi:type="dcterms:W3CDTF">2016-12-20T07:51:10Z</dcterms:modified>
</cp:coreProperties>
</file>