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4" r:id="rId2"/>
    <p:sldId id="282" r:id="rId3"/>
    <p:sldId id="286" r:id="rId4"/>
    <p:sldId id="290" r:id="rId5"/>
    <p:sldId id="265" r:id="rId6"/>
    <p:sldId id="292" r:id="rId7"/>
    <p:sldId id="299" r:id="rId8"/>
    <p:sldId id="303" r:id="rId9"/>
    <p:sldId id="300" r:id="rId10"/>
    <p:sldId id="294" r:id="rId11"/>
    <p:sldId id="295" r:id="rId12"/>
    <p:sldId id="297" r:id="rId13"/>
    <p:sldId id="298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DE38F-C175-4C9C-B7F6-797E8BFE0C91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F996-7C17-4A94-A2FC-B4386C924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3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4CB424-FF81-4740-930D-6496FDD412A0}" type="slidenum">
              <a:rPr lang="ru-RU"/>
              <a:pPr/>
              <a:t>4</a:t>
            </a:fld>
            <a:endParaRPr lang="ru-R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24744"/>
            <a:ext cx="5383242" cy="208823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методических приёмов для проведения рефлексии</a:t>
            </a:r>
            <a:endParaRPr lang="ru-RU" sz="5400" b="1" i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645024"/>
            <a:ext cx="4643562" cy="2016224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современном уроке в условиях реализации ФГОС  НОО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4" descr="3e5a6e730c60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11838" y="0"/>
            <a:ext cx="33321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7bdd6a2847df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52413" y="3806825"/>
            <a:ext cx="5292726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Рамка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616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9" name="Picture 5" descr="C:\Users\Елена\AppData\Local\Microsoft\Windows\Temporary Internet Files\Content.IE5\OASCQ3G5\MC900290515[1].wm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380312" y="6069419"/>
              <a:ext cx="974860" cy="78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8" descr="C:\Users\Елена\AppData\Local\Microsoft\Windows\Temporary Internet Files\Content.IE5\6SMSW8JI\MC900299565[1].wmf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100392" y="4869160"/>
              <a:ext cx="885139" cy="1820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5" name="Picture 2" descr="C:\Users\Елена\AppData\Local\Temp\Rar$DI06.521\DJFS_TOA_FeltFlower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1058180">
            <a:off x="103188" y="106363"/>
            <a:ext cx="8286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-285750" y="285750"/>
            <a:ext cx="7472363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 деятельности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14500" y="3786188"/>
            <a:ext cx="603250" cy="2332037"/>
          </a:xfrm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0" y="3643313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75" y="1785938"/>
            <a:ext cx="60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13" y="1785938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29125" y="4857750"/>
            <a:ext cx="39290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Лесенка успеха</a:t>
            </a:r>
          </a:p>
        </p:txBody>
      </p:sp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25" y="2571750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688" y="714375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88" y="4857750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00000"/>
                </a:solidFill>
              </a:rPr>
              <a:t>«Дерево успеха»</a:t>
            </a:r>
          </a:p>
        </p:txBody>
      </p:sp>
      <p:pic>
        <p:nvPicPr>
          <p:cNvPr id="15363" name="Picture 2" descr="C:\Users\Елена\Downloads\дере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88" y="1428750"/>
            <a:ext cx="4557712" cy="5257800"/>
          </a:xfrm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00" y="714375"/>
            <a:ext cx="803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00" y="4572000"/>
            <a:ext cx="869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00" y="2786063"/>
            <a:ext cx="7858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429500" y="1143000"/>
            <a:ext cx="13573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3-4 ошибки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00938" y="5286375"/>
            <a:ext cx="13573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Нет ошибок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58063" y="3071813"/>
            <a:ext cx="15001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 ошибка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«Поезд»</a:t>
            </a:r>
          </a:p>
        </p:txBody>
      </p:sp>
      <p:pic>
        <p:nvPicPr>
          <p:cNvPr id="16387" name="Picture 2" descr="C:\Users\Елена\Downloads\ва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57375" y="2000250"/>
            <a:ext cx="1917700" cy="1354138"/>
          </a:xfrm>
        </p:spPr>
      </p:pic>
      <p:pic>
        <p:nvPicPr>
          <p:cNvPr id="16388" name="Picture 3" descr="C:\Users\Елена\Downloads\паровози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200025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13" y="2000250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75" y="2000250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C:\Users\Елена\Downloads\ва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75" y="2000250"/>
            <a:ext cx="1917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928813" y="3357563"/>
            <a:ext cx="1785937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Словарная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работа  </a:t>
            </a:r>
          </a:p>
        </p:txBody>
      </p:sp>
      <p:sp>
        <p:nvSpPr>
          <p:cNvPr id="10" name="Овал 9"/>
          <p:cNvSpPr/>
          <p:nvPr/>
        </p:nvSpPr>
        <p:spPr>
          <a:xfrm>
            <a:off x="3786188" y="3357563"/>
            <a:ext cx="1714500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Фонети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ческий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разбор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5500688" y="3357563"/>
            <a:ext cx="178593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Изучение нового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материала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58063" y="3357563"/>
            <a:ext cx="16287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Работа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группах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74440"/>
              </p:ext>
            </p:extLst>
          </p:nvPr>
        </p:nvGraphicFramePr>
        <p:xfrm>
          <a:off x="539552" y="1052736"/>
          <a:ext cx="8136904" cy="5256584"/>
        </p:xfrm>
        <a:graphic>
          <a:graphicData uri="http://schemas.openxmlformats.org/drawingml/2006/table">
            <a:tbl>
              <a:tblPr/>
              <a:tblGrid>
                <a:gridCol w="4188113"/>
                <a:gridCol w="3948791"/>
              </a:tblGrid>
              <a:tr h="52565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На уроке я работал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Своей работой на уроке 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Урок для меня показался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За урок 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 Мое настроение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 Материал урока мне был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7.Домашнее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 мне кажется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активно / пассивно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доволен / не доволен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коротким / длинным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устал /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устал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стало лучше / стало хуже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понятен / не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понятен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интересен / скучен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легким / трудным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интересным / неинтересным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9792" y="40466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Анкетирование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Admin\Рабочий стол\бабочки\e3b316d7a4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83" y="260648"/>
            <a:ext cx="9098217" cy="543660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67544" y="6021288"/>
            <a:ext cx="8424936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Спасибо за внимание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42910" y="923328"/>
            <a:ext cx="8001056" cy="51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Один из принципов современного образовательного процесса – принцип активности, творчества и сознательности.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Ребёнок может быть активен, если каждое его действие является осознанным и понятным. 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7544" y="160966"/>
            <a:ext cx="83529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Самостоятельность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учитель отвечает за ученика, а ученик, анализируя, осознаёт свои возможности, сам делает свой  собственный выбор, определяет меру активности и ответственности в своей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Предприимчивость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Ученик осознаёт, что он может предпринять здесь и сейчас, чтобы стало лучше. В случае ошибки или неудачи не отчаивается, а оценивает ситуацию и, исходя из новых условий, ставит перед собой новые цели и задачи и успешно решает их.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Конкурентоспособность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Умеет делать что-то лучше других, действует в любых ситуациях более эффективно.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68313" y="1700213"/>
            <a:ext cx="8207375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31913" y="3284538"/>
            <a:ext cx="7343775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188" y="908050"/>
            <a:ext cx="820737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800000"/>
                </a:solidFill>
                <a:ea typeface="Droid Sans Fallback" charset="0"/>
                <a:cs typeface="Droid Sans Fallback" charset="0"/>
              </a:rPr>
              <a:t>Что такое рефлексия?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87775" y="2643188"/>
            <a:ext cx="1809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6000" y="1928813"/>
            <a:ext cx="5857875" cy="3751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>
                <a:solidFill>
                  <a:srgbClr val="333399"/>
                </a:solidFill>
                <a:latin typeface="Monotype Corsiva" pitchFamily="64" charset="0"/>
                <a:ea typeface="Droid Sans Fallback" charset="0"/>
                <a:cs typeface="Droid Sans Fallback" charset="0"/>
              </a:rPr>
              <a:t>Обращение назад</a:t>
            </a:r>
          </a:p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>
                <a:solidFill>
                  <a:srgbClr val="333399"/>
                </a:solidFill>
                <a:latin typeface="Monotype Corsiva" pitchFamily="64" charset="0"/>
                <a:ea typeface="Droid Sans Fallback" charset="0"/>
                <a:cs typeface="Droid Sans Fallback" charset="0"/>
              </a:rPr>
              <a:t>Размышление о внутреннем состоянии</a:t>
            </a:r>
          </a:p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>
                <a:solidFill>
                  <a:srgbClr val="333399"/>
                </a:solidFill>
                <a:latin typeface="Monotype Corsiva" pitchFamily="64" charset="0"/>
                <a:ea typeface="Droid Sans Fallback" charset="0"/>
                <a:cs typeface="Droid Sans Fallback" charset="0"/>
              </a:rPr>
              <a:t>Самопознание</a:t>
            </a:r>
          </a:p>
          <a:p>
            <a:pPr>
              <a:buClr>
                <a:srgbClr val="333399"/>
              </a:buClr>
              <a:buFont typeface="Monotype Corsiva" pitchFamily="6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>
                <a:solidFill>
                  <a:srgbClr val="333399"/>
                </a:solidFill>
                <a:latin typeface="Monotype Corsiva" pitchFamily="64" charset="0"/>
                <a:ea typeface="Droid Sans Fallback" charset="0"/>
                <a:cs typeface="Droid Sans Fallback" charset="0"/>
              </a:rPr>
              <a:t>Самоанализ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5" y="2214563"/>
            <a:ext cx="138112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9512" y="188640"/>
            <a:ext cx="8784976" cy="10081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Рефлексия отражает человеческую сущность: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1772816"/>
            <a:ext cx="79928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1.физическую (успел - не успел);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2.сенсорную (самочувствие: комфортно - дискомфортно);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3.интеллектуальную (что понял, что осознал - что не понял, какие затруднения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испытывал);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4.духовную (стал лучше - хуже, созидал или разрушал себя, других).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476672"/>
            <a:ext cx="9144000" cy="13681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 настроения и эмоционального состояния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Admin\Рабочий стол\бабочки\s8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1988840"/>
            <a:ext cx="2952328" cy="252028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7" name="Рисунок 6"/>
          <p:cNvPicPr/>
          <p:nvPr/>
        </p:nvPicPr>
        <p:blipFill>
          <a:blip r:embed="rId3" cstate="screen"/>
          <a:srcRect l="17308" t="35381" r="6411"/>
          <a:stretch>
            <a:fillRect/>
          </a:stretch>
        </p:blipFill>
        <p:spPr bwMode="auto">
          <a:xfrm>
            <a:off x="6156176" y="2924944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бабочки\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4941168"/>
            <a:ext cx="2732137" cy="1716782"/>
          </a:xfrm>
          <a:prstGeom prst="rect">
            <a:avLst/>
          </a:prstGeom>
          <a:noFill/>
        </p:spPr>
      </p:pic>
      <p:pic>
        <p:nvPicPr>
          <p:cNvPr id="10" name="Рисунок 9" descr="C:\Documents and Settings\Admin\Рабочий стол\бабочки\a_082316d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2852936"/>
            <a:ext cx="2376264" cy="1944216"/>
          </a:xfrm>
          <a:prstGeom prst="rect">
            <a:avLst/>
          </a:prstGeom>
          <a:noFill/>
        </p:spPr>
      </p:pic>
      <p:pic>
        <p:nvPicPr>
          <p:cNvPr id="12" name="Рисунок 11" descr="C:\Documents and Settings\Admin\Рабочий стол\бабочки\0_5044c_d3ef4000_XL.gif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653136"/>
            <a:ext cx="2627784" cy="2204864"/>
          </a:xfrm>
          <a:prstGeom prst="rect">
            <a:avLst/>
          </a:prstGeom>
          <a:noFill/>
        </p:spPr>
      </p:pic>
      <p:pic>
        <p:nvPicPr>
          <p:cNvPr id="26" name="Picture 10" descr="image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15816" y="4725144"/>
            <a:ext cx="24479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xt Box 7"/>
          <p:cNvGrpSpPr>
            <a:grpSpLocks/>
          </p:cNvGrpSpPr>
          <p:nvPr/>
        </p:nvGrpSpPr>
        <p:grpSpPr bwMode="auto">
          <a:xfrm>
            <a:off x="828675" y="890588"/>
            <a:ext cx="7272338" cy="584200"/>
            <a:chOff x="522" y="561"/>
            <a:chExt cx="4581" cy="368"/>
          </a:xfrm>
        </p:grpSpPr>
        <p:pic>
          <p:nvPicPr>
            <p:cNvPr id="10242" name="Text Box 7"/>
            <p:cNvPicPr>
              <a:picLocks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2" y="561"/>
              <a:ext cx="4581" cy="368"/>
            </a:xfrm>
            <a:prstGeom prst="rect">
              <a:avLst/>
            </a:prstGeom>
            <a:noFill/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521" y="562"/>
              <a:ext cx="4582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b="1" dirty="0" smtClean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“</a:t>
              </a:r>
              <a:r>
                <a:rPr lang="ru-RU" sz="3200" b="1" dirty="0">
                  <a:solidFill>
                    <a:schemeClr val="accent2">
                      <a:lumMod val="75000"/>
                    </a:schemeClr>
                  </a:solidFill>
                  <a:latin typeface="Arial Black" pitchFamily="34" charset="0"/>
                </a:rPr>
                <a:t>Светофор”</a:t>
              </a:r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450" y="1916113"/>
            <a:ext cx="346392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716463" y="3789363"/>
            <a:ext cx="410368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Надо повторить ещё раз</a:t>
            </a:r>
          </a:p>
          <a:p>
            <a:endParaRPr lang="ru-RU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4716463" y="2636838"/>
            <a:ext cx="381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Совсем не понятно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4716463" y="5013325"/>
            <a:ext cx="3600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Всё легко и просто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23850" y="1196975"/>
            <a:ext cx="84963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На доске прикреплён круг от солнышка, детям раздаются лучики жёлтого </a:t>
            </a:r>
            <a:r>
              <a:rPr lang="ru-RU" sz="2800" b="1" dirty="0" smtClean="0"/>
              <a:t>и зеленого  </a:t>
            </a:r>
            <a:r>
              <a:rPr lang="ru-RU" sz="2800" b="1" dirty="0"/>
              <a:t>цветов. Лучики нужно прикрепить к солнышку: </a:t>
            </a:r>
          </a:p>
          <a:p>
            <a:r>
              <a:rPr lang="ru-RU" sz="2800" b="1" dirty="0"/>
              <a:t>	</a:t>
            </a:r>
            <a:r>
              <a:rPr lang="ru-RU" sz="2800" b="1" dirty="0">
                <a:solidFill>
                  <a:srgbClr val="FFCC00"/>
                </a:solidFill>
              </a:rPr>
              <a:t>желтого цвета</a:t>
            </a:r>
            <a:r>
              <a:rPr lang="ru-RU" sz="2800" b="1" dirty="0"/>
              <a:t> – мне очень понравилось занятие, получили много интересной информации; </a:t>
            </a:r>
          </a:p>
          <a:p>
            <a:r>
              <a:rPr lang="ru-RU" sz="2800" b="1" dirty="0"/>
              <a:t>	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зеленого цвета  </a:t>
            </a:r>
            <a:r>
              <a:rPr lang="ru-RU" sz="2800" b="1" dirty="0"/>
              <a:t>– занятие не интересное, не было никакой полезной информации. </a:t>
            </a:r>
          </a:p>
          <a:p>
            <a:endParaRPr lang="ru-RU" sz="2400" b="1" dirty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 cstate="screen">
            <a:lum bright="12000" contrast="18000"/>
          </a:blip>
          <a:srcRect/>
          <a:stretch>
            <a:fillRect/>
          </a:stretch>
        </p:blipFill>
        <p:spPr bwMode="auto">
          <a:xfrm>
            <a:off x="6011863" y="4797425"/>
            <a:ext cx="28797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Text Box 6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04664"/>
            <a:ext cx="7776864" cy="1296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Рефлексия содержания учебного материала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Сегодня на уроке я научился…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Своей работой на уроке я 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Урок заставил меня задуматься о 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А особенно мне удалось 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Я понял, что 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Мне было интересно, потому что 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Для меня стало открытием, что …</a:t>
            </a:r>
          </a:p>
          <a:p>
            <a:pPr eaLnBrk="1" hangingPunct="1"/>
            <a:r>
              <a:rPr lang="ru-RU" sz="3600" b="1" dirty="0" smtClean="0">
                <a:solidFill>
                  <a:srgbClr val="0000FF"/>
                </a:solidFill>
                <a:latin typeface="Monotype Corsiva" pitchFamily="64" charset="0"/>
              </a:rPr>
              <a:t>Мне показалось важным …</a:t>
            </a:r>
          </a:p>
          <a:p>
            <a:pPr>
              <a:buFont typeface="Arial" charset="0"/>
              <a:buNone/>
            </a:pPr>
            <a:endParaRPr lang="ru-RU" sz="2000" dirty="0" smtClean="0">
              <a:latin typeface="Monotype Corsiva" pitchFamily="6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348</Words>
  <Application>Microsoft Office PowerPoint</Application>
  <PresentationFormat>On-screen Show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Тема Office</vt:lpstr>
      <vt:lpstr>Использование методических приёмов для проведения рефлексии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Рефлексия содержания учебного материала</vt:lpstr>
      <vt:lpstr>Рефлексия деятельности  </vt:lpstr>
      <vt:lpstr>«Дерево успеха»</vt:lpstr>
      <vt:lpstr>«Поезд»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77</cp:revision>
  <dcterms:modified xsi:type="dcterms:W3CDTF">2017-01-14T15:15:05Z</dcterms:modified>
</cp:coreProperties>
</file>