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10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89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21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1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22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57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24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95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60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1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5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C14B-B8DF-401E-86CC-1F82D9B6645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220FC-F404-49C5-917B-AAD9BFE4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2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1140031" y="381000"/>
            <a:ext cx="8994569" cy="1098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latin typeface="Calibri" panose="020F0502020204030204" pitchFamily="34" charset="0"/>
              </a:rPr>
              <a:t>Компоненты системы контроля и оценки </a:t>
            </a:r>
          </a:p>
          <a:p>
            <a:pPr algn="ctr" eaLnBrk="1" hangingPunct="1"/>
            <a:r>
              <a:rPr lang="ru-RU" altLang="ru-RU" sz="2800" dirty="0">
                <a:latin typeface="Calibri" panose="020F0502020204030204" pitchFamily="34" charset="0"/>
              </a:rPr>
              <a:t>образовательных достижений  обучающихся</a:t>
            </a:r>
          </a:p>
        </p:txBody>
      </p:sp>
      <p:sp>
        <p:nvSpPr>
          <p:cNvPr id="15363" name="Text Box 13"/>
          <p:cNvSpPr txBox="1">
            <a:spLocks noChangeArrowheads="1"/>
          </p:cNvSpPr>
          <p:nvPr/>
        </p:nvSpPr>
        <p:spPr bwMode="auto">
          <a:xfrm>
            <a:off x="3381376" y="2111375"/>
            <a:ext cx="29114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b="1">
                <a:latin typeface="Arial" panose="020B0604020202020204" pitchFamily="34" charset="0"/>
                <a:cs typeface="Arial" panose="020B0604020202020204" pitchFamily="34" charset="0"/>
              </a:rPr>
              <a:t>Внутренний контроль</a:t>
            </a:r>
          </a:p>
          <a:p>
            <a:pPr algn="ctr" eaLnBrk="1" hangingPunct="1"/>
            <a:r>
              <a:rPr lang="ru-RU" altLang="ru-RU" b="1">
                <a:latin typeface="Arial" panose="020B0604020202020204" pitchFamily="34" charset="0"/>
                <a:cs typeface="Arial" panose="020B0604020202020204" pitchFamily="34" charset="0"/>
              </a:rPr>
              <a:t> и оценка</a:t>
            </a:r>
          </a:p>
          <a:p>
            <a:pPr algn="ctr" eaLnBrk="1" hangingPunct="1"/>
            <a:endParaRPr lang="ru-RU" altLang="ru-RU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15"/>
          <p:cNvSpPr>
            <a:spLocks noChangeArrowheads="1"/>
          </p:cNvSpPr>
          <p:nvPr/>
        </p:nvSpPr>
        <p:spPr bwMode="auto">
          <a:xfrm>
            <a:off x="7886700" y="2133601"/>
            <a:ext cx="2109788" cy="9239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cs typeface="Arial" panose="020B0604020202020204" pitchFamily="34" charset="0"/>
              </a:rPr>
              <a:t>Внешний контроль </a:t>
            </a:r>
          </a:p>
          <a:p>
            <a:pPr algn="ctr" eaLnBrk="1" hangingPunct="1"/>
            <a:r>
              <a:rPr lang="ru-RU" altLang="ru-RU" b="1">
                <a:cs typeface="Arial" panose="020B0604020202020204" pitchFamily="34" charset="0"/>
              </a:rPr>
              <a:t>и  оценка</a:t>
            </a: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8034338" y="3429000"/>
            <a:ext cx="2057400" cy="30305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>
              <a:latin typeface="Calibri" panose="020F0502020204030204" pitchFamily="34" charset="0"/>
            </a:endParaRPr>
          </a:p>
          <a:p>
            <a:pPr algn="ctr" eaLnBrk="1" hangingPunct="1"/>
            <a:endParaRPr lang="ru-RU" altLang="ru-RU">
              <a:latin typeface="Calibri" panose="020F0502020204030204" pitchFamily="34" charset="0"/>
            </a:endParaRPr>
          </a:p>
        </p:txBody>
      </p:sp>
      <p:cxnSp>
        <p:nvCxnSpPr>
          <p:cNvPr id="15366" name="AutoShape 6"/>
          <p:cNvCxnSpPr>
            <a:cxnSpLocks noChangeShapeType="1"/>
            <a:endCxn id="15363" idx="0"/>
          </p:cNvCxnSpPr>
          <p:nvPr/>
        </p:nvCxnSpPr>
        <p:spPr bwMode="auto">
          <a:xfrm flipH="1">
            <a:off x="4837114" y="1444625"/>
            <a:ext cx="1233487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6010276" y="1479551"/>
            <a:ext cx="1928813" cy="72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14"/>
          <p:cNvSpPr>
            <a:spLocks noChangeShapeType="1"/>
          </p:cNvSpPr>
          <p:nvPr/>
        </p:nvSpPr>
        <p:spPr bwMode="auto">
          <a:xfrm flipH="1">
            <a:off x="2487614" y="2590801"/>
            <a:ext cx="941387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8915400" y="2895600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Rectangle 9"/>
          <p:cNvSpPr>
            <a:spLocks noChangeArrowheads="1"/>
          </p:cNvSpPr>
          <p:nvPr/>
        </p:nvSpPr>
        <p:spPr bwMode="auto">
          <a:xfrm>
            <a:off x="1828800" y="3308350"/>
            <a:ext cx="1981200" cy="2554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  <a:ex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altLang="ru-RU" sz="2000" dirty="0">
                <a:latin typeface="Calibri" pitchFamily="34" charset="0"/>
              </a:rPr>
              <a:t>Контрольно-оценочная деятельность педагога: </a:t>
            </a:r>
            <a:r>
              <a:rPr lang="ru-RU" altLang="ru-RU" sz="2000" dirty="0" err="1">
                <a:latin typeface="Calibri" pitchFamily="34" charset="0"/>
              </a:rPr>
              <a:t>микродиагн-ка</a:t>
            </a:r>
            <a:r>
              <a:rPr lang="ru-RU" altLang="ru-RU" sz="2000" dirty="0">
                <a:latin typeface="Calibri" pitchFamily="34" charset="0"/>
              </a:rPr>
              <a:t>, </a:t>
            </a:r>
            <a:r>
              <a:rPr lang="ru-RU" altLang="ru-RU" sz="2000" dirty="0" err="1">
                <a:latin typeface="Calibri" pitchFamily="34" charset="0"/>
              </a:rPr>
              <a:t>пед</a:t>
            </a:r>
            <a:r>
              <a:rPr lang="ru-RU" altLang="ru-RU" sz="2000" dirty="0">
                <a:latin typeface="Calibri" pitchFamily="34" charset="0"/>
              </a:rPr>
              <a:t>. </a:t>
            </a:r>
            <a:r>
              <a:rPr lang="ru-RU" altLang="ru-RU" sz="2000" dirty="0" err="1">
                <a:latin typeface="Calibri" pitchFamily="34" charset="0"/>
              </a:rPr>
              <a:t>диагн-ка</a:t>
            </a:r>
            <a:r>
              <a:rPr lang="ru-RU" altLang="ru-RU" sz="2000" dirty="0">
                <a:latin typeface="Calibri" pitchFamily="34" charset="0"/>
              </a:rPr>
              <a:t>, </a:t>
            </a:r>
          </a:p>
          <a:p>
            <a:pPr algn="just">
              <a:defRPr/>
            </a:pPr>
            <a:r>
              <a:rPr lang="ru-RU" altLang="ru-RU" sz="2000" dirty="0">
                <a:latin typeface="Calibri" pitchFamily="34" charset="0"/>
              </a:rPr>
              <a:t>Контроль:</a:t>
            </a:r>
          </a:p>
          <a:p>
            <a:pPr algn="just">
              <a:defRPr/>
            </a:pPr>
            <a:r>
              <a:rPr lang="ru-RU" altLang="ru-RU" sz="2000" dirty="0" err="1">
                <a:latin typeface="Calibri" pitchFamily="34" charset="0"/>
              </a:rPr>
              <a:t>текущ,итоговый</a:t>
            </a:r>
            <a:r>
              <a:rPr lang="ru-RU" altLang="ru-RU" sz="2000" dirty="0">
                <a:latin typeface="Calibri" pitchFamily="34" charset="0"/>
              </a:rPr>
              <a:t> 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3810000" y="3308351"/>
            <a:ext cx="1828800" cy="2862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Calibri" panose="020F0502020204030204" pitchFamily="34" charset="0"/>
              </a:rPr>
              <a:t>Контрольно-</a:t>
            </a:r>
          </a:p>
          <a:p>
            <a:pPr eaLnBrk="1" hangingPunct="1"/>
            <a:r>
              <a:rPr lang="ru-RU" altLang="ru-RU" sz="2000">
                <a:latin typeface="Calibri" panose="020F0502020204030204" pitchFamily="34" charset="0"/>
              </a:rPr>
              <a:t>оценочная </a:t>
            </a:r>
          </a:p>
          <a:p>
            <a:pPr eaLnBrk="1" hangingPunct="1"/>
            <a:r>
              <a:rPr lang="ru-RU" altLang="ru-RU" sz="2000">
                <a:latin typeface="Calibri" panose="020F0502020204030204" pitchFamily="34" charset="0"/>
              </a:rPr>
              <a:t>деятельность </a:t>
            </a:r>
          </a:p>
          <a:p>
            <a:pPr eaLnBrk="1" hangingPunct="1"/>
            <a:r>
              <a:rPr lang="ru-RU" altLang="ru-RU" sz="2000">
                <a:latin typeface="Calibri" panose="020F0502020204030204" pitchFamily="34" charset="0"/>
              </a:rPr>
              <a:t>самих учащихся:</a:t>
            </a:r>
          </a:p>
          <a:p>
            <a:pPr eaLnBrk="1" hangingPunct="1"/>
            <a:r>
              <a:rPr lang="ru-RU" altLang="ru-RU" sz="2000">
                <a:latin typeface="Calibri" panose="020F0502020204030204" pitchFamily="34" charset="0"/>
              </a:rPr>
              <a:t>самоконтроль, самооценка, контроль, оценка</a:t>
            </a:r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8023225" y="3429000"/>
            <a:ext cx="2205038" cy="3170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Calibri" panose="020F0502020204030204" pitchFamily="34" charset="0"/>
              </a:rPr>
              <a:t>*Внешний итоговый контроль как независимая оценка качества, *мониторинговые исследования разных уровней (международ., федер., регион.) 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5715000" y="3441701"/>
            <a:ext cx="2286000" cy="3140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 err="1">
                <a:cs typeface="Times New Roman" pitchFamily="18" charset="0"/>
              </a:rPr>
              <a:t>ВШК-Система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внутришкольного</a:t>
            </a:r>
            <a:r>
              <a:rPr lang="ru-RU" dirty="0">
                <a:cs typeface="Times New Roman" pitchFamily="18" charset="0"/>
              </a:rPr>
              <a:t> мониторинга: </a:t>
            </a:r>
            <a:r>
              <a:rPr lang="ru-RU" dirty="0" err="1">
                <a:cs typeface="Times New Roman" pitchFamily="18" charset="0"/>
              </a:rPr>
              <a:t>самообследование</a:t>
            </a:r>
            <a:r>
              <a:rPr lang="ru-RU" dirty="0">
                <a:cs typeface="Times New Roman" pitchFamily="18" charset="0"/>
              </a:rPr>
              <a:t>,</a:t>
            </a:r>
          </a:p>
          <a:p>
            <a:pPr algn="just">
              <a:defRPr/>
            </a:pPr>
            <a:r>
              <a:rPr lang="ru-RU" dirty="0">
                <a:cs typeface="Times New Roman" pitchFamily="18" charset="0"/>
              </a:rPr>
              <a:t>-обеспечение функционирования внутренней системы ОКО,</a:t>
            </a:r>
          </a:p>
          <a:p>
            <a:pPr algn="just">
              <a:defRPr/>
            </a:pPr>
            <a:r>
              <a:rPr lang="ru-RU" dirty="0">
                <a:cs typeface="Times New Roman" pitchFamily="18" charset="0"/>
              </a:rPr>
              <a:t>-система оценки достижения план. результатов </a:t>
            </a:r>
          </a:p>
        </p:txBody>
      </p:sp>
      <p:sp>
        <p:nvSpPr>
          <p:cNvPr id="15374" name="Line 7"/>
          <p:cNvSpPr>
            <a:spLocks noChangeShapeType="1"/>
          </p:cNvSpPr>
          <p:nvPr/>
        </p:nvSpPr>
        <p:spPr bwMode="auto">
          <a:xfrm>
            <a:off x="6248401" y="2895600"/>
            <a:ext cx="809625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 flipH="1">
            <a:off x="4724400" y="2971800"/>
            <a:ext cx="2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2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84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ИМЦ</dc:creator>
  <cp:lastModifiedBy>ИМЦ</cp:lastModifiedBy>
  <cp:revision>2</cp:revision>
  <dcterms:created xsi:type="dcterms:W3CDTF">2017-01-24T11:52:53Z</dcterms:created>
  <dcterms:modified xsi:type="dcterms:W3CDTF">2017-01-24T12:12:08Z</dcterms:modified>
</cp:coreProperties>
</file>