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3" r:id="rId4"/>
    <p:sldId id="262" r:id="rId5"/>
    <p:sldId id="267" r:id="rId6"/>
    <p:sldId id="270" r:id="rId7"/>
    <p:sldId id="258" r:id="rId8"/>
    <p:sldId id="269" r:id="rId9"/>
    <p:sldId id="282" r:id="rId10"/>
    <p:sldId id="260" r:id="rId11"/>
    <p:sldId id="276" r:id="rId12"/>
    <p:sldId id="277" r:id="rId13"/>
    <p:sldId id="278" r:id="rId14"/>
    <p:sldId id="279" r:id="rId15"/>
    <p:sldId id="280" r:id="rId16"/>
    <p:sldId id="281" r:id="rId17"/>
    <p:sldId id="261" r:id="rId18"/>
    <p:sldId id="272" r:id="rId19"/>
    <p:sldId id="273" r:id="rId20"/>
    <p:sldId id="274" r:id="rId21"/>
    <p:sldId id="275" r:id="rId22"/>
    <p:sldId id="266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отдых</c:v>
                </c:pt>
                <c:pt idx="1">
                  <c:v>прогулки</c:v>
                </c:pt>
                <c:pt idx="2">
                  <c:v>встречи с друзьями</c:v>
                </c:pt>
                <c:pt idx="3">
                  <c:v>отпуск</c:v>
                </c:pt>
                <c:pt idx="4">
                  <c:v>занятия спортом</c:v>
                </c:pt>
                <c:pt idx="5">
                  <c:v>путешествия</c:v>
                </c:pt>
                <c:pt idx="6">
                  <c:v>развлечения</c:v>
                </c:pt>
                <c:pt idx="7">
                  <c:v>любовь</c:v>
                </c:pt>
                <c:pt idx="8">
                  <c:v>чтение книг</c:v>
                </c:pt>
                <c:pt idx="9">
                  <c:v>посещение кино и театров</c:v>
                </c:pt>
                <c:pt idx="10">
                  <c:v>не надо ходить в школу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От слова к тексту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2.bp.blogspot.com/-pWsTwSpkrBA/UouvDhhK95I/AAAAAAAADMA/ebDTzVj1YGk/s1600/Kids-going-back-to-school.png"/>
          <p:cNvPicPr>
            <a:picLocks noChangeAspect="1" noChangeArrowheads="1"/>
          </p:cNvPicPr>
          <p:nvPr/>
        </p:nvPicPr>
        <p:blipFill>
          <a:blip r:embed="rId2" cstate="print"/>
          <a:srcRect t="27586"/>
          <a:stretch>
            <a:fillRect/>
          </a:stretch>
        </p:blipFill>
        <p:spPr bwMode="auto">
          <a:xfrm>
            <a:off x="228600" y="4419600"/>
            <a:ext cx="8699911" cy="202198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ученика (1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 (2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любит каникулы!  А вот происхождение этого слова знают не все. (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«________ (4)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_______(5)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тусклую (6)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 (2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любит каникулы!  А вот происхождение этого слова знают не все. (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«________ (4)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_______(5)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тусклую (6)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любит каникулы!  А вот происхождение этого слова знают не все. (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«________ (4)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_______(5)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тусклую (6)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любит каникулы!  А вот происхождение этого слова знают не все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«________ (4)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_______(5)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тусклую (6)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любит каникулы!  А вот происхождение этого слова знают не все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«собачонки»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_______(5)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тусклую (6)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любит каникулы!  А вот происхождение этого слова знают не все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«собачонки»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собака.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тусклую (6)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Заметки редактора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Нет на свете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любит каникулы!  А вот происхождение этого слова знают не все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В</a:t>
                      </a:r>
                      <a:r>
                        <a:rPr lang="ru-RU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буквальном  переводе   «каникулы»  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означает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«собачонки»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латинского 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канис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-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собака.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Каникулой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древние римляне стали называть самую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яркую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звезду в созвездии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Большого (7)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Пса, которое располагается в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Северном (8)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полушарии. В этом созвездии находится самая яркая звезда ночного небосвода –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Орион (9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которую </a:t>
                      </a:r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_______ (10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называли «Пёсьей звездой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– заменить на синоним</a:t>
                      </a:r>
                    </a:p>
                    <a:p>
                      <a:r>
                        <a:rPr lang="ru-RU" sz="2000" b="1" dirty="0" smtClean="0"/>
                        <a:t>2 – пропущена отрицательная частица</a:t>
                      </a:r>
                    </a:p>
                    <a:p>
                      <a:r>
                        <a:rPr lang="ru-RU" sz="2000" b="1" dirty="0" smtClean="0"/>
                        <a:t>3 – заменить точку на восклицательный знак</a:t>
                      </a:r>
                    </a:p>
                    <a:p>
                      <a:r>
                        <a:rPr lang="ru-RU" sz="2000" b="1" dirty="0" smtClean="0"/>
                        <a:t>4 – 5 - вставить пропущенное слово</a:t>
                      </a:r>
                    </a:p>
                    <a:p>
                      <a:r>
                        <a:rPr lang="ru-RU" sz="2000" b="1" dirty="0" smtClean="0"/>
                        <a:t>6 – заменить на антоним  </a:t>
                      </a:r>
                    </a:p>
                    <a:p>
                      <a:r>
                        <a:rPr lang="ru-RU" sz="2000" b="1" dirty="0" smtClean="0"/>
                        <a:t>7 –8 –заменить на антоним </a:t>
                      </a:r>
                    </a:p>
                    <a:p>
                      <a:r>
                        <a:rPr lang="ru-RU" sz="2000" b="1" dirty="0" smtClean="0"/>
                        <a:t>9 -  исправить фактическую ошибку</a:t>
                      </a:r>
                    </a:p>
                    <a:p>
                      <a:r>
                        <a:rPr lang="ru-RU" sz="2000" b="1" dirty="0" smtClean="0"/>
                        <a:t>10 – представители</a:t>
                      </a:r>
                      <a:r>
                        <a:rPr lang="ru-RU" sz="2000" b="1" baseline="0" dirty="0" smtClean="0"/>
                        <a:t> какой страны(города) так говорили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 каких каникулах так можно сказать?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828800"/>
            <a:ext cx="3886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Когда учебный год только начался и особо можно не вникать в учебу, так как еще будет время наверстать упущенное.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3.bp.blogspot.com/-hpQoxE1rxEw/VswbH5Dk-MI/AAAAAAAAAvw/RkVmYwTbCMc/s1600/%25D0%25BF%25D0%25BE%25D0%25B3%25D0%25BE%25D0%25B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762500" cy="3695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0574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1981200"/>
            <a:ext cx="2209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8862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 каких каникулах так можно сказать?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1981200"/>
            <a:ext cx="3886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Это тот самый золотой час, когда все сбывается и подарки, и угощения, и внимание родственников и друзей, все в одно время. А еще это прекрасное время провести его в компании веселых друзей.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3.bp.blogspot.com/-hpQoxE1rxEw/VswbH5Dk-MI/AAAAAAAAAvw/RkVmYwTbCMc/s1600/%25D0%25BF%25D0%25BE%25D0%25B3%25D0%25BE%25D0%25B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762500" cy="3695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0574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1981200"/>
            <a:ext cx="2209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8862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 каких каникулах так можно сказать?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1981200"/>
            <a:ext cx="3886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Это время надежд, время влюблённых, время мимоз и тюльпанов, это время предвкушения игр и новинок во всем.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3.bp.blogspot.com/-hpQoxE1rxEw/VswbH5Dk-MI/AAAAAAAAAvw/RkVmYwTbCMc/s1600/%25D0%25BF%25D0%25BE%25D0%25B3%25D0%25BE%25D0%25B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762500" cy="3695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38100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1981200"/>
            <a:ext cx="2209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8100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homka.ru/images/Jan/11/2e7dc382b65504a0c6d96fed636daebd/mini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819400" y="1752600"/>
            <a:ext cx="5105400" cy="1600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istral" pitchFamily="66" charset="0"/>
              </a:rPr>
              <a:t>В начале было </a:t>
            </a:r>
            <a:r>
              <a:rPr lang="ru-RU" sz="5400" dirty="0" smtClean="0">
                <a:solidFill>
                  <a:srgbClr val="002060"/>
                </a:solidFill>
                <a:latin typeface="Mistral" pitchFamily="66" charset="0"/>
              </a:rPr>
              <a:t>слово…</a:t>
            </a:r>
            <a:r>
              <a:rPr lang="ru-RU" sz="4000" dirty="0" smtClean="0">
                <a:latin typeface="Mistral" pitchFamily="66" charset="0"/>
              </a:rPr>
              <a:t> </a:t>
            </a:r>
            <a:endParaRPr lang="ru-RU" sz="4000" dirty="0">
              <a:latin typeface="Mistral" pitchFamily="66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 каких каникулах так можно сказать?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1981200"/>
            <a:ext cx="38862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Это самые совершенные каникулы из всех, во-первых, они самые продолжительные, во-вторых, это  самое золотое время для нашего здоровья, вокруг много фруктов, свежих ягод, приятного тепла.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3.bp.blogspot.com/-hpQoxE1rxEw/VswbH5Dk-MI/AAAAAAAAAvw/RkVmYwTbCMc/s1600/%25D0%25BF%25D0%25BE%25D0%25B3%25D0%25BE%25D0%25B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762500" cy="3695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39624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981200"/>
            <a:ext cx="2209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8100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0" name="AutoShape 2" descr="https://i02.fotocdn.net/s6/9/gallery_m/427/2426120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i02.fotocdn.net/s6/9/gallery_m/427/242612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810000" cy="2527300"/>
          </a:xfrm>
          <a:prstGeom prst="rect">
            <a:avLst/>
          </a:prstGeom>
          <a:noFill/>
        </p:spPr>
      </p:pic>
      <p:pic>
        <p:nvPicPr>
          <p:cNvPr id="2054" name="Picture 6" descr="http://www.globalnpsolutions.com/wp-content/uploads/2014/01/star-constellation.gif"/>
          <p:cNvPicPr>
            <a:picLocks noChangeAspect="1" noChangeArrowheads="1"/>
          </p:cNvPicPr>
          <p:nvPr/>
        </p:nvPicPr>
        <p:blipFill>
          <a:blip r:embed="rId3" cstate="print"/>
          <a:srcRect b="22641"/>
          <a:stretch>
            <a:fillRect/>
          </a:stretch>
        </p:blipFill>
        <p:spPr bwMode="auto">
          <a:xfrm>
            <a:off x="685800" y="533400"/>
            <a:ext cx="2286000" cy="1866662"/>
          </a:xfrm>
          <a:prstGeom prst="rect">
            <a:avLst/>
          </a:prstGeom>
          <a:noFill/>
        </p:spPr>
      </p:pic>
      <p:pic>
        <p:nvPicPr>
          <p:cNvPr id="4098" name="Picture 2" descr="http://stihi.su/pics/2016/06/10/3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508" y="4495800"/>
            <a:ext cx="2496127" cy="1752600"/>
          </a:xfrm>
          <a:prstGeom prst="rect">
            <a:avLst/>
          </a:prstGeom>
          <a:noFill/>
        </p:spPr>
      </p:pic>
      <p:pic>
        <p:nvPicPr>
          <p:cNvPr id="4100" name="Picture 4" descr="https://im3-tub-ru.yandex.net/i?id=112ddd1fae7f2f78984fe46044168cc8&amp;n=33&amp;h=225&amp;w=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495800"/>
            <a:ext cx="3048000" cy="1905000"/>
          </a:xfrm>
          <a:prstGeom prst="rect">
            <a:avLst/>
          </a:prstGeom>
          <a:noFill/>
        </p:spPr>
      </p:pic>
      <p:pic>
        <p:nvPicPr>
          <p:cNvPr id="4102" name="Picture 6" descr="http://www.officecityinc.com/images/child-Briefc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00"/>
            <a:ext cx="4374442" cy="4724400"/>
          </a:xfrm>
          <a:prstGeom prst="rect">
            <a:avLst/>
          </a:prstGeom>
          <a:noFill/>
        </p:spPr>
      </p:pic>
      <p:pic>
        <p:nvPicPr>
          <p:cNvPr id="11" name="Picture 2" descr="http://image.shutterstock.com/z/stock-photo-ancient-greek-reads-the-scroll-raster-89300743.jpg"/>
          <p:cNvPicPr>
            <a:picLocks noChangeAspect="1" noChangeArrowheads="1"/>
          </p:cNvPicPr>
          <p:nvPr/>
        </p:nvPicPr>
        <p:blipFill>
          <a:blip r:embed="rId7" cstate="print"/>
          <a:srcRect b="6897"/>
          <a:stretch>
            <a:fillRect/>
          </a:stretch>
        </p:blipFill>
        <p:spPr bwMode="auto">
          <a:xfrm>
            <a:off x="228600" y="2438400"/>
            <a:ext cx="2483262" cy="41148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2133600"/>
            <a:ext cx="87487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rgbClr val="000000"/>
                </a:solidFill>
                <a:latin typeface="Monotype Corsiva" pitchFamily="66" charset="0"/>
              </a:rPr>
              <a:t>Учение – это радость, а не только  долг, учением можно заниматься с увлечением, а не только по </a:t>
            </a:r>
            <a:endParaRPr lang="ru-RU" sz="4400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4400" dirty="0" smtClean="0">
                <a:solidFill>
                  <a:srgbClr val="000000"/>
                </a:solidFill>
                <a:latin typeface="Monotype Corsiva" pitchFamily="66" charset="0"/>
              </a:rPr>
              <a:t>обязанности</a:t>
            </a:r>
            <a:r>
              <a:rPr lang="ru-RU" sz="4400" dirty="0">
                <a:solidFill>
                  <a:srgbClr val="000000"/>
                </a:solidFill>
                <a:latin typeface="Monotype Corsiva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2286000"/>
            <a:ext cx="1600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fs00.infourok.ru/images/doc/120/141277/img52.jpg"/>
          <p:cNvPicPr>
            <a:picLocks noChangeAspect="1" noChangeArrowheads="1"/>
          </p:cNvPicPr>
          <p:nvPr/>
        </p:nvPicPr>
        <p:blipFill>
          <a:blip r:embed="rId2" cstate="print"/>
          <a:srcRect l="19533" t="23288" r="10560" b="20548"/>
          <a:stretch>
            <a:fillRect/>
          </a:stretch>
        </p:blipFill>
        <p:spPr bwMode="auto">
          <a:xfrm>
            <a:off x="2057400" y="1295400"/>
            <a:ext cx="5181600" cy="3124200"/>
          </a:xfrm>
          <a:prstGeom prst="rect">
            <a:avLst/>
          </a:prstGeom>
          <a:noFill/>
        </p:spPr>
      </p:pic>
      <p:pic>
        <p:nvPicPr>
          <p:cNvPr id="6" name="Picture 2" descr="http://2.bp.blogspot.com/-pWsTwSpkrBA/UouvDhhK95I/AAAAAAAADMA/ebDTzVj1YGk/s1600/Kids-going-back-to-school.png"/>
          <p:cNvPicPr>
            <a:picLocks noChangeAspect="1" noChangeArrowheads="1"/>
          </p:cNvPicPr>
          <p:nvPr/>
        </p:nvPicPr>
        <p:blipFill>
          <a:blip r:embed="rId3" cstate="print"/>
          <a:srcRect t="27586"/>
          <a:stretch>
            <a:fillRect/>
          </a:stretch>
        </p:blipFill>
        <p:spPr bwMode="auto">
          <a:xfrm>
            <a:off x="228600" y="4419600"/>
            <a:ext cx="8699911" cy="202198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2887"/>
            <a:ext cx="9129713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0" name="AutoShape 2" descr="https://i02.fotocdn.net/s6/9/gallery_m/427/2426120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i02.fotocdn.net/s6/9/gallery_m/427/242612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810000" cy="2527300"/>
          </a:xfrm>
          <a:prstGeom prst="rect">
            <a:avLst/>
          </a:prstGeom>
          <a:noFill/>
        </p:spPr>
      </p:pic>
      <p:pic>
        <p:nvPicPr>
          <p:cNvPr id="2054" name="Picture 6" descr="http://www.globalnpsolutions.com/wp-content/uploads/2014/01/star-constellation.gif"/>
          <p:cNvPicPr>
            <a:picLocks noChangeAspect="1" noChangeArrowheads="1"/>
          </p:cNvPicPr>
          <p:nvPr/>
        </p:nvPicPr>
        <p:blipFill>
          <a:blip r:embed="rId3" cstate="print"/>
          <a:srcRect b="22641"/>
          <a:stretch>
            <a:fillRect/>
          </a:stretch>
        </p:blipFill>
        <p:spPr bwMode="auto">
          <a:xfrm>
            <a:off x="685800" y="533400"/>
            <a:ext cx="2286000" cy="1866662"/>
          </a:xfrm>
          <a:prstGeom prst="rect">
            <a:avLst/>
          </a:prstGeom>
          <a:noFill/>
        </p:spPr>
      </p:pic>
      <p:pic>
        <p:nvPicPr>
          <p:cNvPr id="4098" name="Picture 2" descr="http://stihi.su/pics/2016/06/10/3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508" y="4495800"/>
            <a:ext cx="2496127" cy="1752600"/>
          </a:xfrm>
          <a:prstGeom prst="rect">
            <a:avLst/>
          </a:prstGeom>
          <a:noFill/>
        </p:spPr>
      </p:pic>
      <p:pic>
        <p:nvPicPr>
          <p:cNvPr id="4100" name="Picture 4" descr="https://im3-tub-ru.yandex.net/i?id=112ddd1fae7f2f78984fe46044168cc8&amp;n=33&amp;h=225&amp;w=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495800"/>
            <a:ext cx="3048000" cy="1905000"/>
          </a:xfrm>
          <a:prstGeom prst="rect">
            <a:avLst/>
          </a:prstGeom>
          <a:noFill/>
        </p:spPr>
      </p:pic>
      <p:pic>
        <p:nvPicPr>
          <p:cNvPr id="4102" name="Picture 6" descr="http://www.officecityinc.com/images/child-Briefc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762000"/>
            <a:ext cx="4374442" cy="4724400"/>
          </a:xfrm>
          <a:prstGeom prst="rect">
            <a:avLst/>
          </a:prstGeom>
          <a:noFill/>
        </p:spPr>
      </p:pic>
      <p:pic>
        <p:nvPicPr>
          <p:cNvPr id="11" name="Picture 2" descr="http://image.shutterstock.com/z/stock-photo-ancient-greek-reads-the-scroll-raster-89300743.jpg"/>
          <p:cNvPicPr>
            <a:picLocks noChangeAspect="1" noChangeArrowheads="1"/>
          </p:cNvPicPr>
          <p:nvPr/>
        </p:nvPicPr>
        <p:blipFill>
          <a:blip r:embed="rId7" cstate="print"/>
          <a:srcRect b="6897"/>
          <a:stretch>
            <a:fillRect/>
          </a:stretch>
        </p:blipFill>
        <p:spPr bwMode="auto">
          <a:xfrm>
            <a:off x="228600" y="2438400"/>
            <a:ext cx="2483262" cy="41148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7467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48600" y="685800"/>
            <a:ext cx="60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</a:p>
          <a:p>
            <a:pPr>
              <a:buNone/>
            </a:pP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А</a:t>
            </a:r>
          </a:p>
          <a:p>
            <a:pPr>
              <a:buNone/>
            </a:pPr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Н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66"/>
                </a:solidFill>
                <a:latin typeface="Arial Black" pitchFamily="34" charset="0"/>
              </a:rPr>
              <a:t>И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К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  <a:latin typeface="Arial Black" pitchFamily="34" charset="0"/>
              </a:rPr>
              <a:t>У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Л</a:t>
            </a:r>
          </a:p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Arial Black" pitchFamily="34" charset="0"/>
              </a:rPr>
              <a:t>Ы</a:t>
            </a:r>
          </a:p>
          <a:p>
            <a:pPr>
              <a:buNone/>
            </a:pP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62600" y="685800"/>
            <a:ext cx="22098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Речевая разминка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8229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Что?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Какие?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Что делают?</a:t>
                      </a:r>
                    </a:p>
                    <a:p>
                      <a:r>
                        <a:rPr lang="ru-RU" sz="2000" b="1" dirty="0" smtClean="0"/>
                        <a:t>Что сделают?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Как?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Когда?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каникулы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Речевая разминка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752600"/>
                <a:gridCol w="18135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Что?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Какие?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Что делают?</a:t>
                      </a:r>
                    </a:p>
                    <a:p>
                      <a:r>
                        <a:rPr lang="ru-RU" sz="2000" b="1" dirty="0" smtClean="0"/>
                        <a:t>Что сделают?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Как?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Когда?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каникулы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1.Весёлые</a:t>
                      </a:r>
                    </a:p>
                    <a:p>
                      <a:r>
                        <a:rPr lang="ru-RU" sz="2000" b="1" dirty="0" smtClean="0"/>
                        <a:t>2.Короткие</a:t>
                      </a:r>
                    </a:p>
                    <a:p>
                      <a:r>
                        <a:rPr lang="ru-RU" sz="2000" b="1" dirty="0" smtClean="0"/>
                        <a:t>3.Интересные</a:t>
                      </a:r>
                    </a:p>
                    <a:p>
                      <a:r>
                        <a:rPr lang="ru-RU" sz="2000" b="1" dirty="0" smtClean="0"/>
                        <a:t>4.Активные</a:t>
                      </a:r>
                    </a:p>
                    <a:p>
                      <a:r>
                        <a:rPr lang="ru-RU" sz="2000" b="1" dirty="0" smtClean="0"/>
                        <a:t>5.Зимние</a:t>
                      </a:r>
                    </a:p>
                    <a:p>
                      <a:r>
                        <a:rPr lang="ru-RU" sz="2000" b="1" dirty="0" smtClean="0"/>
                        <a:t>6.Долгождан</a:t>
                      </a:r>
                    </a:p>
                    <a:p>
                      <a:r>
                        <a:rPr lang="ru-RU" sz="2000" b="1" dirty="0" err="1" smtClean="0"/>
                        <a:t>ные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1.Наступают</a:t>
                      </a:r>
                    </a:p>
                    <a:p>
                      <a:r>
                        <a:rPr lang="ru-RU" sz="2000" b="1" dirty="0" smtClean="0"/>
                        <a:t>2.Пролетают</a:t>
                      </a:r>
                    </a:p>
                    <a:p>
                      <a:r>
                        <a:rPr lang="ru-RU" sz="2000" b="1" dirty="0" smtClean="0"/>
                        <a:t>3.Проходят</a:t>
                      </a:r>
                    </a:p>
                    <a:p>
                      <a:r>
                        <a:rPr lang="ru-RU" sz="2000" b="1" dirty="0" smtClean="0"/>
                        <a:t>4.Пройдут</a:t>
                      </a:r>
                    </a:p>
                    <a:p>
                      <a:r>
                        <a:rPr lang="ru-RU" sz="2000" b="1" dirty="0" smtClean="0"/>
                        <a:t>5.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1.Быстро</a:t>
                      </a:r>
                    </a:p>
                    <a:p>
                      <a:r>
                        <a:rPr lang="ru-RU" sz="2000" b="1" dirty="0" smtClean="0"/>
                        <a:t>2.Интересно</a:t>
                      </a:r>
                    </a:p>
                    <a:p>
                      <a:r>
                        <a:rPr lang="ru-RU" sz="2000" b="1" dirty="0" smtClean="0"/>
                        <a:t>3.Скоро</a:t>
                      </a:r>
                    </a:p>
                    <a:p>
                      <a:r>
                        <a:rPr lang="ru-RU" sz="2000" b="1" dirty="0" smtClean="0"/>
                        <a:t>4.Довольно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1.В январе</a:t>
                      </a:r>
                    </a:p>
                    <a:p>
                      <a:r>
                        <a:rPr lang="ru-RU" sz="2000" b="1" dirty="0" smtClean="0"/>
                        <a:t>2.Зимой</a:t>
                      </a:r>
                    </a:p>
                    <a:p>
                      <a:r>
                        <a:rPr lang="ru-RU" sz="2000" b="1" dirty="0" smtClean="0"/>
                        <a:t>3.Вечной</a:t>
                      </a:r>
                    </a:p>
                    <a:p>
                      <a:r>
                        <a:rPr lang="ru-RU" sz="2000" b="1" dirty="0" smtClean="0"/>
                        <a:t>4.Летом</a:t>
                      </a:r>
                    </a:p>
                    <a:p>
                      <a:r>
                        <a:rPr lang="ru-RU" sz="2000" b="1" dirty="0" smtClean="0"/>
                        <a:t>5.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02920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Мои  (какие? 6, 5) каникулы (что делают?3)  (как? 4. 2). </a:t>
            </a:r>
            <a:endParaRPr lang="ru-RU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495800"/>
            <a:ext cx="815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(Как? 3)  (что сделают? 1) (какие? 1)  каникулы.</a:t>
            </a:r>
            <a:endParaRPr lang="ru-RU" sz="2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Речевая разминка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Н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У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Л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Ы -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https://i.ytimg.com/vi/HSXSV6KS3kQ/maxresdefault.jpg"/>
          <p:cNvPicPr>
            <a:picLocks noChangeAspect="1" noChangeArrowheads="1"/>
          </p:cNvPicPr>
          <p:nvPr/>
        </p:nvPicPr>
        <p:blipFill>
          <a:blip r:embed="rId2" cstate="print"/>
          <a:srcRect l="17500" r="18333"/>
          <a:stretch>
            <a:fillRect/>
          </a:stretch>
        </p:blipFill>
        <p:spPr bwMode="auto">
          <a:xfrm>
            <a:off x="4495800" y="1905000"/>
            <a:ext cx="3791373" cy="3657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Речевая разминка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 </a:t>
                      </a:r>
                      <a:r>
                        <a:rPr lang="ru-RU" sz="3200" dirty="0" smtClean="0"/>
                        <a:t>- короткие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</a:t>
                      </a:r>
                      <a:r>
                        <a:rPr lang="ru-RU" sz="3200" dirty="0" smtClean="0"/>
                        <a:t> - активные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Н</a:t>
                      </a:r>
                      <a:r>
                        <a:rPr lang="ru-RU" sz="3200" dirty="0" smtClean="0"/>
                        <a:t> - неожиданно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</a:t>
                      </a:r>
                      <a:r>
                        <a:rPr lang="ru-RU" sz="3200" dirty="0" smtClean="0"/>
                        <a:t> - интересные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 </a:t>
                      </a:r>
                      <a:r>
                        <a:rPr lang="ru-RU" sz="3200" dirty="0" smtClean="0"/>
                        <a:t>- кататься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У</a:t>
                      </a:r>
                      <a:r>
                        <a:rPr lang="ru-RU" sz="3200" dirty="0" smtClean="0"/>
                        <a:t> - улыбка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Л</a:t>
                      </a:r>
                      <a:r>
                        <a:rPr lang="ru-RU" sz="3200" dirty="0" smtClean="0"/>
                        <a:t> - любопытно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Ы</a:t>
                      </a:r>
                      <a:r>
                        <a:rPr lang="ru-RU" sz="3200" dirty="0" smtClean="0"/>
                        <a:t> -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https://i.ytimg.com/vi/HSXSV6KS3kQ/maxresdefault.jpg"/>
          <p:cNvPicPr>
            <a:picLocks noChangeAspect="1" noChangeArrowheads="1"/>
          </p:cNvPicPr>
          <p:nvPr/>
        </p:nvPicPr>
        <p:blipFill>
          <a:blip r:embed="rId2" cstate="print"/>
          <a:srcRect l="17500" r="18333"/>
          <a:stretch>
            <a:fillRect/>
          </a:stretch>
        </p:blipFill>
        <p:spPr bwMode="auto">
          <a:xfrm>
            <a:off x="4495800" y="1905000"/>
            <a:ext cx="3791373" cy="3657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Редактирование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872</Words>
  <Application>Microsoft Office PowerPoint</Application>
  <PresentationFormat>Экран (4:3)</PresentationFormat>
  <Paragraphs>169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От слова к тексту</vt:lpstr>
      <vt:lpstr>Слайд 2</vt:lpstr>
      <vt:lpstr>Слайд 3</vt:lpstr>
      <vt:lpstr>Слайд 4</vt:lpstr>
      <vt:lpstr>Речевая разминка</vt:lpstr>
      <vt:lpstr>Речевая разминка</vt:lpstr>
      <vt:lpstr>Речевая разминка</vt:lpstr>
      <vt:lpstr>Речевая разминка</vt:lpstr>
      <vt:lpstr>Редактирование текста</vt:lpstr>
      <vt:lpstr>Редактирование текста</vt:lpstr>
      <vt:lpstr>Редактирование текста</vt:lpstr>
      <vt:lpstr>Редактирование текста</vt:lpstr>
      <vt:lpstr>Редактирование текста</vt:lpstr>
      <vt:lpstr>Редактирование текста</vt:lpstr>
      <vt:lpstr>Редактирование текста</vt:lpstr>
      <vt:lpstr>Редактирование текста</vt:lpstr>
      <vt:lpstr>О каких каникулах так можно сказать?</vt:lpstr>
      <vt:lpstr>О каких каникулах так можно сказать?</vt:lpstr>
      <vt:lpstr>О каких каникулах так можно сказать?</vt:lpstr>
      <vt:lpstr>О каких каникулах так можно сказать?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49</cp:revision>
  <dcterms:created xsi:type="dcterms:W3CDTF">2016-11-14T17:15:15Z</dcterms:created>
  <dcterms:modified xsi:type="dcterms:W3CDTF">2016-11-29T16:49:04Z</dcterms:modified>
</cp:coreProperties>
</file>