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7"/>
  </p:notesMasterIdLst>
  <p:sldIdLst>
    <p:sldId id="327" r:id="rId2"/>
    <p:sldId id="356" r:id="rId3"/>
    <p:sldId id="390" r:id="rId4"/>
    <p:sldId id="331" r:id="rId5"/>
    <p:sldId id="403" r:id="rId6"/>
    <p:sldId id="373" r:id="rId7"/>
    <p:sldId id="381" r:id="rId8"/>
    <p:sldId id="391" r:id="rId9"/>
    <p:sldId id="392" r:id="rId10"/>
    <p:sldId id="405" r:id="rId11"/>
    <p:sldId id="337" r:id="rId12"/>
    <p:sldId id="393" r:id="rId13"/>
    <p:sldId id="406" r:id="rId14"/>
    <p:sldId id="382" r:id="rId15"/>
    <p:sldId id="394" r:id="rId16"/>
    <p:sldId id="396" r:id="rId17"/>
    <p:sldId id="395" r:id="rId18"/>
    <p:sldId id="397" r:id="rId19"/>
    <p:sldId id="399" r:id="rId20"/>
    <p:sldId id="400" r:id="rId21"/>
    <p:sldId id="398" r:id="rId22"/>
    <p:sldId id="363" r:id="rId23"/>
    <p:sldId id="402" r:id="rId24"/>
    <p:sldId id="401" r:id="rId25"/>
    <p:sldId id="37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835313"/>
    <a:srgbClr val="B9B107"/>
    <a:srgbClr val="FFFFCC"/>
    <a:srgbClr val="FF0066"/>
    <a:srgbClr val="E7EEDA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944" autoAdjust="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A45AC3-DF1F-4164-8380-35F6DA90EE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236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45AC3-DF1F-4164-8380-35F6DA90EE0C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42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45AC3-DF1F-4164-8380-35F6DA90EE0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168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54EB2EE-FC5E-4B11-B2E6-1EDF64522F3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63584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7AD134-BC95-44F6-9B67-A514CF813C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647625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7AD134-BC95-44F6-9B67-A514CF813CC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54224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7AD134-BC95-44F6-9B67-A514CF813C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87295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7AD134-BC95-44F6-9B67-A514CF813CC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45598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7AD134-BC95-44F6-9B67-A514CF813C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839520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EBA1-600A-4141-AF03-B7FDD25BAD5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802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06C-12AC-412C-9BEB-5EEB855642C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92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0948-BAFE-48C8-ABA9-B04B0039F3C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609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D757D9E-A2FA-4B53-840E-CE66EA36AEF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07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BDA8199-E677-4B5B-ACE0-0DD4908D63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83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95FBA31-9CB5-47CA-BA3A-80C1EB43C86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57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BA82-52D4-4D47-9F87-3BF4BCE4915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496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41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8965-25FE-4B9E-B0EC-9EDAAE0C65D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695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EDB9A6-2049-4B44-BAA0-FDBE5E0A1C0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485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Миронова Валентина Вячеславовна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7AD134-BC95-44F6-9B67-A514CF813C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840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86000" y="7467600"/>
            <a:ext cx="5587383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075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F83EEA-6443-41A0-846B-576E1A3117FD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1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83122" y="1371600"/>
            <a:ext cx="832797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5400" b="1" dirty="0" smtClean="0">
                <a:solidFill>
                  <a:srgbClr val="C00000"/>
                </a:solidFill>
              </a:rPr>
              <a:t>Формирование </a:t>
            </a:r>
          </a:p>
          <a:p>
            <a:pPr algn="ctr" eaLnBrk="1" hangingPunct="1"/>
            <a:r>
              <a:rPr lang="ru-RU" altLang="ru-RU" sz="5400" b="1" dirty="0" smtClean="0">
                <a:solidFill>
                  <a:srgbClr val="C00000"/>
                </a:solidFill>
              </a:rPr>
              <a:t>ключевых </a:t>
            </a:r>
            <a:r>
              <a:rPr lang="ru-RU" altLang="ru-RU" sz="5400" b="1" dirty="0">
                <a:solidFill>
                  <a:srgbClr val="C00000"/>
                </a:solidFill>
              </a:rPr>
              <a:t>компетенций </a:t>
            </a:r>
            <a:endParaRPr lang="ru-RU" altLang="ru-RU" sz="5400" b="1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ru-RU" altLang="ru-RU" sz="5400" b="1" dirty="0" smtClean="0">
                <a:solidFill>
                  <a:srgbClr val="C00000"/>
                </a:solidFill>
              </a:rPr>
              <a:t>в </a:t>
            </a:r>
            <a:r>
              <a:rPr lang="ru-RU" altLang="ru-RU" sz="5400" b="1" dirty="0">
                <a:solidFill>
                  <a:srgbClr val="C00000"/>
                </a:solidFill>
              </a:rPr>
              <a:t>начальной </a:t>
            </a:r>
            <a:r>
              <a:rPr lang="ru-RU" altLang="ru-RU" sz="5400" b="1" dirty="0" smtClean="0">
                <a:solidFill>
                  <a:srgbClr val="C00000"/>
                </a:solidFill>
              </a:rPr>
              <a:t>школе</a:t>
            </a:r>
            <a:endParaRPr lang="ru-RU" altLang="ru-RU" sz="5400" b="1" dirty="0">
              <a:solidFill>
                <a:srgbClr val="C00000"/>
              </a:solidFill>
            </a:endParaRP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 smtClean="0"/>
              <a:t>                   </a:t>
            </a:r>
            <a:r>
              <a:rPr lang="ru-RU" altLang="ru-RU" b="1" dirty="0" smtClean="0"/>
              <a:t>15 декабря 2016 года</a:t>
            </a:r>
          </a:p>
          <a:p>
            <a:pPr eaLnBrk="1" hangingPunct="1"/>
            <a:r>
              <a:rPr lang="ru-RU" altLang="ru-RU" b="1" dirty="0"/>
              <a:t> </a:t>
            </a:r>
            <a:r>
              <a:rPr lang="ru-RU" altLang="ru-RU" b="1" dirty="0" smtClean="0"/>
              <a:t>                  </a:t>
            </a:r>
            <a:r>
              <a:rPr lang="ru-RU" altLang="ru-RU" b="1" dirty="0" err="1" smtClean="0"/>
              <a:t>Наборская</a:t>
            </a:r>
            <a:r>
              <a:rPr lang="ru-RU" altLang="ru-RU" b="1" dirty="0" smtClean="0"/>
              <a:t> Светлана Юрьевна, методист ИМЦ</a:t>
            </a:r>
            <a:endParaRPr lang="ru-RU" altLang="ru-RU" b="1" dirty="0"/>
          </a:p>
          <a:p>
            <a:pPr eaLnBrk="1" hangingPunct="1"/>
            <a:endParaRPr lang="ru-RU" altLang="ru-RU" dirty="0"/>
          </a:p>
          <a:p>
            <a:pPr eaLnBrk="1" hangingPunct="1"/>
            <a:endParaRPr lang="ru-RU" altLang="ru-RU" dirty="0"/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752600" y="7010400"/>
            <a:ext cx="5716488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099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701911-E5F5-4240-8F92-33F0A3AC4857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10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219200" y="1905000"/>
            <a:ext cx="7543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</a:rPr>
              <a:t>«Образование заключается не в количестве знаний, 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в умении </a:t>
            </a:r>
            <a:r>
              <a:rPr lang="ru-RU" altLang="ru-RU" sz="3600" b="1" dirty="0">
                <a:solidFill>
                  <a:srgbClr val="002060"/>
                </a:solidFill>
              </a:rPr>
              <a:t>применять их </a:t>
            </a:r>
            <a:r>
              <a:rPr lang="ru-RU" altLang="ru-RU" sz="3600" b="1" dirty="0">
                <a:solidFill>
                  <a:srgbClr val="FF0000"/>
                </a:solidFill>
              </a:rPr>
              <a:t>в жизни</a:t>
            </a:r>
            <a:r>
              <a:rPr lang="ru-RU" altLang="ru-RU" sz="3600" b="1" dirty="0">
                <a:solidFill>
                  <a:srgbClr val="002060"/>
                </a:solidFill>
              </a:rPr>
              <a:t>»</a:t>
            </a:r>
          </a:p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6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80553" y="6897809"/>
            <a:ext cx="5716488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2291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5011EE-3DB4-4C04-8A2C-4C4A22CD6104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11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990600" y="1905000"/>
            <a:ext cx="76962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ru-RU" altLang="ru-RU" i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i="1" dirty="0">
              <a:solidFill>
                <a:srgbClr val="006666"/>
              </a:solidFill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1096206" y="1992294"/>
            <a:ext cx="7121083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3200" b="1" dirty="0">
                <a:solidFill>
                  <a:srgbClr val="002060"/>
                </a:solidFill>
              </a:rPr>
              <a:t>В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современном образовательном </a:t>
            </a:r>
            <a:r>
              <a:rPr lang="ru-RU" altLang="ru-RU" sz="3200" b="1" dirty="0">
                <a:solidFill>
                  <a:srgbClr val="002060"/>
                </a:solidFill>
              </a:rPr>
              <a:t>процессе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становится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приоритетным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b="1" dirty="0" err="1" smtClean="0">
                <a:solidFill>
                  <a:srgbClr val="0000FF"/>
                </a:solidFill>
              </a:rPr>
              <a:t>компетентностный</a:t>
            </a:r>
            <a:r>
              <a:rPr lang="ru-RU" altLang="ru-RU" sz="3200" b="1" dirty="0" smtClean="0">
                <a:solidFill>
                  <a:srgbClr val="0000FF"/>
                </a:solidFill>
              </a:rPr>
              <a:t> подход.</a:t>
            </a:r>
            <a:endParaRPr lang="ru-RU" altLang="ru-RU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18556" y="69342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180617"/>
            <a:ext cx="77724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altLang="ru-RU" sz="3200" b="1" i="1" dirty="0" smtClean="0">
                <a:solidFill>
                  <a:srgbClr val="002060"/>
                </a:solidFill>
              </a:rPr>
              <a:t>Стандарты второго поколения:</a:t>
            </a:r>
          </a:p>
          <a:p>
            <a:pPr lvl="0">
              <a:lnSpc>
                <a:spcPct val="90000"/>
              </a:lnSpc>
            </a:pPr>
            <a:endParaRPr lang="ru-RU" altLang="ru-RU" sz="3200" b="1" i="1" dirty="0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altLang="ru-RU" sz="3200" b="1" dirty="0" err="1" smtClean="0">
                <a:solidFill>
                  <a:srgbClr val="C00000"/>
                </a:solidFill>
              </a:rPr>
              <a:t>Компетентностный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 подход</a:t>
            </a:r>
          </a:p>
          <a:p>
            <a:pPr lvl="0">
              <a:lnSpc>
                <a:spcPct val="90000"/>
              </a:lnSpc>
            </a:pPr>
            <a:endParaRPr lang="ru-RU" altLang="ru-RU" sz="32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3200" b="1" dirty="0">
                <a:solidFill>
                  <a:srgbClr val="0000FF"/>
                </a:solidFill>
              </a:rPr>
              <a:t>это освоение учащимися различного рода умений, позволяющих им в будущем действовать эффективно в нестандартных ситуациях профессиональной, личной и общественной жизни. </a:t>
            </a:r>
          </a:p>
          <a:p>
            <a:pPr lvl="0">
              <a:lnSpc>
                <a:spcPct val="90000"/>
              </a:lnSpc>
            </a:pPr>
            <a:endParaRPr lang="ru-RU" alt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80553" y="6897809"/>
            <a:ext cx="5716488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2291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5011EE-3DB4-4C04-8A2C-4C4A22CD6104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13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990600" y="1905000"/>
            <a:ext cx="76962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ru-RU" altLang="ru-RU" i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i="1" dirty="0">
              <a:solidFill>
                <a:srgbClr val="006666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96206" y="2057400"/>
            <a:ext cx="723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</a:rPr>
              <a:t>Цель </a:t>
            </a:r>
            <a:r>
              <a:rPr lang="ru-RU" altLang="ru-RU" sz="3200" b="1" dirty="0" err="1">
                <a:solidFill>
                  <a:srgbClr val="C00000"/>
                </a:solidFill>
              </a:rPr>
              <a:t>компетентностного</a:t>
            </a:r>
            <a:r>
              <a:rPr lang="ru-RU" altLang="ru-RU" sz="3200" b="1" dirty="0">
                <a:solidFill>
                  <a:srgbClr val="C00000"/>
                </a:solidFill>
              </a:rPr>
              <a:t> подхода </a:t>
            </a:r>
            <a:r>
              <a:rPr lang="ru-RU" altLang="ru-RU" sz="3200" b="1" dirty="0">
                <a:solidFill>
                  <a:srgbClr val="0000FF"/>
                </a:solidFill>
              </a:rPr>
              <a:t>– создание условий для формирования ключевых </a:t>
            </a:r>
            <a:r>
              <a:rPr lang="ru-RU" altLang="ru-RU" sz="3200" b="1" dirty="0" smtClean="0">
                <a:solidFill>
                  <a:srgbClr val="0000FF"/>
                </a:solidFill>
              </a:rPr>
              <a:t>компетенций.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8871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06C98F-AACE-4BF1-BA7B-B24343971CEB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9603" y="1256794"/>
            <a:ext cx="7133394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60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Ключевые </a:t>
            </a:r>
            <a:r>
              <a:rPr lang="ru-RU" altLang="ru-RU" sz="32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компетенции: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Учебно-познавательные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Общекультурные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Социальные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Социально-трудовые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Компетенция в сфере личностного самоопределения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"/>
            <a:ext cx="7620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Учебно-познавательные компетенции:</a:t>
            </a:r>
          </a:p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• </a:t>
            </a:r>
            <a:r>
              <a:rPr lang="ru-RU" dirty="0">
                <a:solidFill>
                  <a:srgbClr val="002060"/>
                </a:solidFill>
              </a:rPr>
              <a:t>ставить цель и организовывать её достижение, уметь пояснить свою цель;</a:t>
            </a:r>
          </a:p>
          <a:p>
            <a:r>
              <a:rPr lang="ru-RU" dirty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• организовывать </a:t>
            </a:r>
            <a:r>
              <a:rPr lang="ru-RU" dirty="0">
                <a:solidFill>
                  <a:srgbClr val="002060"/>
                </a:solidFill>
              </a:rPr>
              <a:t>планирование, анализ, рефлексию, самооценку своей учебно-познавательной деятельности;</a:t>
            </a:r>
          </a:p>
          <a:p>
            <a:r>
              <a:rPr lang="ru-RU" dirty="0">
                <a:solidFill>
                  <a:srgbClr val="002060"/>
                </a:solidFill>
              </a:rPr>
              <a:t>   • задавать вопросы к наблюдаемым фактам, отыскивать причины явлений, обозначать свое понимание или непонимание по отношению к изучаемой проблеме;</a:t>
            </a:r>
          </a:p>
          <a:p>
            <a:r>
              <a:rPr lang="ru-RU" dirty="0">
                <a:solidFill>
                  <a:srgbClr val="002060"/>
                </a:solidFill>
              </a:rPr>
              <a:t>   • ставить познавательные задачи и выдвигать гипотезы;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выбирать </a:t>
            </a:r>
            <a:r>
              <a:rPr lang="ru-RU" dirty="0">
                <a:solidFill>
                  <a:srgbClr val="002060"/>
                </a:solidFill>
              </a:rPr>
              <a:t>условия проведения наблюдения или опыта, описывать результаты, формулировать выводы;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• </a:t>
            </a:r>
            <a:r>
              <a:rPr lang="ru-RU" dirty="0">
                <a:solidFill>
                  <a:srgbClr val="002060"/>
                </a:solidFill>
              </a:rPr>
              <a:t>выступать устно и письменно о результатах своего исследования;</a:t>
            </a: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>
                <a:solidFill>
                  <a:srgbClr val="002060"/>
                </a:solidFill>
              </a:rPr>
              <a:t>• иметь опыт восприятия картины мира.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"/>
            <a:ext cx="7620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Информационные компетенции:</a:t>
            </a:r>
          </a:p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• владеть </a:t>
            </a:r>
            <a:r>
              <a:rPr lang="ru-RU" dirty="0">
                <a:solidFill>
                  <a:srgbClr val="002060"/>
                </a:solidFill>
              </a:rPr>
              <a:t>навыками работы с различными источниками информации: книгами, учебниками, </a:t>
            </a:r>
            <a:r>
              <a:rPr lang="ru-RU" dirty="0" smtClean="0">
                <a:solidFill>
                  <a:srgbClr val="002060"/>
                </a:solidFill>
              </a:rPr>
              <a:t>словарями, справочниками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smtClean="0">
                <a:solidFill>
                  <a:srgbClr val="002060"/>
                </a:solidFill>
              </a:rPr>
              <a:t>Интернет-ресурсами;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  • самостоятельно искать, извлекать, систематизировать, анализировать и отбирать необходимую информацию, организовывать, преобразовывать, сохранять и передавать ее;</a:t>
            </a:r>
          </a:p>
          <a:p>
            <a:r>
              <a:rPr lang="ru-RU" dirty="0">
                <a:solidFill>
                  <a:srgbClr val="002060"/>
                </a:solidFill>
              </a:rPr>
              <a:t>   • ориентироваться в информационных потоках, уметь выделять в них главное и необходимое;</a:t>
            </a:r>
          </a:p>
          <a:p>
            <a:r>
              <a:rPr lang="ru-RU" dirty="0">
                <a:solidFill>
                  <a:srgbClr val="002060"/>
                </a:solidFill>
              </a:rPr>
              <a:t>   • уметь осознанно воспринимать </a:t>
            </a:r>
            <a:r>
              <a:rPr lang="ru-RU" dirty="0" smtClean="0">
                <a:solidFill>
                  <a:srgbClr val="002060"/>
                </a:solidFill>
              </a:rPr>
              <a:t>информацию;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  • овладеть навыками использования информационных устройств;</a:t>
            </a:r>
          </a:p>
          <a:p>
            <a:r>
              <a:rPr lang="ru-RU" dirty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• применять </a:t>
            </a:r>
            <a:r>
              <a:rPr lang="ru-RU" dirty="0">
                <a:solidFill>
                  <a:srgbClr val="002060"/>
                </a:solidFill>
              </a:rPr>
              <a:t>для решения учебных задач информационные и телекоммуникационные технологии: аудио и видеозапись, электронную почту, Интернет.</a:t>
            </a: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"/>
            <a:ext cx="7620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Коммуникативные компетенции:</a:t>
            </a:r>
          </a:p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• уметь </a:t>
            </a:r>
            <a:r>
              <a:rPr lang="ru-RU" dirty="0">
                <a:solidFill>
                  <a:srgbClr val="002060"/>
                </a:solidFill>
              </a:rPr>
              <a:t>представить себя устно и письменно, написать анкету, письмо, поздравление;</a:t>
            </a:r>
          </a:p>
          <a:p>
            <a:r>
              <a:rPr lang="ru-RU" dirty="0">
                <a:solidFill>
                  <a:srgbClr val="002060"/>
                </a:solidFill>
              </a:rPr>
              <a:t>   • уметь представлять свой класс, школу, страну, использовать для этого знание иностранного языка;</a:t>
            </a:r>
          </a:p>
          <a:p>
            <a:r>
              <a:rPr lang="ru-RU" dirty="0">
                <a:solidFill>
                  <a:srgbClr val="002060"/>
                </a:solidFill>
              </a:rPr>
              <a:t>   • владеть способами взаимодействия с окружающими людьми; выступать с устным сообщением, уметь задать вопрос, корректно вести учебный диалог;</a:t>
            </a:r>
          </a:p>
          <a:p>
            <a:r>
              <a:rPr lang="ru-RU" dirty="0">
                <a:solidFill>
                  <a:srgbClr val="002060"/>
                </a:solidFill>
              </a:rPr>
              <a:t>   • владеть разными видами речевой деятельности (монолог, диалог, чтение, письмо);</a:t>
            </a:r>
          </a:p>
          <a:p>
            <a:r>
              <a:rPr lang="ru-RU" dirty="0">
                <a:solidFill>
                  <a:srgbClr val="002060"/>
                </a:solidFill>
              </a:rPr>
              <a:t>   • владеть способами совместной деятельности в группе, приемами действий в ситуациях общения; умениями искать и находить компромиссы;</a:t>
            </a:r>
          </a:p>
          <a:p>
            <a:r>
              <a:rPr lang="ru-RU" dirty="0">
                <a:solidFill>
                  <a:srgbClr val="002060"/>
                </a:solidFill>
              </a:rPr>
              <a:t>   • иметь позитивные навыки общения в обществе, основанные на знании исторических корней и традиций различных национальных общностей и социальных групп.</a:t>
            </a: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18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381000" y="951872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Социальные компетенции: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владеть </a:t>
            </a:r>
            <a:r>
              <a:rPr lang="ru-RU" dirty="0">
                <a:solidFill>
                  <a:srgbClr val="002060"/>
                </a:solidFill>
              </a:rPr>
              <a:t>знаниями и опытом выполнения типичных социальных ролей: семьянина, гражданина;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уметь </a:t>
            </a:r>
            <a:r>
              <a:rPr lang="ru-RU" dirty="0">
                <a:solidFill>
                  <a:srgbClr val="002060"/>
                </a:solidFill>
              </a:rPr>
              <a:t>действовать в каждодневных ситуациях семейно-бытовой сферы;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определять </a:t>
            </a:r>
            <a:r>
              <a:rPr lang="ru-RU" dirty="0">
                <a:solidFill>
                  <a:srgbClr val="002060"/>
                </a:solidFill>
              </a:rPr>
              <a:t>свое место и роль в окружающем мире, в семье, в коллективе, государстве;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владеть </a:t>
            </a:r>
            <a:r>
              <a:rPr lang="ru-RU" dirty="0">
                <a:solidFill>
                  <a:srgbClr val="002060"/>
                </a:solidFill>
              </a:rPr>
              <a:t>культурными нормами и традициями, прожитыми в собственной деятельности;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владеть </a:t>
            </a:r>
            <a:r>
              <a:rPr lang="ru-RU" dirty="0">
                <a:solidFill>
                  <a:srgbClr val="002060"/>
                </a:solidFill>
              </a:rPr>
              <a:t>эффективными способами организации свободного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иметь </a:t>
            </a:r>
            <a:r>
              <a:rPr lang="ru-RU" dirty="0">
                <a:solidFill>
                  <a:srgbClr val="002060"/>
                </a:solidFill>
              </a:rPr>
              <a:t>представление о системах социальных норм и ценностей в России и других странах;</a:t>
            </a:r>
          </a:p>
          <a:p>
            <a:r>
              <a:rPr lang="ru-RU" dirty="0">
                <a:solidFill>
                  <a:srgbClr val="002060"/>
                </a:solidFill>
              </a:rPr>
              <a:t>   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Социально-трудовые компетенции: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действовать в сфере трудовых отношений в соответствии с личной и общественной пользой, владеть этикой трудовых и гражданских взаимоотношений;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владеть элементами художественно-творческих компетенций читателя, слушателя, исполнителя, зрителя, юного художника, писателя.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752600" y="7010400"/>
            <a:ext cx="5716488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099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701911-E5F5-4240-8F92-33F0A3AC4857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2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219200" y="1905000"/>
            <a:ext cx="75438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</a:rPr>
              <a:t>«Образование заключается не в количестве знаний, а в…</a:t>
            </a:r>
          </a:p>
          <a:p>
            <a:pPr eaLnBrk="1" hangingPunct="1"/>
            <a:endParaRPr lang="ru-RU" altLang="ru-RU" sz="3600" b="1" dirty="0">
              <a:solidFill>
                <a:srgbClr val="002060"/>
              </a:solidFill>
            </a:endParaRPr>
          </a:p>
          <a:p>
            <a:pPr algn="r" eaLnBrk="1" hangingPunct="1"/>
            <a:r>
              <a:rPr lang="ru-RU" altLang="ru-RU" sz="3600" b="1" dirty="0">
                <a:solidFill>
                  <a:srgbClr val="002060"/>
                </a:solidFill>
              </a:rPr>
              <a:t>умении применять их в жизни»</a:t>
            </a:r>
          </a:p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20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295400" y="9334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Компетенции в сфере личностного самоопределения: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Формирование опыта самопознания, осмысления своего места в мире, выбора ценностных , целевых, смысловых установок для своих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8968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68580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21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Общекультурные компетенции: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познание </a:t>
            </a:r>
            <a:r>
              <a:rPr lang="ru-RU" dirty="0">
                <a:solidFill>
                  <a:srgbClr val="002060"/>
                </a:solidFill>
              </a:rPr>
              <a:t>и опыт деятельности в области национальной и общечеловеческой культуры;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духовно-нравственные </a:t>
            </a:r>
            <a:r>
              <a:rPr lang="ru-RU" dirty="0">
                <a:solidFill>
                  <a:srgbClr val="002060"/>
                </a:solidFill>
              </a:rPr>
              <a:t>основы жизни человека и человечества, отдельных народов;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культурологические </a:t>
            </a:r>
            <a:r>
              <a:rPr lang="ru-RU" dirty="0">
                <a:solidFill>
                  <a:srgbClr val="002060"/>
                </a:solidFill>
              </a:rPr>
              <a:t>основы семейных, социальных, общественных явлений и традиций;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роль </a:t>
            </a:r>
            <a:r>
              <a:rPr lang="ru-RU" dirty="0">
                <a:solidFill>
                  <a:srgbClr val="002060"/>
                </a:solidFill>
              </a:rPr>
              <a:t>науки и религии в жизни человека;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компетенции </a:t>
            </a:r>
            <a:r>
              <a:rPr lang="ru-RU" dirty="0">
                <a:solidFill>
                  <a:srgbClr val="002060"/>
                </a:solidFill>
              </a:rPr>
              <a:t>в бытовой и культурно-досуговой сфере, 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57136B-5E66-4404-BC39-BACDA583C7D4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22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1295400" y="453184"/>
            <a:ext cx="769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C00000"/>
                </a:solidFill>
              </a:rPr>
              <a:t>Компетенции </a:t>
            </a:r>
            <a:r>
              <a:rPr lang="ru-RU" altLang="ru-RU" sz="2800" b="1" dirty="0">
                <a:solidFill>
                  <a:srgbClr val="C00000"/>
                </a:solidFill>
              </a:rPr>
              <a:t>формируются на всех уроках, если: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914400" y="1237955"/>
            <a:ext cx="7620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обучение носит 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системно-</a:t>
            </a:r>
            <a:r>
              <a:rPr lang="ru-RU" sz="28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деятельностный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характер;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идет ориентация учебного процесса на развитие самостоятельности и 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ответственности </a:t>
            </a: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ученика за результаты своей деятельности;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если создаются условия для приобретения опыта и достижения цели;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применяются активные методы обучения, современные образовательные  технологии, развивающие, прежде всего, познавательную, коммуникативную и личностную активность.</a:t>
            </a:r>
            <a:endParaRPr 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34036" y="6878782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23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1278759" y="1752600"/>
            <a:ext cx="7027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Формирование информационной компетенции у младших школьников 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1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57400" y="69342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Электронное пособие 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24</a:t>
            </a:fld>
            <a:endParaRPr lang="ru-RU" alt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1602"/>
          <a:stretch/>
        </p:blipFill>
        <p:spPr>
          <a:xfrm>
            <a:off x="304800" y="1447800"/>
            <a:ext cx="2719134" cy="4343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35940" t="2432" r="35940" b="52883"/>
          <a:stretch/>
        </p:blipFill>
        <p:spPr>
          <a:xfrm>
            <a:off x="3124200" y="1434223"/>
            <a:ext cx="2802192" cy="43434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1294" y="1447799"/>
            <a:ext cx="2714626" cy="434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81200" y="7010400"/>
            <a:ext cx="5716488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7891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F1D9AE-CBA6-463D-B274-974F3B7875D5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25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1981200" y="19812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</a:rPr>
              <a:t>Спасибо за внимание!</a:t>
            </a:r>
          </a:p>
        </p:txBody>
      </p:sp>
      <p:sp>
        <p:nvSpPr>
          <p:cNvPr id="44037" name="TextBox 4"/>
          <p:cNvSpPr txBox="1">
            <a:spLocks noChangeArrowheads="1"/>
          </p:cNvSpPr>
          <p:nvPr/>
        </p:nvSpPr>
        <p:spPr bwMode="auto">
          <a:xfrm>
            <a:off x="1524000" y="35814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C00000"/>
                </a:solidFill>
              </a:rPr>
              <a:t>Творческих успехов всем!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B318261-4BCC-4A38-8871-2AFCC073F18F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3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257359" y="1152908"/>
            <a:ext cx="70866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3200" b="1" i="1" dirty="0" smtClean="0">
                <a:solidFill>
                  <a:srgbClr val="002060"/>
                </a:solidFill>
              </a:rPr>
              <a:t>Цель образования</a:t>
            </a:r>
            <a:r>
              <a:rPr lang="ru-RU" altLang="ru-RU" sz="3200" b="1" i="1" dirty="0">
                <a:solidFill>
                  <a:srgbClr val="00206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b="1" dirty="0" smtClean="0">
                <a:solidFill>
                  <a:srgbClr val="0000FF"/>
                </a:solidFill>
              </a:rPr>
              <a:t>создание основы для самостоятельного успешного усвоения обучающимися новых знаний, умений,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компетенций</a:t>
            </a:r>
            <a:r>
              <a:rPr lang="ru-RU" altLang="ru-RU" sz="3200" b="1" dirty="0" smtClean="0">
                <a:solidFill>
                  <a:srgbClr val="0000FF"/>
                </a:solidFill>
              </a:rPr>
              <a:t>, видов и способов деятельности.*</a:t>
            </a:r>
            <a:endParaRPr lang="ru-RU" altLang="ru-RU" sz="32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3200" b="1" i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559" y="4196817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Федеральный государственный образовательный стандарт начального общего образования. Утвержден Приказом Министерства образования и науки Российской Федерации от 6 октября 2009 г. № 373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5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B318261-4BCC-4A38-8871-2AFCC073F18F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4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257359" y="1295400"/>
            <a:ext cx="70866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3200" b="1" i="1" dirty="0">
                <a:solidFill>
                  <a:srgbClr val="002060"/>
                </a:solidFill>
              </a:rPr>
              <a:t>Современное общество </a:t>
            </a:r>
            <a:r>
              <a:rPr lang="ru-RU" altLang="ru-RU" sz="3200" b="1" i="1" dirty="0" smtClean="0">
                <a:solidFill>
                  <a:srgbClr val="002060"/>
                </a:solidFill>
              </a:rPr>
              <a:t>выдвигает </a:t>
            </a:r>
            <a:r>
              <a:rPr lang="ru-RU" altLang="ru-RU" sz="3200" b="1" i="1" dirty="0">
                <a:solidFill>
                  <a:srgbClr val="002060"/>
                </a:solidFill>
              </a:rPr>
              <a:t>новые требования к результатам и качеству образования: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b="1" dirty="0" smtClean="0">
                <a:solidFill>
                  <a:srgbClr val="0000FF"/>
                </a:solidFill>
              </a:rPr>
              <a:t>выпускник </a:t>
            </a:r>
            <a:r>
              <a:rPr lang="ru-RU" altLang="ru-RU" sz="3200" b="1" dirty="0">
                <a:solidFill>
                  <a:srgbClr val="0000FF"/>
                </a:solidFill>
              </a:rPr>
              <a:t>школы должен быть </a:t>
            </a:r>
            <a:r>
              <a:rPr lang="ru-RU" altLang="ru-RU" sz="3200" b="1" dirty="0">
                <a:solidFill>
                  <a:srgbClr val="C00000"/>
                </a:solidFill>
              </a:rPr>
              <a:t>компетентным</a:t>
            </a:r>
            <a:r>
              <a:rPr lang="ru-RU" altLang="ru-RU" sz="3200" b="1" dirty="0">
                <a:solidFill>
                  <a:srgbClr val="0000FF"/>
                </a:solidFill>
              </a:rPr>
              <a:t>, мобильным, способным самостоятельно решать жизненные и профессиональные </a:t>
            </a:r>
            <a:r>
              <a:rPr lang="ru-RU" altLang="ru-RU" sz="3200" b="1" dirty="0" smtClean="0">
                <a:solidFill>
                  <a:srgbClr val="0000FF"/>
                </a:solidFill>
              </a:rPr>
              <a:t>проблемы.</a:t>
            </a:r>
            <a:endParaRPr lang="ru-RU" altLang="ru-RU" sz="32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28800" y="70104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47800" y="16002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000" b="1" dirty="0">
                <a:solidFill>
                  <a:srgbClr val="C00000"/>
                </a:solidFill>
              </a:rPr>
              <a:t>Компетенция 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– это …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2895600"/>
            <a:ext cx="5854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000" b="1" dirty="0" smtClean="0">
                <a:solidFill>
                  <a:srgbClr val="C00000"/>
                </a:solidFill>
              </a:rPr>
              <a:t>Компетентность 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– это …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267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E6249B-E07B-44FF-99A7-8C548C901205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6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219259" y="1600842"/>
            <a:ext cx="7162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</a:rPr>
              <a:t>Компетенция </a:t>
            </a:r>
            <a:r>
              <a:rPr lang="ru-RU" altLang="ru-RU" sz="3200" b="1" dirty="0">
                <a:solidFill>
                  <a:srgbClr val="002060"/>
                </a:solidFill>
              </a:rPr>
              <a:t>- </a:t>
            </a:r>
            <a:r>
              <a:rPr lang="ru-RU" altLang="ru-RU" sz="3200" b="1" i="1" dirty="0">
                <a:solidFill>
                  <a:srgbClr val="002060"/>
                </a:solidFill>
              </a:rPr>
              <a:t>круг вопросов, в которых человек хорошо </a:t>
            </a:r>
            <a:r>
              <a:rPr lang="ru-RU" altLang="ru-RU" sz="3200" b="1" i="1" dirty="0" smtClean="0">
                <a:solidFill>
                  <a:srgbClr val="002060"/>
                </a:solidFill>
              </a:rPr>
              <a:t>осведомлён</a:t>
            </a:r>
            <a:r>
              <a:rPr lang="ru-RU" altLang="ru-RU" sz="3200" b="1" i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1295400" y="3352800"/>
            <a:ext cx="739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</a:rPr>
              <a:t>Компетентность </a:t>
            </a:r>
            <a:r>
              <a:rPr lang="ru-RU" altLang="ru-RU" sz="3200" b="1" dirty="0"/>
              <a:t>– </a:t>
            </a:r>
            <a:r>
              <a:rPr lang="ru-RU" altLang="ru-RU" sz="3200" b="1" i="1" dirty="0">
                <a:solidFill>
                  <a:srgbClr val="002060"/>
                </a:solidFill>
              </a:rPr>
              <a:t>это способность    делать что-либо хорошо или эффективно.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1447800" y="838200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FF"/>
                </a:solidFill>
              </a:rPr>
              <a:t>С.И.Ожегов: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28800" y="6934200"/>
            <a:ext cx="5716488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219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A62167-6A18-41C1-B4D8-CB9EE40BA7F7}" type="slidenum">
              <a:rPr lang="ru-RU" altLang="ru-RU" sz="1200">
                <a:solidFill>
                  <a:srgbClr val="D38E27"/>
                </a:solidFill>
              </a:rPr>
              <a:pPr eaLnBrk="1" hangingPunct="1"/>
              <a:t>7</a:t>
            </a:fld>
            <a:endParaRPr lang="ru-RU" altLang="ru-RU" sz="1200">
              <a:solidFill>
                <a:srgbClr val="D38E27"/>
              </a:solidFill>
            </a:endParaRPr>
          </a:p>
        </p:txBody>
      </p:sp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1295400" y="1462088"/>
            <a:ext cx="746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Формирование ключевых компетенций</a:t>
            </a:r>
            <a:r>
              <a:rPr lang="ru-RU" altLang="ru-RU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цель которых— помочь ребёнку адаптироваться в социуме.</a:t>
            </a:r>
            <a:endParaRPr lang="ru-RU" alt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70104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00200" y="942636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3200" b="1" dirty="0" smtClean="0">
                <a:solidFill>
                  <a:srgbClr val="C00000"/>
                </a:solidFill>
              </a:rPr>
              <a:t>Ключевая компетенция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– </a:t>
            </a:r>
          </a:p>
          <a:p>
            <a:pPr lvl="0"/>
            <a:r>
              <a:rPr lang="ru-RU" altLang="ru-RU" sz="3200" b="1" dirty="0" smtClean="0">
                <a:solidFill>
                  <a:srgbClr val="002060"/>
                </a:solidFill>
              </a:rPr>
              <a:t>это осознанная человеком способность решать жизненно важные задачи в конкретных ситуациях.</a:t>
            </a:r>
          </a:p>
          <a:p>
            <a:pPr lvl="0"/>
            <a:endParaRPr lang="ru-RU" altLang="ru-RU" sz="3200" b="1" dirty="0">
              <a:solidFill>
                <a:srgbClr val="002060"/>
              </a:solidFill>
            </a:endParaRPr>
          </a:p>
          <a:p>
            <a:pPr lvl="0"/>
            <a:r>
              <a:rPr lang="ru-RU" altLang="ru-RU" sz="3200" b="1" dirty="0" smtClean="0">
                <a:solidFill>
                  <a:srgbClr val="002060"/>
                </a:solidFill>
              </a:rPr>
              <a:t>Владение компетенцией есть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компетентность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.</a:t>
            </a:r>
            <a:endParaRPr lang="ru-RU" alt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5000" y="70104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Электронное пособие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B368-1DC4-471B-95D2-5A6A762C5346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180617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altLang="ru-RU" sz="3200" b="1" i="1" dirty="0" smtClean="0">
                <a:solidFill>
                  <a:srgbClr val="002060"/>
                </a:solidFill>
              </a:rPr>
              <a:t>Стандарты первого поколения:</a:t>
            </a:r>
          </a:p>
          <a:p>
            <a:pPr lvl="0">
              <a:lnSpc>
                <a:spcPct val="90000"/>
              </a:lnSpc>
            </a:pPr>
            <a:r>
              <a:rPr lang="ru-RU" altLang="ru-RU" sz="3200" b="1" i="1" dirty="0">
                <a:solidFill>
                  <a:srgbClr val="002060"/>
                </a:solidFill>
              </a:rPr>
              <a:t> </a:t>
            </a:r>
            <a:r>
              <a:rPr lang="ru-RU" altLang="ru-RU" sz="3200" b="1" i="1" dirty="0" smtClean="0">
                <a:solidFill>
                  <a:srgbClr val="002060"/>
                </a:solidFill>
              </a:rPr>
              <a:t>Цель: освоение обязательного минимума содержания образования</a:t>
            </a:r>
          </a:p>
          <a:p>
            <a:pPr lvl="0">
              <a:lnSpc>
                <a:spcPct val="90000"/>
              </a:lnSpc>
            </a:pPr>
            <a:endParaRPr lang="ru-RU" altLang="ru-RU" sz="3200" b="1" i="1" dirty="0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altLang="ru-RU" sz="3200" b="1" dirty="0" smtClean="0">
                <a:solidFill>
                  <a:srgbClr val="C00000"/>
                </a:solidFill>
              </a:rPr>
              <a:t>«</a:t>
            </a:r>
            <a:r>
              <a:rPr lang="ru-RU" altLang="ru-RU" sz="3200" b="1" dirty="0" err="1" smtClean="0">
                <a:solidFill>
                  <a:srgbClr val="C00000"/>
                </a:solidFill>
              </a:rPr>
              <a:t>Знаниевый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» подход</a:t>
            </a:r>
          </a:p>
          <a:p>
            <a:pPr lvl="0">
              <a:lnSpc>
                <a:spcPct val="90000"/>
              </a:lnSpc>
            </a:pPr>
            <a:endParaRPr lang="ru-RU" altLang="ru-RU" sz="3200" b="1" dirty="0">
              <a:solidFill>
                <a:srgbClr val="C00000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altLang="ru-RU" sz="3200" b="1" dirty="0">
                <a:solidFill>
                  <a:srgbClr val="0000FF"/>
                </a:solidFill>
              </a:rPr>
              <a:t>р</a:t>
            </a:r>
            <a:r>
              <a:rPr lang="ru-RU" altLang="ru-RU" sz="3200" b="1" dirty="0" smtClean="0">
                <a:solidFill>
                  <a:srgbClr val="0000FF"/>
                </a:solidFill>
              </a:rPr>
              <a:t>азрыв между знаниями и умением применять их для решения жизненных задач</a:t>
            </a:r>
          </a:p>
          <a:p>
            <a:pPr lvl="0">
              <a:lnSpc>
                <a:spcPct val="90000"/>
              </a:lnSpc>
            </a:pPr>
            <a:endParaRPr lang="ru-RU" alt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9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3067</TotalTime>
  <Words>917</Words>
  <Application>Microsoft Office PowerPoint</Application>
  <PresentationFormat>Экран (4:3)</PresentationFormat>
  <Paragraphs>148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 ПО РУССКОМУ ЯЗЫКУ по теме «ПРЕДЛОЖЕНИЕ»</dc:title>
  <dc:creator>1</dc:creator>
  <cp:lastModifiedBy>user</cp:lastModifiedBy>
  <cp:revision>252</cp:revision>
  <dcterms:created xsi:type="dcterms:W3CDTF">2007-02-27T19:03:08Z</dcterms:created>
  <dcterms:modified xsi:type="dcterms:W3CDTF">2016-12-14T09:06:58Z</dcterms:modified>
</cp:coreProperties>
</file>