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004933891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1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15362" name="Shape 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70409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18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3794" name="Shape 11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75114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25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5842" name="Shape 12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2681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31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7890" name="Shape 13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02636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39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9938" name="Shape 14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5122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46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41986" name="Shape 14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7275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53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44034" name="Shape 15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7161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161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46082" name="Shape 16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0955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168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48130" name="Shape 16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7149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57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17410" name="Shape 5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7299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63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19458" name="Shape 6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8703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69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1506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2092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76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3554" name="Shape 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6992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83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5602" name="Shape 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856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89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7650" name="Shape 9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5197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96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29698" name="Shape 9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9914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12"/>
          <p:cNvSpPr>
            <a:spLocks noGrp="1" noRot="1" noChangeAspec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1746" name="Shape 11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3100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9FF92020-9C0D-48E2-AFA8-644E215AAA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EB231B03-1035-4FD2-9DD1-DFE6843FFC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B40544CB-815C-4F3D-B2A7-240A9647A9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="ctr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3" name="Shape 1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4CC82706-119A-47CF-AEE9-692398EB13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6848B484-B818-4148-AAA6-3FB6549AF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2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78BE625D-479C-4585-9671-33399EF25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2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506952C3-56C3-4DB4-9266-47BCE1B03C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" name="Shape 3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6D68B9C5-8E15-423F-BBE8-6E66C061E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" name="Shape 3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B5561228-D4E3-4DE4-8D94-FBCEDE97E2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="b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7F9C8EEF-4C51-470E-9D47-4B0413C8E8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="ctr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3" name="Shape 4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96FA4C8F-620A-4632-A5A5-C45BC84AAF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595959"/>
                </a:solidFill>
              </a:defRPr>
            </a:lvl1pPr>
          </a:lstStyle>
          <a:p>
            <a:fld id="{0550B46E-310A-448C-92D7-26205F03D7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54"/>
          <p:cNvSpPr txBox="1">
            <a:spLocks noGrp="1"/>
          </p:cNvSpPr>
          <p:nvPr>
            <p:ph type="ctrTitle"/>
          </p:nvPr>
        </p:nvSpPr>
        <p:spPr>
          <a:xfrm>
            <a:off x="423863" y="0"/>
            <a:ext cx="8520112" cy="19510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</a:pPr>
            <a:r>
              <a:rPr lang="ru-RU" smtClean="0">
                <a:latin typeface="Arial" charset="0"/>
                <a:cs typeface="Arial" charset="0"/>
              </a:rPr>
              <a:t>Мастер-класс 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“Водный транспорт. Яхта”</a:t>
            </a:r>
          </a:p>
        </p:txBody>
      </p:sp>
      <p:sp>
        <p:nvSpPr>
          <p:cNvPr id="14339" name="Shape 55"/>
          <p:cNvSpPr txBox="1">
            <a:spLocks noGrp="1"/>
          </p:cNvSpPr>
          <p:nvPr>
            <p:ph type="subTitle" idx="1"/>
          </p:nvPr>
        </p:nvSpPr>
        <p:spPr>
          <a:xfrm>
            <a:off x="423863" y="2117725"/>
            <a:ext cx="8520112" cy="10239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</a:pPr>
            <a:r>
              <a:rPr lang="ru-RU" smtClean="0">
                <a:solidFill>
                  <a:srgbClr val="20124D"/>
                </a:solidFill>
                <a:latin typeface="Arial" charset="0"/>
                <a:cs typeface="Arial" charset="0"/>
              </a:rPr>
              <a:t>ГБОУ СОШ №290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Tx/>
            </a:pPr>
            <a:r>
              <a:rPr lang="ru-RU" smtClean="0">
                <a:solidFill>
                  <a:srgbClr val="20124D"/>
                </a:solidFill>
                <a:latin typeface="Arial" charset="0"/>
                <a:cs typeface="Arial" charset="0"/>
              </a:rPr>
              <a:t>Проводит: учитель технологии Логинова Анастасия Борисовна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Shape 121" descr="тетрадь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534988"/>
            <a:ext cx="2925762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Shape 122" descr="шаблон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0" y="593725"/>
            <a:ext cx="3713163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Shape 123"/>
          <p:cNvSpPr txBox="1">
            <a:spLocks noChangeArrowheads="1"/>
          </p:cNvSpPr>
          <p:nvPr/>
        </p:nvSpPr>
        <p:spPr bwMode="auto">
          <a:xfrm>
            <a:off x="2209800" y="98425"/>
            <a:ext cx="49291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>
                <a:latin typeface="Comic Sans MS" pitchFamily="66" charset="0"/>
                <a:sym typeface="Comic Sans MS" pitchFamily="66" charset="0"/>
              </a:rPr>
              <a:t>Работа с тетрадью и шаблонами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QSUu2vjU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59582"/>
            <a:ext cx="4263675" cy="2859782"/>
          </a:xfrm>
          <a:prstGeom prst="rect">
            <a:avLst/>
          </a:prstGeom>
        </p:spPr>
      </p:pic>
      <p:pic>
        <p:nvPicPr>
          <p:cNvPr id="3" name="Рисунок 2" descr="B-HBO4CKwx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843558"/>
            <a:ext cx="276999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128"/>
          <p:cNvSpPr txBox="1">
            <a:spLocks noGrp="1"/>
          </p:cNvSpPr>
          <p:nvPr>
            <p:ph type="title"/>
          </p:nvPr>
        </p:nvSpPr>
        <p:spPr>
          <a:xfrm>
            <a:off x="311150" y="347663"/>
            <a:ext cx="8521700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smtClean="0">
                <a:latin typeface="Comic Sans MS" pitchFamily="66" charset="0"/>
                <a:cs typeface="Arial" charset="0"/>
                <a:sym typeface="Comic Sans MS" pitchFamily="66" charset="0"/>
              </a:rPr>
              <a:t>Материалы и приспособления для изготовления модели яхты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417638" y="1419225"/>
            <a:ext cx="6862762" cy="3170238"/>
          </a:xfrm>
        </p:spPr>
        <p:txBody>
          <a:bodyPr>
            <a:noAutofit/>
          </a:bodyPr>
          <a:lstStyle/>
          <a:p>
            <a:pPr marL="457200" indent="-22860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sz="18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Шаблоны изделия</a:t>
            </a:r>
          </a:p>
          <a:p>
            <a:pPr marL="457200" indent="-22860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Картон или плотная бумага</a:t>
            </a:r>
          </a:p>
          <a:p>
            <a:pPr marL="457200" indent="-22860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Клей</a:t>
            </a:r>
          </a:p>
          <a:p>
            <a:pPr marL="457200" indent="-22860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Ножницы</a:t>
            </a:r>
          </a:p>
          <a:p>
            <a:pPr marL="457200" indent="-22860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Скотч</a:t>
            </a:r>
          </a:p>
          <a:p>
            <a:pPr marL="457200" indent="-22860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Копировальная бумага</a:t>
            </a:r>
          </a:p>
          <a:p>
            <a:pPr marL="457200" indent="-22860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Цветная бумага</a:t>
            </a:r>
          </a:p>
          <a:p>
            <a:pPr marL="457200" indent="-22860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Font typeface="Comic Sans MS" pitchFamily="66" charset="0"/>
              <a:buNone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Деревянная палочка, пластилин</a:t>
            </a:r>
          </a:p>
          <a:p>
            <a:pPr marL="457200" indent="-22860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34"/>
          <p:cNvSpPr txBox="1">
            <a:spLocks noGrp="1"/>
          </p:cNvSpPr>
          <p:nvPr>
            <p:ph type="title"/>
          </p:nvPr>
        </p:nvSpPr>
        <p:spPr>
          <a:xfrm>
            <a:off x="311150" y="222250"/>
            <a:ext cx="852170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Шаг 1</a:t>
            </a:r>
          </a:p>
        </p:txBody>
      </p:sp>
      <p:sp>
        <p:nvSpPr>
          <p:cNvPr id="36866" name="Shape 135"/>
          <p:cNvSpPr txBox="1">
            <a:spLocks noGrp="1"/>
          </p:cNvSpPr>
          <p:nvPr>
            <p:ph type="body" idx="1"/>
          </p:nvPr>
        </p:nvSpPr>
        <p:spPr>
          <a:xfrm>
            <a:off x="311150" y="795338"/>
            <a:ext cx="8521700" cy="3773487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2400" smtClean="0">
                <a:latin typeface="Comic Sans MS" pitchFamily="66" charset="0"/>
                <a:cs typeface="Arial" charset="0"/>
                <a:sym typeface="Comic Sans MS" pitchFamily="66" charset="0"/>
              </a:rPr>
              <a:t>Разметка деталей шаблона. Дорисовываем клапаны</a:t>
            </a:r>
          </a:p>
        </p:txBody>
      </p:sp>
      <p:pic>
        <p:nvPicPr>
          <p:cNvPr id="36867" name="Shape 136" descr="oBKy8e7nHRk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913" y="1592263"/>
            <a:ext cx="3038475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Shape 137" descr="eq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8" y="1528763"/>
            <a:ext cx="3144837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142"/>
          <p:cNvSpPr txBox="1">
            <a:spLocks noGrp="1"/>
          </p:cNvSpPr>
          <p:nvPr>
            <p:ph type="title"/>
          </p:nvPr>
        </p:nvSpPr>
        <p:spPr>
          <a:xfrm>
            <a:off x="311150" y="276225"/>
            <a:ext cx="8521700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Шаг 2</a:t>
            </a:r>
          </a:p>
        </p:txBody>
      </p:sp>
      <p:sp>
        <p:nvSpPr>
          <p:cNvPr id="38914" name="Shape 143"/>
          <p:cNvSpPr txBox="1">
            <a:spLocks noGrp="1"/>
          </p:cNvSpPr>
          <p:nvPr>
            <p:ph type="body" idx="1"/>
          </p:nvPr>
        </p:nvSpPr>
        <p:spPr>
          <a:xfrm>
            <a:off x="311150" y="917575"/>
            <a:ext cx="8521700" cy="3651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2400" smtClean="0">
                <a:latin typeface="Comic Sans MS" pitchFamily="66" charset="0"/>
                <a:cs typeface="Arial" charset="0"/>
                <a:sym typeface="Comic Sans MS" pitchFamily="66" charset="0"/>
              </a:rPr>
              <a:t>Вырезаем детали яхты</a:t>
            </a:r>
          </a:p>
          <a:p>
            <a:pPr marL="0" indent="0" eaLnBrk="1" hangingPunct="1"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2400" smtClean="0">
                <a:latin typeface="Comic Sans MS" pitchFamily="66" charset="0"/>
                <a:cs typeface="Arial" charset="0"/>
                <a:sym typeface="Comic Sans MS" pitchFamily="66" charset="0"/>
              </a:rPr>
              <a:t> Надрезаем клапаны</a:t>
            </a:r>
          </a:p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ru-RU" sz="1800" smtClean="0">
              <a:latin typeface="Comic Sans MS" pitchFamily="66" charset="0"/>
              <a:cs typeface="Arial" charset="0"/>
              <a:sym typeface="Comic Sans MS" pitchFamily="66" charset="0"/>
            </a:endParaRPr>
          </a:p>
        </p:txBody>
      </p:sp>
      <p:pic>
        <p:nvPicPr>
          <p:cNvPr id="38915" name="Shape 144" descr="m_91EkKMSqk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0488" y="917575"/>
            <a:ext cx="30670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149"/>
          <p:cNvSpPr txBox="1">
            <a:spLocks noGrp="1"/>
          </p:cNvSpPr>
          <p:nvPr>
            <p:ph type="title"/>
          </p:nvPr>
        </p:nvSpPr>
        <p:spPr>
          <a:xfrm>
            <a:off x="311150" y="204788"/>
            <a:ext cx="8521700" cy="57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Шаг 3</a:t>
            </a:r>
          </a:p>
        </p:txBody>
      </p:sp>
      <p:sp>
        <p:nvSpPr>
          <p:cNvPr id="40962" name="Shape 150"/>
          <p:cNvSpPr txBox="1">
            <a:spLocks noGrp="1"/>
          </p:cNvSpPr>
          <p:nvPr>
            <p:ph type="body" idx="1"/>
          </p:nvPr>
        </p:nvSpPr>
        <p:spPr>
          <a:xfrm>
            <a:off x="311150" y="777875"/>
            <a:ext cx="8521700" cy="3790950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2400" smtClean="0">
                <a:latin typeface="Comic Sans MS" pitchFamily="66" charset="0"/>
                <a:cs typeface="Arial" charset="0"/>
                <a:sym typeface="Comic Sans MS" pitchFamily="66" charset="0"/>
              </a:rPr>
              <a:t>Выполняем склейку деталей модели яхты. Закрепляем швы скотчем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ru-RU" sz="1800" smtClean="0">
              <a:latin typeface="Comic Sans MS" pitchFamily="66" charset="0"/>
              <a:cs typeface="Arial" charset="0"/>
              <a:sym typeface="Comic Sans MS" pitchFamily="66" charset="0"/>
            </a:endParaRPr>
          </a:p>
        </p:txBody>
      </p:sp>
      <p:pic>
        <p:nvPicPr>
          <p:cNvPr id="40963" name="Shape 151" descr="ODnsFXF0z0A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8275" y="1651000"/>
            <a:ext cx="372745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56"/>
          <p:cNvSpPr txBox="1">
            <a:spLocks noGrp="1"/>
          </p:cNvSpPr>
          <p:nvPr>
            <p:ph type="title"/>
          </p:nvPr>
        </p:nvSpPr>
        <p:spPr>
          <a:xfrm>
            <a:off x="311150" y="276225"/>
            <a:ext cx="8521700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Шаг 4</a:t>
            </a:r>
          </a:p>
        </p:txBody>
      </p:sp>
      <p:sp>
        <p:nvSpPr>
          <p:cNvPr id="43010" name="Shape 157"/>
          <p:cNvSpPr txBox="1">
            <a:spLocks noGrp="1"/>
          </p:cNvSpPr>
          <p:nvPr>
            <p:ph type="body" idx="1"/>
          </p:nvPr>
        </p:nvSpPr>
        <p:spPr>
          <a:xfrm>
            <a:off x="311150" y="847725"/>
            <a:ext cx="8521700" cy="3721100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2400" smtClean="0">
                <a:latin typeface="Comic Sans MS" pitchFamily="66" charset="0"/>
                <a:cs typeface="Arial" charset="0"/>
                <a:sym typeface="Comic Sans MS" pitchFamily="66" charset="0"/>
              </a:rPr>
              <a:t>Изготавливаем мачту с парусом. Крепим ее на палубу при помощи пластилина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ru-RU" sz="2400" smtClean="0">
              <a:latin typeface="Comic Sans MS" pitchFamily="66" charset="0"/>
              <a:cs typeface="Arial" charset="0"/>
              <a:sym typeface="Comic Sans MS" pitchFamily="66" charset="0"/>
            </a:endParaRPr>
          </a:p>
        </p:txBody>
      </p:sp>
      <p:pic>
        <p:nvPicPr>
          <p:cNvPr id="43011" name="Shape 158" descr="A1Pyv1gEitc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830388"/>
            <a:ext cx="29225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Shape 159" descr="gp67MahJVn4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1830388"/>
            <a:ext cx="30384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164"/>
          <p:cNvSpPr txBox="1">
            <a:spLocks noGrp="1"/>
          </p:cNvSpPr>
          <p:nvPr>
            <p:ph type="title"/>
          </p:nvPr>
        </p:nvSpPr>
        <p:spPr>
          <a:xfrm>
            <a:off x="311150" y="249238"/>
            <a:ext cx="8521700" cy="57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Шаг 5</a:t>
            </a:r>
          </a:p>
        </p:txBody>
      </p:sp>
      <p:sp>
        <p:nvSpPr>
          <p:cNvPr id="45058" name="Shape 165"/>
          <p:cNvSpPr txBox="1">
            <a:spLocks noGrp="1"/>
          </p:cNvSpPr>
          <p:nvPr>
            <p:ph type="body" idx="1"/>
          </p:nvPr>
        </p:nvSpPr>
        <p:spPr>
          <a:xfrm>
            <a:off x="311150" y="822325"/>
            <a:ext cx="5819775" cy="38227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Изготавливаем держатели для яхты.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Нам понадобиться 2 детали прямоугольной формы из картона.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Ставим на них изделие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ru-RU" sz="1800" smtClean="0">
              <a:latin typeface="Comic Sans MS" pitchFamily="66" charset="0"/>
              <a:cs typeface="Arial" charset="0"/>
              <a:sym typeface="Comic Sans MS" pitchFamily="66" charset="0"/>
            </a:endParaRPr>
          </a:p>
        </p:txBody>
      </p:sp>
      <p:pic>
        <p:nvPicPr>
          <p:cNvPr id="45059" name="Shape 166" descr="G8PwNRPN3VQ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475" y="508000"/>
            <a:ext cx="27463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171"/>
          <p:cNvSpPr txBox="1">
            <a:spLocks noGrp="1"/>
          </p:cNvSpPr>
          <p:nvPr>
            <p:ph type="title"/>
          </p:nvPr>
        </p:nvSpPr>
        <p:spPr>
          <a:xfrm>
            <a:off x="374650" y="1046163"/>
            <a:ext cx="8520113" cy="8413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</a:pPr>
            <a:r>
              <a:rPr lang="ru-RU" smtClean="0">
                <a:latin typeface="Comic Sans MS" pitchFamily="66" charset="0"/>
                <a:cs typeface="Arial" charset="0"/>
                <a:sym typeface="Comic Sans MS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60"/>
          <p:cNvSpPr txBox="1">
            <a:spLocks noGrp="1"/>
          </p:cNvSpPr>
          <p:nvPr>
            <p:ph type="title"/>
          </p:nvPr>
        </p:nvSpPr>
        <p:spPr>
          <a:xfrm>
            <a:off x="311150" y="109538"/>
            <a:ext cx="8521700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Цели и задачи мастер-класса</a:t>
            </a:r>
          </a:p>
        </p:txBody>
      </p:sp>
      <p:sp>
        <p:nvSpPr>
          <p:cNvPr id="16387" name="Shape 61"/>
          <p:cNvSpPr txBox="1">
            <a:spLocks noGrp="1"/>
          </p:cNvSpPr>
          <p:nvPr>
            <p:ph type="body" idx="1"/>
          </p:nvPr>
        </p:nvSpPr>
        <p:spPr>
          <a:xfrm>
            <a:off x="311150" y="681038"/>
            <a:ext cx="8521700" cy="41021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1800" b="1" smtClean="0">
                <a:latin typeface="Comic Sans MS" pitchFamily="66" charset="0"/>
                <a:cs typeface="Arial" charset="0"/>
                <a:sym typeface="Comic Sans MS" pitchFamily="66" charset="0"/>
              </a:rPr>
              <a:t>Цели: 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1000"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Систематизировать знания о создании конструкции объемного изделия из картона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1000"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Научить практическому использованию  шаблонов для изготовления модели яхты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r>
              <a:rPr lang="ru-RU" sz="1800" b="1" smtClean="0">
                <a:latin typeface="Comic Sans MS" pitchFamily="66" charset="0"/>
                <a:cs typeface="Arial" charset="0"/>
                <a:sym typeface="Comic Sans MS" pitchFamily="66" charset="0"/>
              </a:rPr>
              <a:t>Задачи: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1000"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Познакомить с видами водного транспорта.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1000"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Совершенствовать умение работы с изделиями из картона и бумаги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Pct val="61000"/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 Развитие навыков профессиональной деятельности педагога.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</a:pPr>
            <a:endParaRPr lang="ru-RU" sz="180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66"/>
          <p:cNvSpPr txBox="1">
            <a:spLocks noGrp="1"/>
          </p:cNvSpPr>
          <p:nvPr>
            <p:ph type="title"/>
          </p:nvPr>
        </p:nvSpPr>
        <p:spPr>
          <a:xfrm>
            <a:off x="311150" y="220663"/>
            <a:ext cx="8521700" cy="573087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1800" smtClean="0">
                <a:latin typeface="Comic Sans MS" pitchFamily="66" charset="0"/>
                <a:cs typeface="Arial" charset="0"/>
                <a:sym typeface="Comic Sans MS" pitchFamily="66" charset="0"/>
              </a:rPr>
              <a:t>Технология группового обучения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37350" y="722325"/>
            <a:ext cx="8694900" cy="4047600"/>
          </a:xfrm>
          <a:solidFill>
            <a:srgbClr val="F3F3F3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ct val="100000"/>
              <a:defRPr/>
            </a:pPr>
            <a:r>
              <a:rPr lang="ru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Использование групповых форм обучения имеет ряд преимуществ:</a:t>
            </a:r>
          </a:p>
          <a:p>
            <a:pPr marL="0" indent="-69850" algn="just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 dirty="0">
                <a:solidFill>
                  <a:schemeClr val="tx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1. Позволяет учащимся быть субъектами учебно-воспитательного процесса: ставить перед собой цель, планировать ее достижение, самостоятельно приобретать новые знания, контролировать товарищей и себя, оценивать результаты деятельности своих товарищей и себя.</a:t>
            </a:r>
          </a:p>
          <a:p>
            <a:pPr marL="0" indent="-69850" algn="just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 dirty="0">
                <a:solidFill>
                  <a:schemeClr val="tx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2.Обеспечивает высокое качество знаний по предмету, многократное повторение изучаемого материала, обучение друг друга,</a:t>
            </a:r>
          </a:p>
          <a:p>
            <a:pPr marL="0" indent="-69850" algn="just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 dirty="0">
                <a:solidFill>
                  <a:schemeClr val="tx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3.  Максимально развивает индивидуальные способности каждого и различные умения:</a:t>
            </a:r>
          </a:p>
          <a:p>
            <a:pPr marL="0" indent="-69850" algn="just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 dirty="0">
                <a:solidFill>
                  <a:schemeClr val="tx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коммуникативные  (вопрос, ответ, возражение, реплика, протест, выступление, диалог, умение критиковать и понимать критику, убеждать, разъяснять, доказывать, оценивать); познавательные умения (сравнивать, анализировать, синтезировать).</a:t>
            </a:r>
          </a:p>
          <a:p>
            <a:pPr marL="0" indent="-69850" algn="just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 dirty="0">
                <a:solidFill>
                  <a:schemeClr val="tx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4.Разнообразие форм позволяет учащимся осваивать новые для них роли:  учителя, консультанта, участника групповой работы и готовит их к самоуправлению.</a:t>
            </a:r>
          </a:p>
          <a:p>
            <a:pPr marL="0" indent="-69850" algn="just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 dirty="0">
                <a:solidFill>
                  <a:schemeClr val="tx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5. Формирует мотивы, потребности, жизненные цели с гуманистическим содержанием. Формируются качества, необходимые для сотрудничества: доброжелательность, понимание ценностей человеческого общения, раскрывается обаяние человеческой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72"/>
          <p:cNvSpPr txBox="1">
            <a:spLocks noGrp="1"/>
          </p:cNvSpPr>
          <p:nvPr>
            <p:ph type="title"/>
          </p:nvPr>
        </p:nvSpPr>
        <p:spPr>
          <a:xfrm>
            <a:off x="311150" y="295275"/>
            <a:ext cx="8521700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Технология проблемного обучения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878499"/>
            <a:ext cx="5330100" cy="40407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defRPr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Методы основаны на создании проблемных ситуаций, активной познавательной деятельности учащихся, состоящих в поиске и решении сложных вопросов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defRPr/>
            </a:pPr>
            <a:r>
              <a:rPr lang="ru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Повышение уровня творческой активности - выполнение самостоятельных работ, требующих творческого воображения, логического анализа и догадки, открытия нового способа решения учебной проблемы, самостоятельного доказательства; самостоятельные выводы и обобщения, изобретения.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defRPr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484" name="Shape 74" descr="child5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8338" y="1152525"/>
            <a:ext cx="3194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79"/>
          <p:cNvSpPr txBox="1">
            <a:spLocks noGrp="1"/>
          </p:cNvSpPr>
          <p:nvPr>
            <p:ph type="title"/>
          </p:nvPr>
        </p:nvSpPr>
        <p:spPr>
          <a:xfrm>
            <a:off x="311150" y="276225"/>
            <a:ext cx="8521700" cy="571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800" smtClean="0">
                <a:latin typeface="Comic Sans MS" pitchFamily="66" charset="0"/>
                <a:cs typeface="Arial" charset="0"/>
                <a:sym typeface="Comic Sans MS" pitchFamily="66" charset="0"/>
              </a:rPr>
              <a:t>Педагогические методы и приемы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150" y="982663"/>
            <a:ext cx="4000500" cy="34163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SzTx/>
            </a:pPr>
            <a:r>
              <a:rPr lang="ru-RU" b="1" smtClean="0">
                <a:latin typeface="Comic Sans MS" pitchFamily="66" charset="0"/>
                <a:cs typeface="Arial" charset="0"/>
                <a:sym typeface="Comic Sans MS" pitchFamily="66" charset="0"/>
              </a:rPr>
              <a:t>Наглядный метод: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Tx/>
              <a:buFont typeface="Comic Sans MS" pitchFamily="66" charset="0"/>
              <a:buNone/>
            </a:pPr>
            <a:r>
              <a:rPr lang="ru-RU" smtClean="0">
                <a:latin typeface="Comic Sans MS" pitchFamily="66" charset="0"/>
                <a:cs typeface="Arial" charset="0"/>
                <a:sym typeface="Comic Sans MS" pitchFamily="66" charset="0"/>
              </a:rPr>
              <a:t>Показ образца изделия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000000"/>
              </a:buClr>
              <a:buSzTx/>
              <a:buFont typeface="Comic Sans MS" pitchFamily="66" charset="0"/>
              <a:buNone/>
            </a:pPr>
            <a:r>
              <a:rPr lang="ru-RU" smtClean="0">
                <a:latin typeface="Comic Sans MS" pitchFamily="66" charset="0"/>
                <a:cs typeface="Arial" charset="0"/>
                <a:sym typeface="Comic Sans MS" pitchFamily="66" charset="0"/>
              </a:rPr>
              <a:t>Методическая разработка по этапам работы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79000"/>
            </a:pPr>
            <a:r>
              <a:rPr lang="ru-RU" b="1" smtClean="0">
                <a:latin typeface="Comic Sans MS" pitchFamily="66" charset="0"/>
                <a:cs typeface="Arial" charset="0"/>
                <a:sym typeface="Comic Sans MS" pitchFamily="66" charset="0"/>
              </a:rPr>
              <a:t>Практический метод: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79000"/>
            </a:pPr>
            <a:r>
              <a:rPr lang="ru-RU" smtClean="0">
                <a:latin typeface="Comic Sans MS" pitchFamily="66" charset="0"/>
                <a:cs typeface="Arial" charset="0"/>
                <a:sym typeface="Comic Sans MS" pitchFamily="66" charset="0"/>
              </a:rPr>
              <a:t>Показ способов действия при монтаже изделия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SzTx/>
            </a:pPr>
            <a:endParaRPr lang="ru-RU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SzTx/>
            </a:pPr>
            <a:endParaRPr lang="ru-RU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SzTx/>
            </a:pPr>
            <a:endParaRPr lang="ru-RU" smtClean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SzTx/>
            </a:pPr>
            <a:endParaRPr lang="ru-RU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402138" y="982663"/>
            <a:ext cx="4430712" cy="3722687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SzTx/>
            </a:pPr>
            <a:r>
              <a:rPr lang="ru-RU" b="1" smtClean="0">
                <a:latin typeface="Comic Sans MS" pitchFamily="66" charset="0"/>
                <a:cs typeface="Arial" charset="0"/>
                <a:sym typeface="Comic Sans MS" pitchFamily="66" charset="0"/>
              </a:rPr>
              <a:t>Словесный метод: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 typeface="Comic Sans MS" pitchFamily="66" charset="0"/>
              <a:buNone/>
            </a:pPr>
            <a:r>
              <a:rPr lang="ru-RU" sz="1200" smtClean="0">
                <a:latin typeface="Comic Sans MS" pitchFamily="66" charset="0"/>
                <a:cs typeface="Arial" charset="0"/>
                <a:sym typeface="Comic Sans MS" pitchFamily="66" charset="0"/>
              </a:rPr>
              <a:t>Объяснение темы занятия и задания для практической деятельности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 typeface="Comic Sans MS" pitchFamily="66" charset="0"/>
              <a:buNone/>
            </a:pPr>
            <a:r>
              <a:rPr lang="ru-RU" sz="1200" smtClean="0">
                <a:latin typeface="Comic Sans MS" pitchFamily="66" charset="0"/>
                <a:cs typeface="Arial" charset="0"/>
                <a:sym typeface="Comic Sans MS" pitchFamily="66" charset="0"/>
              </a:rPr>
              <a:t>Разговор, беседа во время индивидуальной работы с учащимися с целью заставить учащихся размышлять вслух о последовательности практических действий.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 typeface="Comic Sans MS" pitchFamily="66" charset="0"/>
              <a:buNone/>
            </a:pPr>
            <a:r>
              <a:rPr lang="ru-RU" sz="1200" smtClean="0">
                <a:latin typeface="Comic Sans MS" pitchFamily="66" charset="0"/>
                <a:cs typeface="Arial" charset="0"/>
                <a:sym typeface="Comic Sans MS" pitchFamily="66" charset="0"/>
              </a:rPr>
              <a:t>Вопросы, помогающие определить у учащихся знания о композиции, о возможных трудностях, о способах исправления ошибок.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 typeface="Comic Sans MS" pitchFamily="66" charset="0"/>
              <a:buNone/>
            </a:pPr>
            <a:r>
              <a:rPr lang="ru-RU" sz="1200" smtClean="0">
                <a:latin typeface="Comic Sans MS" pitchFamily="66" charset="0"/>
                <a:cs typeface="Arial" charset="0"/>
                <a:sym typeface="Comic Sans MS" pitchFamily="66" charset="0"/>
              </a:rPr>
              <a:t>Совет во время индивидуальной работы с учащимися</a:t>
            </a:r>
          </a:p>
          <a:p>
            <a:pPr marL="0" indent="0" algn="just" eaLnBrk="1" hangingPunct="1"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Tx/>
              <a:buFont typeface="Comic Sans MS" pitchFamily="66" charset="0"/>
              <a:buNone/>
            </a:pPr>
            <a:r>
              <a:rPr lang="ru-RU" sz="1200" smtClean="0">
                <a:latin typeface="Comic Sans MS" pitchFamily="66" charset="0"/>
                <a:cs typeface="Arial" charset="0"/>
                <a:sym typeface="Comic Sans MS" pitchFamily="66" charset="0"/>
              </a:rPr>
              <a:t>Поощрение учащихся во время практической деятельности с целью поднятия им настроения, творческого настроя за инициативу, за новые идеи, самостоятельные дополнения к композициям.</a:t>
            </a: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SzTx/>
            </a:pPr>
            <a:endParaRPr lang="ru-RU" sz="1200" smtClean="0">
              <a:solidFill>
                <a:srgbClr val="595959"/>
              </a:solidFill>
              <a:latin typeface="Comic Sans MS" pitchFamily="66" charset="0"/>
              <a:cs typeface="Arial" charset="0"/>
              <a:sym typeface="Comic Sans MS" pitchFamily="66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595959"/>
              </a:buClr>
              <a:buSzTx/>
            </a:pPr>
            <a:endParaRPr lang="ru-RU" sz="1200" smtClean="0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86"/>
          <p:cNvSpPr txBox="1">
            <a:spLocks noChangeArrowheads="1"/>
          </p:cNvSpPr>
          <p:nvPr/>
        </p:nvSpPr>
        <p:spPr bwMode="auto">
          <a:xfrm>
            <a:off x="1158875" y="517525"/>
            <a:ext cx="51339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3000">
                <a:solidFill>
                  <a:srgbClr val="0B5394"/>
                </a:solidFill>
                <a:latin typeface="Comic Sans MS" pitchFamily="66" charset="0"/>
                <a:sym typeface="Comic Sans MS" pitchFamily="66" charset="0"/>
              </a:rPr>
              <a:t>Модель яхты</a:t>
            </a:r>
          </a:p>
        </p:txBody>
      </p:sp>
      <p:pic>
        <p:nvPicPr>
          <p:cNvPr id="24579" name="Shape 87" descr="G8PwNRPN3VQ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365125"/>
            <a:ext cx="2598738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92"/>
          <p:cNvSpPr txBox="1">
            <a:spLocks noGrp="1"/>
          </p:cNvSpPr>
          <p:nvPr>
            <p:ph type="title"/>
          </p:nvPr>
        </p:nvSpPr>
        <p:spPr>
          <a:xfrm>
            <a:off x="214313" y="661988"/>
            <a:ext cx="8520112" cy="1165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</a:pPr>
            <a:r>
              <a:rPr lang="ru-RU" sz="2400" smtClean="0">
                <a:latin typeface="Comic Sans MS" pitchFamily="66" charset="0"/>
                <a:cs typeface="Arial" charset="0"/>
                <a:sym typeface="Comic Sans MS" pitchFamily="66" charset="0"/>
              </a:rPr>
              <a:t>Судостроитель-это специалист занимающийся производством судов (пароходы, подводные лодки, катера и т.п)</a:t>
            </a:r>
          </a:p>
        </p:txBody>
      </p:sp>
      <p:pic>
        <p:nvPicPr>
          <p:cNvPr id="26627" name="Shape 93" descr="7470_600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6688" y="1889125"/>
            <a:ext cx="3540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Shape 94" descr="ukrainskie-sudostroiteli-23-10-2014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" y="1889125"/>
            <a:ext cx="401796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hape 99" descr="01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538" y="2422525"/>
            <a:ext cx="2513012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Shape 100" descr="236185img-2c9da.jpg.jp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038" y="311150"/>
            <a:ext cx="222567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Shape 101" descr="j2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9350" y="244475"/>
            <a:ext cx="259238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Shape 102" descr="gruzovie morskie_suda_2.jpg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8963" y="2522538"/>
            <a:ext cx="28860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Shape 103"/>
          <p:cNvSpPr txBox="1">
            <a:spLocks noChangeArrowheads="1"/>
          </p:cNvSpPr>
          <p:nvPr/>
        </p:nvSpPr>
        <p:spPr bwMode="auto">
          <a:xfrm>
            <a:off x="3908425" y="4394200"/>
            <a:ext cx="14970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/>
              <a:t>Сухогруз</a:t>
            </a:r>
          </a:p>
        </p:txBody>
      </p:sp>
      <p:pic>
        <p:nvPicPr>
          <p:cNvPr id="28679" name="Shape 104" descr="transportnoe-sudno-yauza.jpg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3413" y="298450"/>
            <a:ext cx="288766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Shape 105"/>
          <p:cNvSpPr txBox="1">
            <a:spLocks noChangeArrowheads="1"/>
          </p:cNvSpPr>
          <p:nvPr/>
        </p:nvSpPr>
        <p:spPr bwMode="auto">
          <a:xfrm>
            <a:off x="3440113" y="2063750"/>
            <a:ext cx="25130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1800"/>
              <a:t>Транспортное судно</a:t>
            </a:r>
          </a:p>
        </p:txBody>
      </p:sp>
      <p:sp>
        <p:nvSpPr>
          <p:cNvPr id="28681" name="Shape 106"/>
          <p:cNvSpPr txBox="1">
            <a:spLocks noChangeArrowheads="1"/>
          </p:cNvSpPr>
          <p:nvPr/>
        </p:nvSpPr>
        <p:spPr bwMode="auto">
          <a:xfrm>
            <a:off x="6604000" y="2041525"/>
            <a:ext cx="19685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/>
              <a:t>Яхта</a:t>
            </a:r>
          </a:p>
        </p:txBody>
      </p:sp>
      <p:sp>
        <p:nvSpPr>
          <p:cNvPr id="28682" name="Shape 107"/>
          <p:cNvSpPr txBox="1">
            <a:spLocks noChangeArrowheads="1"/>
          </p:cNvSpPr>
          <p:nvPr/>
        </p:nvSpPr>
        <p:spPr bwMode="auto">
          <a:xfrm>
            <a:off x="6540500" y="4394200"/>
            <a:ext cx="19700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/>
              <a:t>Парусное судно</a:t>
            </a:r>
          </a:p>
        </p:txBody>
      </p:sp>
      <p:sp>
        <p:nvSpPr>
          <p:cNvPr id="28683" name="Shape 108"/>
          <p:cNvSpPr txBox="1">
            <a:spLocks noChangeArrowheads="1"/>
          </p:cNvSpPr>
          <p:nvPr/>
        </p:nvSpPr>
        <p:spPr bwMode="auto">
          <a:xfrm>
            <a:off x="1060450" y="2041525"/>
            <a:ext cx="141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/>
              <a:t>Паром</a:t>
            </a:r>
          </a:p>
        </p:txBody>
      </p:sp>
      <p:pic>
        <p:nvPicPr>
          <p:cNvPr id="28684" name="Shape 109" descr="org_ktmx394.jpg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9400" y="2522538"/>
            <a:ext cx="26336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Shape 110"/>
          <p:cNvSpPr txBox="1">
            <a:spLocks noChangeArrowheads="1"/>
          </p:cNvSpPr>
          <p:nvPr/>
        </p:nvSpPr>
        <p:spPr bwMode="auto">
          <a:xfrm>
            <a:off x="722313" y="4394200"/>
            <a:ext cx="1889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/>
            <a:r>
              <a:rPr lang="ru-RU" sz="1800"/>
              <a:t>Танкер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115"/>
          <p:cNvSpPr txBox="1">
            <a:spLocks noGrp="1"/>
          </p:cNvSpPr>
          <p:nvPr>
            <p:ph type="title"/>
          </p:nvPr>
        </p:nvSpPr>
        <p:spPr>
          <a:xfrm>
            <a:off x="276225" y="212725"/>
            <a:ext cx="8520113" cy="57308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sz="2400" smtClean="0">
                <a:latin typeface="Comic Sans MS" pitchFamily="66" charset="0"/>
                <a:cs typeface="Arial" charset="0"/>
                <a:sym typeface="Comic Sans MS" pitchFamily="66" charset="0"/>
              </a:rPr>
              <a:t>Составные части корабля (судна)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909050"/>
            <a:ext cx="8520600" cy="33867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Корпус судна</a:t>
            </a:r>
            <a:r>
              <a:rPr lang="ru" i="1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— основная часть судна в виде водонепроницаемого и полого внутри тела обтекаемой коробчатой (для надводных судов) или цилиндрической (для подводных лодок) формы.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Корма́ — задняя часть корпуса корабля (судна), подразделяется на надводную и подводную части. Форма подводной части кормы в определённой мере влияет на управляемость судна и сопротивление воды его движению. Форма надводной части кормы зависит от предназначения корабля (судна) и его размеров.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Па́рус — ткань или пластина, прикрепляемая к средству передвижения и преобразующая энергию ветра</a:t>
            </a: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в энергию движения.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  <a:defRPr/>
            </a:pPr>
            <a:r>
              <a:rPr lang="ru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Мачтами называют длинные цилиндрические колонны из дерева и стали, установленные наклонно или вертикально относительно палубы судна.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ct val="100000"/>
              <a:defRPr/>
            </a:pPr>
            <a:endParaRPr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638</Words>
  <Application>Microsoft Office PowerPoint</Application>
  <PresentationFormat>Экран (16:9)</PresentationFormat>
  <Paragraphs>73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Times New Roman</vt:lpstr>
      <vt:lpstr>simple-light-2</vt:lpstr>
      <vt:lpstr>Мастер-класс  “Водный транспорт. Яхта”</vt:lpstr>
      <vt:lpstr>Цели и задачи мастер-класса</vt:lpstr>
      <vt:lpstr>Технология группового обучения</vt:lpstr>
      <vt:lpstr>Технология проблемного обучения</vt:lpstr>
      <vt:lpstr>Педагогические методы и приемы</vt:lpstr>
      <vt:lpstr>Презентация PowerPoint</vt:lpstr>
      <vt:lpstr>Судостроитель-это специалист занимающийся производством судов (пароходы, подводные лодки, катера и т.п)</vt:lpstr>
      <vt:lpstr>Презентация PowerPoint</vt:lpstr>
      <vt:lpstr>Составные части корабля (судна)</vt:lpstr>
      <vt:lpstr>Презентация PowerPoint</vt:lpstr>
      <vt:lpstr>Презентация PowerPoint</vt:lpstr>
      <vt:lpstr>Материалы и приспособления для изготовления модели яхты</vt:lpstr>
      <vt:lpstr>Шаг 1</vt:lpstr>
      <vt:lpstr>Шаг 2</vt:lpstr>
      <vt:lpstr>Шаг 3</vt:lpstr>
      <vt:lpstr>Шаг 4</vt:lpstr>
      <vt:lpstr>Шаг 5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“Водный транспорт. Яхта”</dc:title>
  <cp:lastModifiedBy>teacher</cp:lastModifiedBy>
  <cp:revision>4</cp:revision>
  <dcterms:modified xsi:type="dcterms:W3CDTF">2016-10-28T13:08:57Z</dcterms:modified>
</cp:coreProperties>
</file>