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73" r:id="rId3"/>
    <p:sldId id="258" r:id="rId4"/>
    <p:sldId id="259" r:id="rId5"/>
    <p:sldId id="268" r:id="rId6"/>
    <p:sldId id="281" r:id="rId7"/>
    <p:sldId id="271" r:id="rId8"/>
    <p:sldId id="276" r:id="rId9"/>
    <p:sldId id="275" r:id="rId10"/>
    <p:sldId id="261" r:id="rId11"/>
    <p:sldId id="262" r:id="rId12"/>
    <p:sldId id="269" r:id="rId13"/>
    <p:sldId id="263" r:id="rId14"/>
    <p:sldId id="267" r:id="rId15"/>
    <p:sldId id="264" r:id="rId16"/>
    <p:sldId id="270" r:id="rId17"/>
    <p:sldId id="277" r:id="rId18"/>
    <p:sldId id="278" r:id="rId19"/>
    <p:sldId id="279" r:id="rId20"/>
    <p:sldId id="266" r:id="rId21"/>
    <p:sldId id="288" r:id="rId22"/>
    <p:sldId id="287" r:id="rId23"/>
    <p:sldId id="283" r:id="rId24"/>
    <p:sldId id="282" r:id="rId25"/>
    <p:sldId id="274" r:id="rId26"/>
    <p:sldId id="260" r:id="rId27"/>
    <p:sldId id="272" r:id="rId28"/>
    <p:sldId id="280" r:id="rId2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4" autoAdjust="0"/>
    <p:restoredTop sz="94628" autoAdjust="0"/>
  </p:normalViewPr>
  <p:slideViewPr>
    <p:cSldViewPr>
      <p:cViewPr>
        <p:scale>
          <a:sx n="73" d="100"/>
          <a:sy n="73" d="100"/>
        </p:scale>
        <p:origin x="-41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3;&#1086;&#1088;.%20&#1047;&#1072;&#1082;&#1072;&#1079;\&#1056;&#1072;&#1073;&#1086;&#1095;&#1080;&#1081;%20&#1089;&#1090;&#1086;&#1083;\&#1051;&#1080;&#1089;&#1090;%20Microsoft%20Exce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3;&#1086;&#1088;.%20&#1047;&#1072;&#1082;&#1072;&#1079;\&#1056;&#1072;&#1073;&#1086;&#1095;&#1080;&#1081;%20&#1089;&#1090;&#1086;&#1083;\&#1051;&#1080;&#1089;&#1090;%20Microsoft%20Exce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title>
      <c:tx>
        <c:rich>
          <a:bodyPr/>
          <a:lstStyle/>
          <a:p>
            <a:pPr>
              <a:defRPr sz="280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Результаты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теста вербальной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памяти обучающихся 7 А класса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Лист3!$A$4</c:f>
              <c:strCache>
                <c:ptCount val="1"/>
                <c:pt idx="0">
                  <c:v>низкий</c:v>
                </c:pt>
              </c:strCache>
            </c:strRef>
          </c:tx>
          <c:cat>
            <c:strRef>
              <c:f>Лист3!$B$3:$E$3</c:f>
              <c:strCache>
                <c:ptCount val="4"/>
                <c:pt idx="0">
                  <c:v>начало урока</c:v>
                </c:pt>
                <c:pt idx="1">
                  <c:v>начало урока с упражнениями</c:v>
                </c:pt>
                <c:pt idx="2">
                  <c:v>конец урока </c:v>
                </c:pt>
                <c:pt idx="3">
                  <c:v>конец урока с упражнения</c:v>
                </c:pt>
              </c:strCache>
            </c:strRef>
          </c:cat>
          <c:val>
            <c:numRef>
              <c:f>Лист3!$B$4:$E$4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6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Лист3!$A$5</c:f>
              <c:strCache>
                <c:ptCount val="1"/>
                <c:pt idx="0">
                  <c:v>средний</c:v>
                </c:pt>
              </c:strCache>
            </c:strRef>
          </c:tx>
          <c:cat>
            <c:strRef>
              <c:f>Лист3!$B$3:$E$3</c:f>
              <c:strCache>
                <c:ptCount val="4"/>
                <c:pt idx="0">
                  <c:v>начало урока</c:v>
                </c:pt>
                <c:pt idx="1">
                  <c:v>начало урока с упражнениями</c:v>
                </c:pt>
                <c:pt idx="2">
                  <c:v>конец урока </c:v>
                </c:pt>
                <c:pt idx="3">
                  <c:v>конец урока с упражнения</c:v>
                </c:pt>
              </c:strCache>
            </c:strRef>
          </c:cat>
          <c:val>
            <c:numRef>
              <c:f>Лист3!$B$5:$E$5</c:f>
              <c:numCache>
                <c:formatCode>General</c:formatCode>
                <c:ptCount val="4"/>
                <c:pt idx="0">
                  <c:v>9</c:v>
                </c:pt>
                <c:pt idx="1">
                  <c:v>10</c:v>
                </c:pt>
                <c:pt idx="2">
                  <c:v>12</c:v>
                </c:pt>
                <c:pt idx="3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Лист3!$A$6</c:f>
              <c:strCache>
                <c:ptCount val="1"/>
                <c:pt idx="0">
                  <c:v>высокий</c:v>
                </c:pt>
              </c:strCache>
            </c:strRef>
          </c:tx>
          <c:cat>
            <c:strRef>
              <c:f>Лист3!$B$3:$E$3</c:f>
              <c:strCache>
                <c:ptCount val="4"/>
                <c:pt idx="0">
                  <c:v>начало урока</c:v>
                </c:pt>
                <c:pt idx="1">
                  <c:v>начало урока с упражнениями</c:v>
                </c:pt>
                <c:pt idx="2">
                  <c:v>конец урока </c:v>
                </c:pt>
                <c:pt idx="3">
                  <c:v>конец урока с упражнения</c:v>
                </c:pt>
              </c:strCache>
            </c:strRef>
          </c:cat>
          <c:val>
            <c:numRef>
              <c:f>Лист3!$B$6:$E$6</c:f>
              <c:numCache>
                <c:formatCode>General</c:formatCode>
                <c:ptCount val="4"/>
                <c:pt idx="0">
                  <c:v>10</c:v>
                </c:pt>
                <c:pt idx="1">
                  <c:v>9</c:v>
                </c:pt>
                <c:pt idx="2">
                  <c:v>5</c:v>
                </c:pt>
                <c:pt idx="3">
                  <c:v>11</c:v>
                </c:pt>
              </c:numCache>
            </c:numRef>
          </c:val>
        </c:ser>
        <c:shape val="box"/>
        <c:axId val="136062848"/>
        <c:axId val="136064384"/>
        <c:axId val="0"/>
      </c:bar3DChart>
      <c:catAx>
        <c:axId val="136062848"/>
        <c:scaling>
          <c:orientation val="minMax"/>
        </c:scaling>
        <c:axPos val="b"/>
        <c:majorTickMark val="none"/>
        <c:tickLblPos val="nextTo"/>
        <c:crossAx val="136064384"/>
        <c:crosses val="autoZero"/>
        <c:auto val="1"/>
        <c:lblAlgn val="ctr"/>
        <c:lblOffset val="100"/>
      </c:catAx>
      <c:valAx>
        <c:axId val="13606438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600">
                    <a:solidFill>
                      <a:schemeClr val="tx2"/>
                    </a:solidFill>
                  </a:defRPr>
                </a:pPr>
                <a:r>
                  <a:rPr lang="ru-RU" sz="1600">
                    <a:solidFill>
                      <a:schemeClr val="tx2"/>
                    </a:solidFill>
                  </a:rPr>
                  <a:t>количество человек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60628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title>
      <c:tx>
        <c:rich>
          <a:bodyPr/>
          <a:lstStyle/>
          <a:p>
            <a:pPr>
              <a:defRPr sz="3200">
                <a:solidFill>
                  <a:schemeClr val="tx2"/>
                </a:solidFill>
              </a:defRPr>
            </a:pPr>
            <a:r>
              <a:rPr lang="ru-RU" sz="3200">
                <a:solidFill>
                  <a:schemeClr val="tx2"/>
                </a:solidFill>
              </a:rPr>
              <a:t>Результаты теста на внимание</a:t>
            </a:r>
          </a:p>
          <a:p>
            <a:pPr>
              <a:defRPr sz="3200">
                <a:solidFill>
                  <a:schemeClr val="tx2"/>
                </a:solidFill>
              </a:defRPr>
            </a:pPr>
            <a:r>
              <a:rPr lang="ru-RU" sz="3200">
                <a:solidFill>
                  <a:schemeClr val="tx2"/>
                </a:solidFill>
              </a:rPr>
              <a:t> обучающихся 7 А класса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Лист1!$A$5</c:f>
              <c:strCache>
                <c:ptCount val="1"/>
                <c:pt idx="0">
                  <c:v>низкий</c:v>
                </c:pt>
              </c:strCache>
            </c:strRef>
          </c:tx>
          <c:cat>
            <c:strRef>
              <c:f>Лист1!$B$4:$E$4</c:f>
              <c:strCache>
                <c:ptCount val="4"/>
                <c:pt idx="0">
                  <c:v>начало урока</c:v>
                </c:pt>
                <c:pt idx="1">
                  <c:v>начало урока с упражнениями</c:v>
                </c:pt>
                <c:pt idx="2">
                  <c:v>конец урока </c:v>
                </c:pt>
                <c:pt idx="3">
                  <c:v>конец урока с упражнения</c:v>
                </c:pt>
              </c:strCache>
            </c:strRef>
          </c:cat>
          <c:val>
            <c:numRef>
              <c:f>Лист1!$B$5:$E$5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Лист1!$A$6</c:f>
              <c:strCache>
                <c:ptCount val="1"/>
                <c:pt idx="0">
                  <c:v>средний</c:v>
                </c:pt>
              </c:strCache>
            </c:strRef>
          </c:tx>
          <c:cat>
            <c:strRef>
              <c:f>Лист1!$B$4:$E$4</c:f>
              <c:strCache>
                <c:ptCount val="4"/>
                <c:pt idx="0">
                  <c:v>начало урока</c:v>
                </c:pt>
                <c:pt idx="1">
                  <c:v>начало урока с упражнениями</c:v>
                </c:pt>
                <c:pt idx="2">
                  <c:v>конец урока </c:v>
                </c:pt>
                <c:pt idx="3">
                  <c:v>конец урока с упражнения</c:v>
                </c:pt>
              </c:strCache>
            </c:strRef>
          </c:cat>
          <c:val>
            <c:numRef>
              <c:f>Лист1!$B$6:$E$6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Лист1!$A$7</c:f>
              <c:strCache>
                <c:ptCount val="1"/>
                <c:pt idx="0">
                  <c:v>высокий</c:v>
                </c:pt>
              </c:strCache>
            </c:strRef>
          </c:tx>
          <c:cat>
            <c:strRef>
              <c:f>Лист1!$B$4:$E$4</c:f>
              <c:strCache>
                <c:ptCount val="4"/>
                <c:pt idx="0">
                  <c:v>начало урока</c:v>
                </c:pt>
                <c:pt idx="1">
                  <c:v>начало урока с упражнениями</c:v>
                </c:pt>
                <c:pt idx="2">
                  <c:v>конец урока </c:v>
                </c:pt>
                <c:pt idx="3">
                  <c:v>конец урока с упражнения</c:v>
                </c:pt>
              </c:strCache>
            </c:strRef>
          </c:cat>
          <c:val>
            <c:numRef>
              <c:f>Лист1!$B$7:$E$7</c:f>
              <c:numCache>
                <c:formatCode>General</c:formatCode>
                <c:ptCount val="4"/>
                <c:pt idx="0">
                  <c:v>15</c:v>
                </c:pt>
                <c:pt idx="1">
                  <c:v>14</c:v>
                </c:pt>
                <c:pt idx="2">
                  <c:v>10</c:v>
                </c:pt>
                <c:pt idx="3">
                  <c:v>14</c:v>
                </c:pt>
              </c:numCache>
            </c:numRef>
          </c:val>
        </c:ser>
        <c:shape val="box"/>
        <c:axId val="136100864"/>
        <c:axId val="136106752"/>
        <c:axId val="0"/>
      </c:bar3DChart>
      <c:catAx>
        <c:axId val="136100864"/>
        <c:scaling>
          <c:orientation val="minMax"/>
        </c:scaling>
        <c:axPos val="b"/>
        <c:majorTickMark val="none"/>
        <c:tickLblPos val="nextTo"/>
        <c:crossAx val="136106752"/>
        <c:crosses val="autoZero"/>
        <c:auto val="1"/>
        <c:lblAlgn val="ctr"/>
        <c:lblOffset val="100"/>
      </c:catAx>
      <c:valAx>
        <c:axId val="13610675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800">
                    <a:solidFill>
                      <a:schemeClr val="tx2"/>
                    </a:solidFill>
                  </a:defRPr>
                </a:pPr>
                <a:r>
                  <a:rPr lang="ru-RU" sz="1800">
                    <a:solidFill>
                      <a:schemeClr val="tx2"/>
                    </a:solidFill>
                  </a:rPr>
                  <a:t>количество человек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800">
                <a:solidFill>
                  <a:schemeClr val="tx2"/>
                </a:solidFill>
              </a:defRPr>
            </a:pPr>
            <a:endParaRPr lang="ru-RU"/>
          </a:p>
        </c:txPr>
        <c:crossAx val="13610086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5D54A62-8C86-4564-A694-57503DEC7A27}" type="datetimeFigureOut">
              <a:rPr lang="ru-RU"/>
              <a:pPr>
                <a:defRPr/>
              </a:pPr>
              <a:t>14.10.2016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C447E3A-72F1-424E-999C-533E5DA337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6096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Программа "Гимнастика Мозга" была разработана в 1970-х годах американским доктором Полом Деннисоном в Центре группового учения для неуспевающих "Долина" в Калифорнии, где он в течение 20 лет помогал детям и взрослым. Деннисон разработал систему быстрых, простых, специфичных движений, приносящих пользу каждому обучающемуся независимо от его проблемы </a:t>
            </a:r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9C1617-0E64-40E6-A9B4-DE65FF9A2F82}" type="slidenum">
              <a:rPr lang="ru-RU" smtClean="0">
                <a:latin typeface="Arial" charset="0"/>
              </a:rPr>
              <a:pPr/>
              <a:t>5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С этого времени Гимнастика Мозга начала распространяться по всему миру и принесла замечательные результаты в развитии учеников как общих, так и специальных учебных заведений.</a:t>
            </a:r>
          </a:p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Далее предлагаются </a:t>
            </a:r>
            <a:r>
              <a:rPr lang="ru-RU" b="1" smtClean="0"/>
              <a:t>четыре типа упражнений</a:t>
            </a:r>
            <a:r>
              <a:rPr lang="ru-RU" smtClean="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malves\AppData\Local\Microsoft\Windows\Temporary Internet Files\Content.IE5\54I5HWCN\MPj04372470000[1]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5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38600" y="0"/>
            <a:ext cx="5105400" cy="5181600"/>
          </a:xfrm>
        </p:spPr>
        <p:txBody>
          <a:bodyPr/>
          <a:lstStyle>
            <a:lvl1pPr>
              <a:defRPr lang="ru-RU" sz="4400" b="1" kern="1200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38600" y="5181600"/>
            <a:ext cx="5105400" cy="914400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b="1" kern="1200" dirty="0"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90289-E3F8-4AB9-A033-A0B42383D602}" type="datetimeFigureOut">
              <a:rPr lang="ru-RU"/>
              <a:pPr>
                <a:defRPr/>
              </a:pPr>
              <a:t>14.10.2016</a:t>
            </a:fld>
            <a:endParaRPr lang="ru-RU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72A8B-6478-4D7F-B3DC-90B4CC0B5C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0F54C-5D7B-44DE-9DF4-28E9DA5EF34D}" type="datetimeFigureOut">
              <a:rPr lang="ru-RU"/>
              <a:pPr>
                <a:defRPr/>
              </a:pPr>
              <a:t>14.10.2016</a:t>
            </a:fld>
            <a:endParaRPr lang="ru-RU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2B7-2666-4389-BA9D-091655D004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6EED5-D47E-4941-A114-7F37F82A8600}" type="datetimeFigureOut">
              <a:rPr lang="ru-RU"/>
              <a:pPr>
                <a:defRPr/>
              </a:pPr>
              <a:t>14.10.2016</a:t>
            </a:fld>
            <a:endParaRPr lang="ru-RU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1EC61-BBD5-4687-A531-B6DB651787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EB0AF-8679-46F0-8F5C-B523421DCF1D}" type="datetimeFigureOut">
              <a:rPr lang="ru-RU"/>
              <a:pPr>
                <a:defRPr/>
              </a:pPr>
              <a:t>14.10.2016</a:t>
            </a:fld>
            <a:endParaRPr lang="ru-RU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C68F0-3465-4887-A4DE-8B1F371CC9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8624E-C7A2-4C31-999C-9A59E9B2BC91}" type="datetimeFigureOut">
              <a:rPr lang="ru-RU"/>
              <a:pPr>
                <a:defRPr/>
              </a:pPr>
              <a:t>14.10.2016</a:t>
            </a:fld>
            <a:endParaRPr lang="ru-RU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B9610-E9DD-4B8C-A6ED-44FCCA1646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B03DD-DCE0-45D1-958B-8A706151B838}" type="datetimeFigureOut">
              <a:rPr lang="ru-RU"/>
              <a:pPr>
                <a:defRPr/>
              </a:pPr>
              <a:t>14.10.2016</a:t>
            </a:fld>
            <a:endParaRPr lang="ru-RU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3ECE6-82A0-4415-AB28-A4E132AF4B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97F54-6F16-44CF-A28C-4D208297EFE4}" type="datetimeFigureOut">
              <a:rPr lang="ru-RU"/>
              <a:pPr>
                <a:defRPr/>
              </a:pPr>
              <a:t>14.10.2016</a:t>
            </a:fld>
            <a:endParaRPr lang="ru-RU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23B76-9896-4635-984C-DCA53E51FD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4ABB7-0AEA-45A2-84AE-1DB285556AA6}" type="datetimeFigureOut">
              <a:rPr lang="ru-RU"/>
              <a:pPr>
                <a:defRPr/>
              </a:pPr>
              <a:t>14.10.2016</a:t>
            </a:fld>
            <a:endParaRPr lang="ru-RU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6F1B0-BCE1-40C1-AB53-3A5100A4B4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ACD7F-D2D8-4304-9390-2F32A1C7D492}" type="datetimeFigureOut">
              <a:rPr lang="ru-RU"/>
              <a:pPr>
                <a:defRPr/>
              </a:pPr>
              <a:t>14.10.2016</a:t>
            </a:fld>
            <a:endParaRPr lang="ru-RU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3090B-6F2E-49F0-9CF1-5A32F62879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12DDB-109B-4CB5-AF5B-953D971F74C0}" type="datetimeFigureOut">
              <a:rPr lang="ru-RU"/>
              <a:pPr>
                <a:defRPr/>
              </a:pPr>
              <a:t>14.10.2016</a:t>
            </a:fld>
            <a:endParaRPr lang="ru-RU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399F1-DE51-493A-8B4A-FBAB9EAED1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78CD4-AF58-4E1E-AA69-8AF3014ABF3E}" type="datetimeFigureOut">
              <a:rPr lang="ru-RU"/>
              <a:pPr>
                <a:defRPr/>
              </a:pPr>
              <a:t>14.10.2016</a:t>
            </a:fld>
            <a:endParaRPr lang="ru-RU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CF23F-3CE0-43A5-8F4D-A25D3EF834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E713E-A7AA-439A-A409-97D283FE87CD}" type="datetimeFigureOut">
              <a:rPr lang="ru-RU"/>
              <a:pPr>
                <a:defRPr/>
              </a:pPr>
              <a:t>14.10.2016</a:t>
            </a:fld>
            <a:endParaRPr lang="ru-RU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70AF7-72D1-453E-B714-CB600BA8A4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malves\AppData\Local\Microsoft\Windows\Temporary Internet Files\Content.IE5\54I5HWCN\MPj04372470000[1].jpg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4000" contrast="8000"/>
          </a:blip>
          <a:srcRect/>
          <a:stretch>
            <a:fillRect/>
          </a:stretch>
        </p:blipFill>
        <p:spPr bwMode="auto">
          <a:xfrm>
            <a:off x="-1" y="0"/>
            <a:ext cx="9176157" cy="6858000"/>
          </a:xfrm>
          <a:prstGeom prst="rect">
            <a:avLst/>
          </a:prstGeom>
          <a:noFill/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28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Текст слайда</a:t>
            </a:r>
          </a:p>
          <a:p>
            <a:pPr lvl="1"/>
            <a:r>
              <a:rPr lang="ru-RU" smtClean="0"/>
              <a:t>Текст слайда</a:t>
            </a:r>
          </a:p>
          <a:p>
            <a:pPr lvl="2"/>
            <a:r>
              <a:rPr lang="ru-RU" smtClean="0"/>
              <a:t>Текст слайда</a:t>
            </a:r>
          </a:p>
          <a:p>
            <a:pPr lvl="3"/>
            <a:r>
              <a:rPr lang="ru-RU" smtClean="0"/>
              <a:t>Текст слайда</a:t>
            </a:r>
          </a:p>
          <a:p>
            <a:pPr lvl="4"/>
            <a:r>
              <a:rPr lang="ru-RU" smtClean="0"/>
              <a:t>Текст слайда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3AC802-0EEF-40B0-B3DB-CD2CE2BF245E}" type="datetimeFigureOut">
              <a:rPr lang="ru-RU"/>
              <a:pPr>
                <a:defRPr/>
              </a:pPr>
              <a:t>14.10.2016</a:t>
            </a:fld>
            <a:endParaRPr lang="ru-RU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9B0AC8-B0D6-4DDA-A20F-4F73E0B108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4400" b="1" kern="1200" cap="all" spc="200">
          <a:ln w="0"/>
          <a:gradFill flip="none">
            <a:gsLst>
              <a:gs pos="0">
                <a:schemeClr val="accent1">
                  <a:tint val="75000"/>
                  <a:shade val="75000"/>
                  <a:satMod val="170000"/>
                </a:schemeClr>
              </a:gs>
              <a:gs pos="49000">
                <a:schemeClr val="accent1">
                  <a:tint val="88000"/>
                  <a:shade val="65000"/>
                  <a:satMod val="172000"/>
                </a:schemeClr>
              </a:gs>
              <a:gs pos="50000">
                <a:schemeClr val="accent1">
                  <a:shade val="65000"/>
                  <a:satMod val="130000"/>
                </a:schemeClr>
              </a:gs>
              <a:gs pos="92000">
                <a:schemeClr val="accent1">
                  <a:shade val="50000"/>
                  <a:satMod val="120000"/>
                </a:schemeClr>
              </a:gs>
              <a:gs pos="100000">
                <a:schemeClr val="accent1">
                  <a:shade val="48000"/>
                  <a:satMod val="120000"/>
                </a:schemeClr>
              </a:gs>
            </a:gsLst>
            <a:lin ang="5400000"/>
          </a:gradFill>
          <a:effectLst>
            <a:glow rad="139700">
              <a:schemeClr val="bg1">
                <a:alpha val="40000"/>
              </a:schemeClr>
            </a:glo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071546"/>
            <a:ext cx="7143800" cy="5357850"/>
          </a:xfrm>
          <a:prstGeom prst="rect">
            <a:avLst/>
          </a:prstGeom>
        </p:spPr>
        <p:txBody>
          <a:bodyPr spcFirstLastPara="1">
            <a:prstTxWarp prst="textArchUp">
              <a:avLst/>
            </a:prstTxWarp>
            <a:spAutoFit/>
            <a:scene3d>
              <a:camera prst="perspectiveBelow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</a:rPr>
              <a:t>кинезиология</a:t>
            </a:r>
            <a:endParaRPr lang="ru-RU" sz="6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29124" y="4714884"/>
            <a:ext cx="47148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Педагог-психолог 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первой квалификационной категории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ГБОУ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школы №390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Старикова Ирина Ивановна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429684" cy="200026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Развивающая </a:t>
            </a:r>
            <a:r>
              <a:rPr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кинезиологическая</a:t>
            </a:r>
            <a:r>
              <a:rPr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программа</a:t>
            </a:r>
            <a:endParaRPr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329613" cy="3840163"/>
          </a:xfrm>
        </p:spPr>
        <p:txBody>
          <a:bodyPr/>
          <a:lstStyle/>
          <a:p>
            <a:pPr marL="609600" indent="-609600" eaLnBrk="1" hangingPunct="1"/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Продолжительность занятий  - от 5-10 до 20-35 минут в день.</a:t>
            </a:r>
          </a:p>
          <a:p>
            <a:pPr marL="609600" indent="-609600" eaLnBrk="1" hangingPunct="1"/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 Заниматься необходимо ежедневно. </a:t>
            </a:r>
          </a:p>
          <a:p>
            <a:pPr marL="609600" indent="-609600" eaLnBrk="1" hangingPunct="1"/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Длительность занятий по одному комплексу упражнений – 45-60 дней.</a:t>
            </a:r>
            <a:endParaRPr lang="ru-RU" sz="2800" b="1" i="1" dirty="0" smtClean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 marL="609600" indent="-609600" eaLnBrk="1" hangingPunct="1"/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От детей требуется точное выполнение движений и приемов. </a:t>
            </a:r>
          </a:p>
          <a:p>
            <a:pPr marL="609600" indent="-609600" eaLnBrk="1" hangingPunct="1"/>
            <a:endParaRPr lang="ru-RU" sz="2800" b="1" i="1" dirty="0" smtClean="0">
              <a:solidFill>
                <a:srgbClr val="25406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dirty="0" err="1" smtClean="0"/>
              <a:t>ЦЕЛь</a:t>
            </a:r>
            <a:r>
              <a:rPr dirty="0" smtClean="0"/>
              <a:t>:</a:t>
            </a:r>
            <a:endParaRPr dirty="0"/>
          </a:p>
        </p:txBody>
      </p:sp>
      <p:sp>
        <p:nvSpPr>
          <p:cNvPr id="26626" name="Содержимое 7"/>
          <p:cNvSpPr>
            <a:spLocks noGrp="1"/>
          </p:cNvSpPr>
          <p:nvPr>
            <p:ph sz="half" idx="1"/>
          </p:nvPr>
        </p:nvSpPr>
        <p:spPr>
          <a:xfrm>
            <a:off x="539750" y="1196974"/>
            <a:ext cx="7920038" cy="523242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повышение работоспособности,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улучшение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вербальной памяти, 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концентрации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, объёма и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переключаемости внимания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endParaRPr lang="ru-RU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создание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положительных установок на учёбу, </a:t>
            </a:r>
            <a:endParaRPr lang="ru-RU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повышение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жизненных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сил организма как психофизиологических предпосылок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повышения эффективности обучения.</a:t>
            </a:r>
            <a:endParaRPr lang="ru-RU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8358214" y="6143644"/>
            <a:ext cx="1138215" cy="285714"/>
          </a:xfrm>
        </p:spPr>
        <p:txBody>
          <a:bodyPr/>
          <a:lstStyle/>
          <a:p>
            <a:pPr eaLnBrk="1" hangingPunct="1"/>
            <a:endParaRPr lang="ru-RU" sz="3200" dirty="0" smtClean="0">
              <a:solidFill>
                <a:srgbClr val="25406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1. Комплекс упражнений для развития межполушарных связей (6-8 недель); перерыв (2 недели).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2. Комплекс упражнений для развития правого полушария (6-8 недель); перерыв (2 недели).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3. Комплекс упражнений для развития левого полушария (6-8 недель). 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dirty="0" smtClean="0"/>
              <a:t>КОМПЛЕКС №1</a:t>
            </a:r>
            <a:endParaRPr dirty="0"/>
          </a:p>
        </p:txBody>
      </p:sp>
      <p:sp>
        <p:nvSpPr>
          <p:cNvPr id="28674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33400" indent="-533400" eaLnBrk="1" hangingPunct="1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Солдатик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pPr marL="533400" indent="-533400" eaLnBrk="1" hangingPunct="1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Колечко</a:t>
            </a:r>
          </a:p>
          <a:p>
            <a:pPr marL="533400" indent="-533400" eaLnBrk="1" hangingPunct="1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Горизонтальная восьмёрка</a:t>
            </a:r>
          </a:p>
          <a:p>
            <a:pPr marL="533400" indent="-533400" eaLnBrk="1" hangingPunct="1"/>
            <a:endParaRPr lang="ru-RU" sz="3600" dirty="0" smtClean="0">
              <a:latin typeface="Times New Roman" pitchFamily="18" charset="0"/>
            </a:endParaRPr>
          </a:p>
        </p:txBody>
      </p:sp>
      <p:sp>
        <p:nvSpPr>
          <p:cNvPr id="28675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38613" cy="4525963"/>
          </a:xfrm>
        </p:spPr>
        <p:txBody>
          <a:bodyPr/>
          <a:lstStyle/>
          <a:p>
            <a:pPr marL="533400" indent="-533400" eaLnBrk="1" hangingPunct="1"/>
            <a:r>
              <a:rPr lang="ru-RU" sz="3600" dirty="0" smtClean="0">
                <a:solidFill>
                  <a:srgbClr val="17375E"/>
                </a:solidFill>
                <a:latin typeface="Times New Roman" pitchFamily="18" charset="0"/>
              </a:rPr>
              <a:t>Лезгинка</a:t>
            </a:r>
          </a:p>
          <a:p>
            <a:pPr marL="533400" indent="-533400" eaLnBrk="1" hangingPunct="1"/>
            <a:r>
              <a:rPr lang="ru-RU" sz="3600" smtClean="0">
                <a:solidFill>
                  <a:srgbClr val="17375E"/>
                </a:solidFill>
                <a:latin typeface="Times New Roman" pitchFamily="18" charset="0"/>
              </a:rPr>
              <a:t>Ухо </a:t>
            </a:r>
            <a:r>
              <a:rPr lang="ru-RU" sz="3600" dirty="0" smtClean="0">
                <a:solidFill>
                  <a:srgbClr val="17375E"/>
                </a:solidFill>
                <a:latin typeface="Times New Roman" pitchFamily="18" charset="0"/>
              </a:rPr>
              <a:t>- нос</a:t>
            </a:r>
          </a:p>
          <a:p>
            <a:pPr marL="533400" indent="-533400" eaLnBrk="1" hangingPunct="1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Сова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357166"/>
            <a:ext cx="8786874" cy="2357454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sz="4000" dirty="0" smtClean="0"/>
              <a:t>Упражнения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sz="4000" dirty="0" smtClean="0"/>
              <a:t> для развития творческого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sz="4000" dirty="0" smtClean="0"/>
              <a:t> (наглядно-образного) мышления (правое</a:t>
            </a:r>
            <a:r>
              <a:rPr lang="en-US" sz="4000" dirty="0" smtClean="0"/>
              <a:t> </a:t>
            </a:r>
            <a:r>
              <a:rPr sz="4000" dirty="0" smtClean="0"/>
              <a:t>полушарие)</a:t>
            </a:r>
            <a:r>
              <a:rPr sz="3600" dirty="0" smtClean="0"/>
              <a:t> </a:t>
            </a:r>
            <a:endParaRPr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313" y="3286125"/>
            <a:ext cx="8643937" cy="3071813"/>
          </a:xfrm>
        </p:spPr>
        <p:txBody>
          <a:bodyPr/>
          <a:lstStyle/>
          <a:p>
            <a:pPr marL="742950" indent="-742950" eaLnBrk="1" hangingPunct="1">
              <a:buFont typeface="Arial" pitchFamily="34" charset="0"/>
              <a:buChar char="•"/>
              <a:defRPr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стабилизируется психика</a:t>
            </a:r>
            <a:endParaRPr lang="en-US" sz="4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indent="-742950" eaLnBrk="1" hangingPunct="1">
              <a:buFont typeface="Arial" pitchFamily="34" charset="0"/>
              <a:buChar char="•"/>
              <a:defRPr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 развивается интуиция </a:t>
            </a:r>
            <a:endParaRPr lang="en-US" sz="4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indent="-742950" eaLnBrk="1" hangingPunct="1">
              <a:buFont typeface="Arial" pitchFamily="34" charset="0"/>
              <a:buChar char="•"/>
              <a:defRPr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активизируются творческие способности.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2297106"/>
          </a:xfrm>
        </p:spPr>
        <p:txBody>
          <a:bodyPr/>
          <a:lstStyle/>
          <a:p>
            <a:pPr eaLnBrk="1" hangingPunct="1">
              <a:defRPr/>
            </a:pPr>
            <a:r>
              <a:rPr sz="3600" dirty="0" smtClean="0"/>
              <a:t>Упражнения для развития абстрактно-логического мышления (левое</a:t>
            </a:r>
            <a:r>
              <a:rPr lang="en-US" sz="3600" dirty="0" smtClean="0"/>
              <a:t> </a:t>
            </a:r>
            <a:r>
              <a:rPr sz="3600" dirty="0" smtClean="0"/>
              <a:t>полушарие)</a:t>
            </a:r>
            <a:endParaRPr sz="36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428875"/>
            <a:ext cx="8329613" cy="4071938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улучшается память,</a:t>
            </a:r>
            <a:endParaRPr lang="en-US" sz="3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 повышаются интеллектуальные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возможности</a:t>
            </a:r>
            <a:endParaRPr lang="en-US" sz="3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 развиваются математические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способности </a:t>
            </a:r>
            <a:endParaRPr lang="en-US" sz="3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активизируется работа головного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мозга.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dirty="0" smtClean="0"/>
              <a:t>Упражнения для координации глаз и рук</a:t>
            </a:r>
            <a:endParaRPr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улучшают навыки чтения и письма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улучшают способности визуального различения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улучшают координацию тела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тренируют двигательные навыки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стимулируют восприятие пространства.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sz="4000" cap="none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</a:rPr>
              <a:t>Движения, пересекающие </a:t>
            </a:r>
            <a:br>
              <a:rPr sz="4000" cap="none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sz="4000" cap="none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</a:rPr>
              <a:t>среднюю линию тела</a:t>
            </a:r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	Эти упражнения помогают использовать оба полушария гармонично и делать их “перекрестную” работу лучше.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charset="0"/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“Перекрестные шаги и прыжки”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charset="0"/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“Ленивые восьмерки”.</a:t>
            </a:r>
            <a:endParaRPr lang="en-US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charset="0"/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“Двойной рисунок”.</a:t>
            </a:r>
            <a:endParaRPr lang="en-US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charset="0"/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“Алфавит восьмерками”.</a:t>
            </a:r>
            <a:endParaRPr lang="en-US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charset="0"/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“Слон”.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1692275" y="1052513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endParaRPr lang="ru-RU" b="1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sz="4000" cap="none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</a:rPr>
              <a:t>Упражнения, растягивающие мышцы тела </a:t>
            </a:r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помогают удерживать вертикальную позу и не сутулиться, освобождают от напряжения, которое возникает при длительном сидении и чтении.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“Сова”.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“Активизация руки”.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“Помпа икр ног”.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“Гравитационное скольжение”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“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Заземлитель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”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sz="4000" cap="none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</a:rPr>
              <a:t>Упражнения, повышающие энергию тела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помогают подключать биллионы нервных тончайших клеток, называемых нейронами, к различным системам тела.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«Кнопки мозга»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, выполняется перед чтением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«Кнопки Земли»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«Кнопки баланса»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«Энергетическая зевота»</a:t>
            </a:r>
          </a:p>
          <a:p>
            <a:pPr>
              <a:lnSpc>
                <a:spcPct val="80000"/>
              </a:lnSpc>
            </a:pPr>
            <a:endParaRPr lang="en-US" sz="28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Поза, углубляющая позитивное отношение, поднимает настроение.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Крюки»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3929090"/>
          </a:xfrm>
        </p:spPr>
        <p:txBody>
          <a:bodyPr/>
          <a:lstStyle/>
          <a:p>
            <a:pPr algn="r">
              <a:defRPr/>
            </a:pPr>
            <a:r>
              <a:rPr smtClean="0"/>
              <a:t>"Лекарства наши часто в нас самих лежат</a:t>
            </a:r>
            <a:r>
              <a:rPr dirty="0" smtClean="0"/>
              <a:t>…</a:t>
            </a:r>
            <a:r>
              <a:rPr smtClean="0"/>
              <a:t> "</a:t>
            </a:r>
            <a:br>
              <a:rPr smtClean="0"/>
            </a:br>
            <a:r>
              <a:rPr smtClean="0"/>
              <a:t>В. Шекспир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 flipV="1">
            <a:off x="457200" y="214313"/>
            <a:ext cx="8229600" cy="2857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785813"/>
            <a:ext cx="8186738" cy="5500687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Во время урока проводить такие упражнения можно только в том случае, если идет стандартная учебная работа.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Творческую деятельность прерывать </a:t>
            </a:r>
            <a:r>
              <a:rPr lang="ru-RU" sz="2800" b="1" i="1" dirty="0" err="1" smtClean="0">
                <a:solidFill>
                  <a:schemeClr val="accent1">
                    <a:lumMod val="75000"/>
                  </a:schemeClr>
                </a:solidFill>
              </a:rPr>
              <a:t>кинезиологическими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 упражнениями нецелесообразно.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Если же учащимся предстоит интенсивная умственная нагрузка, то комплекс упражнений лучше проводить перед работой.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sz="2800" b="1" i="1" dirty="0" err="1" smtClean="0">
                <a:solidFill>
                  <a:schemeClr val="accent1">
                    <a:lumMod val="75000"/>
                  </a:schemeClr>
                </a:solidFill>
              </a:rPr>
              <a:t>Кинезиологические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 упражнения дают как немедленный, так и накапливающийся эффект.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ru-RU" sz="2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84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285728"/>
          <a:ext cx="8472518" cy="584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cap="none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Человеку для закрепления мысли необходимо движение. </a:t>
            </a:r>
          </a:p>
          <a:p>
            <a:pPr algn="ctr">
              <a:buFont typeface="Arial" charset="0"/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Запомните, что неподвижный ребенок не обучаем! </a:t>
            </a:r>
          </a:p>
          <a:p>
            <a:pPr algn="ctr">
              <a:buFont typeface="Arial" charset="0"/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Не ругайте его за излишнюю двигательную активность на уроке!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cap="none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«Движение может заменить лекарство – но ни одно лекарство не заменит движения»</a:t>
            </a:r>
          </a:p>
          <a:p>
            <a:pPr>
              <a:buFont typeface="Arial" charset="0"/>
              <a:buNone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Ж. 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Тассо</a:t>
            </a:r>
            <a:r>
              <a:rPr lang="ru-RU" sz="3600" b="1" i="1" dirty="0" smtClean="0"/>
              <a:t> 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Институт практической психологии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«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Иматон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»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г. Санкт-Петербург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ДПО Институт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кинезиологии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г. Москва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071546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sz="4000" i="1" cap="none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Список  литературы</a:t>
            </a:r>
          </a:p>
        </p:txBody>
      </p:sp>
      <p:sp>
        <p:nvSpPr>
          <p:cNvPr id="40962" name="Rectangle 5"/>
          <p:cNvSpPr>
            <a:spLocks noGrp="1"/>
          </p:cNvSpPr>
          <p:nvPr>
            <p:ph type="body" sz="half" idx="1"/>
          </p:nvPr>
        </p:nvSpPr>
        <p:spPr>
          <a:xfrm>
            <a:off x="457200" y="428604"/>
            <a:ext cx="8218488" cy="5664221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endParaRPr lang="ru-RU" sz="2000" i="1" dirty="0" smtClean="0"/>
          </a:p>
          <a:p>
            <a:pPr>
              <a:lnSpc>
                <a:spcPct val="90000"/>
              </a:lnSpc>
            </a:pPr>
            <a:r>
              <a:rPr lang="ru-RU" sz="2400" i="1" dirty="0" err="1" smtClean="0">
                <a:solidFill>
                  <a:schemeClr val="accent1">
                    <a:lumMod val="75000"/>
                  </a:schemeClr>
                </a:solidFill>
              </a:rPr>
              <a:t>Деннисон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 П., </a:t>
            </a:r>
            <a:r>
              <a:rPr lang="ru-RU" sz="2400" i="1" dirty="0" err="1" smtClean="0">
                <a:solidFill>
                  <a:schemeClr val="accent1">
                    <a:lumMod val="75000"/>
                  </a:schemeClr>
                </a:solidFill>
              </a:rPr>
              <a:t>Деннисон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 Г. Гимнастика мозга. Книга для педагогов и родителей. – М., 1997.</a:t>
            </a:r>
          </a:p>
          <a:p>
            <a:pPr>
              <a:lnSpc>
                <a:spcPct val="90000"/>
              </a:lnSpc>
            </a:pP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Леш М., </a:t>
            </a:r>
            <a:r>
              <a:rPr lang="ru-RU" sz="2400" i="1" dirty="0" err="1" smtClean="0">
                <a:solidFill>
                  <a:schemeClr val="accent1">
                    <a:lumMod val="75000"/>
                  </a:schemeClr>
                </a:solidFill>
              </a:rPr>
              <a:t>Фёрдер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 Г. </a:t>
            </a:r>
            <a:r>
              <a:rPr lang="ru-RU" sz="2400" i="1" dirty="0" err="1" smtClean="0">
                <a:solidFill>
                  <a:schemeClr val="accent1">
                    <a:lumMod val="75000"/>
                  </a:schemeClr>
                </a:solidFill>
              </a:rPr>
              <a:t>Кинезиология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: от стресса к гармонии. – М., 2010.</a:t>
            </a:r>
            <a:endParaRPr lang="en-US" sz="24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 i="1" dirty="0" err="1" smtClean="0">
                <a:solidFill>
                  <a:schemeClr val="accent1">
                    <a:lumMod val="75000"/>
                  </a:schemeClr>
                </a:solidFill>
              </a:rPr>
              <a:t>Друбачевская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 И. «Избавимся от двоек»./ Сер. «Разрешите дать совет» - М.: ЗАО «РИК </a:t>
            </a:r>
            <a:r>
              <a:rPr lang="ru-RU" sz="2400" i="1" dirty="0" err="1" smtClean="0">
                <a:solidFill>
                  <a:schemeClr val="accent1">
                    <a:lumMod val="75000"/>
                  </a:schemeClr>
                </a:solidFill>
              </a:rPr>
              <a:t>Русанова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», - 1997.</a:t>
            </a:r>
          </a:p>
          <a:p>
            <a:pPr>
              <a:lnSpc>
                <a:spcPct val="90000"/>
              </a:lnSpc>
            </a:pPr>
            <a:r>
              <a:rPr lang="ru-RU" sz="2400" i="1" dirty="0" err="1" smtClean="0">
                <a:solidFill>
                  <a:schemeClr val="accent1">
                    <a:lumMod val="75000"/>
                  </a:schemeClr>
                </a:solidFill>
              </a:rPr>
              <a:t>Ханнафорд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 К. Доминирующий фактор / пер. А.Патрушева, Н.Казанцевой. – М.. 2006.</a:t>
            </a:r>
          </a:p>
          <a:p>
            <a:pPr>
              <a:lnSpc>
                <a:spcPct val="90000"/>
              </a:lnSpc>
            </a:pPr>
            <a:r>
              <a:rPr lang="ru-RU" sz="2400" i="1" dirty="0" err="1" smtClean="0">
                <a:solidFill>
                  <a:schemeClr val="accent1">
                    <a:lumMod val="75000"/>
                  </a:schemeClr>
                </a:solidFill>
              </a:rPr>
              <a:t>Ханнафорд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 К. Мудрое движение. – М., 1999.</a:t>
            </a:r>
            <a:endParaRPr lang="en-US" sz="24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Сиротюк А. Л. Обучение детей с учетом психофизиологии. Практическое руководство для учителей и родителей. - Сфера, 20с. - Серия: Практическая психология</a:t>
            </a:r>
          </a:p>
        </p:txBody>
      </p:sp>
      <p:sp>
        <p:nvSpPr>
          <p:cNvPr id="40963" name="Rectangle 6"/>
          <p:cNvSpPr>
            <a:spLocks noGrp="1"/>
          </p:cNvSpPr>
          <p:nvPr>
            <p:ph sz="half" idx="2"/>
          </p:nvPr>
        </p:nvSpPr>
        <p:spPr>
          <a:xfrm>
            <a:off x="4648200" y="4221163"/>
            <a:ext cx="3524250" cy="1905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50" y="1857375"/>
            <a:ext cx="7929563" cy="2124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«Мозг, хорошо устроенный, стоит больше, чем мозг, хорошо наполненный»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44863" y="5578911"/>
            <a:ext cx="55133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</a:rPr>
              <a:t>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Мишель де Монтень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Прямоугольник 4"/>
          <p:cNvSpPr>
            <a:spLocks noChangeArrowheads="1"/>
          </p:cNvSpPr>
          <p:nvPr/>
        </p:nvSpPr>
        <p:spPr bwMode="auto">
          <a:xfrm>
            <a:off x="3378200" y="3244850"/>
            <a:ext cx="14081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/>
          <a:lstStyle/>
          <a:p>
            <a:pPr>
              <a:defRPr/>
            </a:pPr>
            <a:r>
              <a:rPr sz="11500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60000" endA="900" endPos="60000" dist="60007" dir="5400000" sy="-100000" algn="bl" rotWithShape="0"/>
                </a:effectLst>
              </a:rPr>
              <a:t>С</a:t>
            </a:r>
            <a:r>
              <a:rPr sz="11500" cap="none" spc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60000" endA="900" endPos="60000" dist="60007" dir="5400000" sy="-100000" algn="bl" rotWithShape="0"/>
                </a:effectLst>
              </a:rPr>
              <a:t>пасибо </a:t>
            </a:r>
            <a:br>
              <a:rPr sz="11500" cap="none" spc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60000" endA="900" endPos="60000" dist="60007" dir="5400000" sy="-100000" algn="bl" rotWithShape="0"/>
                </a:effectLst>
              </a:rPr>
            </a:br>
            <a:r>
              <a:rPr sz="11500" cap="none" spc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60000" endA="900" endPos="60000" dist="60007" dir="5400000" sy="-100000" algn="bl" rotWithShape="0"/>
                </a:effectLst>
              </a:rPr>
              <a:t>за внимание!</a:t>
            </a:r>
            <a:endParaRPr sz="11500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60000" endA="900" endPos="60000" dist="60007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cap="none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smtClean="0"/>
              <a:t>В.А. Сухомлинский справедливо утверждал: «Ум ребенка находится на кончиках его пальцев». Исследования ученых Института физиологии детей и подростков Санкт-Петербургской академии психологических наук (М.М. Кольцова, Е.И. Исенина, Л.В. Антакова-Фомина) подтвердили связь интеллектуального развития с пальцевой моторикой. Уровень развития речи детей также находится в прямой зависимости от степени сформированное тонких движений рук.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dirty="0" smtClean="0"/>
              <a:t>Что такое </a:t>
            </a:r>
            <a:r>
              <a:rPr dirty="0" err="1" smtClean="0"/>
              <a:t>кинезиология</a:t>
            </a:r>
            <a:r>
              <a:rPr dirty="0" smtClean="0"/>
              <a:t>?</a:t>
            </a:r>
            <a:endParaRPr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sz="4400" b="1" dirty="0" err="1" smtClean="0">
                <a:solidFill>
                  <a:schemeClr val="accent1">
                    <a:lumMod val="75000"/>
                  </a:schemeClr>
                </a:solidFill>
              </a:rPr>
              <a:t>Кинезиология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наука  о  развитии  умственных способностей и физического здоровья через определённые двигательные упражнения.</a:t>
            </a:r>
          </a:p>
          <a:p>
            <a:pPr algn="ctr" eaLnBrk="1" hangingPunct="1">
              <a:buFont typeface="Arial" pitchFamily="34" charset="0"/>
              <a:buChar char="•"/>
              <a:defRPr/>
            </a:pP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Истоки </a:t>
            </a:r>
            <a:r>
              <a:rPr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кинезиологии</a:t>
            </a:r>
            <a:endParaRPr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43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 Философская система Конфуция</a:t>
            </a:r>
          </a:p>
          <a:p>
            <a:pPr eaLnBrk="1" hangingPunct="1"/>
            <a:endParaRPr lang="ru-RU" sz="3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/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Древнеиндийская йога</a:t>
            </a:r>
          </a:p>
          <a:p>
            <a:pPr eaLnBrk="1" hangingPunct="1"/>
            <a:endParaRPr lang="ru-RU" sz="3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Основателем 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кинезиологии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в Древней Греции считался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Асклепид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Образовательная Кинезиология</a:t>
            </a:r>
            <a:endParaRPr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285750" y="1785938"/>
            <a:ext cx="8643938" cy="4643437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b="1" dirty="0" smtClean="0">
                <a:solidFill>
                  <a:srgbClr val="254061"/>
                </a:solidFill>
              </a:rPr>
              <a:t>Основателем является Пол </a:t>
            </a:r>
            <a:r>
              <a:rPr lang="ru-RU" b="1" dirty="0" err="1" smtClean="0">
                <a:solidFill>
                  <a:srgbClr val="254061"/>
                </a:solidFill>
              </a:rPr>
              <a:t>Деннисон</a:t>
            </a:r>
            <a:r>
              <a:rPr lang="ru-RU" b="1" dirty="0" smtClean="0">
                <a:solidFill>
                  <a:srgbClr val="254061"/>
                </a:solidFill>
              </a:rPr>
              <a:t>. </a:t>
            </a:r>
          </a:p>
          <a:p>
            <a:pPr eaLnBrk="1" hangingPunct="1">
              <a:buFont typeface="Arial" charset="0"/>
              <a:buNone/>
            </a:pPr>
            <a:r>
              <a:rPr lang="ru-RU" b="1" dirty="0" smtClean="0">
                <a:solidFill>
                  <a:srgbClr val="254061"/>
                </a:solidFill>
              </a:rPr>
              <a:t>     	 В 1970 - х годах Пол </a:t>
            </a:r>
            <a:r>
              <a:rPr lang="ru-RU" b="1" dirty="0" err="1" smtClean="0">
                <a:solidFill>
                  <a:srgbClr val="254061"/>
                </a:solidFill>
              </a:rPr>
              <a:t>Деннисон</a:t>
            </a:r>
            <a:r>
              <a:rPr lang="ru-RU" b="1" dirty="0" smtClean="0">
                <a:solidFill>
                  <a:srgbClr val="254061"/>
                </a:solidFill>
              </a:rPr>
              <a:t> и Гейл </a:t>
            </a:r>
            <a:r>
              <a:rPr lang="ru-RU" b="1" dirty="0" err="1" smtClean="0">
                <a:solidFill>
                  <a:srgbClr val="254061"/>
                </a:solidFill>
              </a:rPr>
              <a:t>Деннисон</a:t>
            </a:r>
            <a:r>
              <a:rPr lang="ru-RU" b="1" dirty="0" smtClean="0">
                <a:solidFill>
                  <a:srgbClr val="254061"/>
                </a:solidFill>
              </a:rPr>
              <a:t> создали программу "Гимнастика мозга".</a:t>
            </a:r>
            <a:endParaRPr lang="ru-RU" sz="3600" b="1" dirty="0" smtClean="0">
              <a:solidFill>
                <a:srgbClr val="254061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ru-RU" b="1" dirty="0" smtClean="0">
                <a:solidFill>
                  <a:srgbClr val="254061"/>
                </a:solidFill>
              </a:rPr>
              <a:t>   		</a:t>
            </a:r>
            <a:r>
              <a:rPr lang="ru-RU" b="1" i="1" dirty="0" smtClean="0">
                <a:solidFill>
                  <a:srgbClr val="254061"/>
                </a:solidFill>
              </a:rPr>
              <a:t> Упражнения гимнастики мозга дают возможность задействовать те участки мозга, которые раньше не участвовали в учении, и решить проблему </a:t>
            </a:r>
            <a:r>
              <a:rPr lang="ru-RU" b="1" i="1" dirty="0" err="1" smtClean="0">
                <a:solidFill>
                  <a:srgbClr val="254061"/>
                </a:solidFill>
              </a:rPr>
              <a:t>неуспешности</a:t>
            </a:r>
            <a:r>
              <a:rPr lang="ru-RU" b="1" i="1" dirty="0" smtClean="0">
                <a:solidFill>
                  <a:srgbClr val="254061"/>
                </a:solidFill>
              </a:rPr>
              <a:t>.</a:t>
            </a: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cap="none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1987 году в Америке была основана Организация Образовательной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Кинезиологии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России «Гимнастика мозга» впервые появилась в 1988 г. Сейчас её используют в своей работе в учреждениях психологической помощи в 15 крупных городах страны (Москва, Санкт-Петербург, Томск, Уфа и другие) 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2012 году в России Ассоциация профессиональных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кинезиологов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получила государственную регистрацию.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00013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sz="3200" dirty="0" smtClean="0"/>
              <a:t>Где применяют </a:t>
            </a:r>
            <a:r>
              <a:rPr sz="3200" dirty="0" err="1" smtClean="0"/>
              <a:t>кинезиологические</a:t>
            </a:r>
            <a:r>
              <a:rPr sz="3200" dirty="0" smtClean="0"/>
              <a:t> упражнения?</a:t>
            </a:r>
            <a:endParaRPr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1. Коррекция проблем обучения методами </a:t>
            </a:r>
            <a:r>
              <a:rPr lang="ru-RU" sz="2800" b="1" i="1" dirty="0" err="1" smtClean="0">
                <a:solidFill>
                  <a:schemeClr val="accent1">
                    <a:lumMod val="50000"/>
                  </a:schemeClr>
                </a:solidFill>
              </a:rPr>
              <a:t>кинезиологии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 в дошкольном и младшем школьном возрасте.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2. Адаптация </a:t>
            </a:r>
            <a:r>
              <a:rPr lang="ru-RU" sz="2800" b="1" i="1" dirty="0" err="1" smtClean="0">
                <a:solidFill>
                  <a:schemeClr val="accent1">
                    <a:lumMod val="50000"/>
                  </a:schemeClr>
                </a:solidFill>
              </a:rPr>
              <a:t>леворукого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 ребёнка в «праворуком» мире.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3. </a:t>
            </a:r>
            <a:r>
              <a:rPr lang="ru-RU" sz="2800" b="1" i="1" dirty="0" err="1" smtClean="0">
                <a:solidFill>
                  <a:schemeClr val="accent1">
                    <a:lumMod val="50000"/>
                  </a:schemeClr>
                </a:solidFill>
              </a:rPr>
              <a:t>Кинезиологическая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 профилактика соматических заболеваний.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4. Использование </a:t>
            </a:r>
            <a:r>
              <a:rPr lang="ru-RU" sz="2800" b="1" i="1" dirty="0" err="1" smtClean="0">
                <a:solidFill>
                  <a:schemeClr val="accent1">
                    <a:lumMod val="50000"/>
                  </a:schemeClr>
                </a:solidFill>
              </a:rPr>
              <a:t>кинезиологических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 упражнений для работы с </a:t>
            </a:r>
            <a:r>
              <a:rPr lang="ru-RU" sz="2800" b="1" i="1" dirty="0" err="1" smtClean="0">
                <a:solidFill>
                  <a:schemeClr val="accent1">
                    <a:lumMod val="50000"/>
                  </a:schemeClr>
                </a:solidFill>
              </a:rPr>
              <a:t>девиантными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 подростками.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5. Применение </a:t>
            </a:r>
            <a:r>
              <a:rPr lang="ru-RU" sz="2800" b="1" i="1" dirty="0" err="1" smtClean="0">
                <a:solidFill>
                  <a:schemeClr val="accent1">
                    <a:lumMod val="50000"/>
                  </a:schemeClr>
                </a:solidFill>
              </a:rPr>
              <a:t>кинезиологических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 приёмов в ситуации стресса.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6. Автономная </a:t>
            </a:r>
            <a:r>
              <a:rPr lang="ru-RU" sz="2800" b="1" i="1" dirty="0" err="1" smtClean="0">
                <a:solidFill>
                  <a:schemeClr val="accent1">
                    <a:lumMod val="50000"/>
                  </a:schemeClr>
                </a:solidFill>
              </a:rPr>
              <a:t>кинезиологическая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 гимнастика космонавтов.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ru-RU" sz="2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cap="none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 rot="10800000" flipV="1">
            <a:off x="539750" y="1204943"/>
            <a:ext cx="75977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dirty="0" err="1">
                <a:solidFill>
                  <a:schemeClr val="tx2"/>
                </a:solidFill>
              </a:rPr>
              <a:t>Кинезиологические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smtClean="0">
                <a:solidFill>
                  <a:schemeClr val="tx2"/>
                </a:solidFill>
              </a:rPr>
              <a:t>упражнения влияют </a:t>
            </a:r>
            <a:r>
              <a:rPr lang="ru-RU" sz="2400" dirty="0">
                <a:solidFill>
                  <a:schemeClr val="tx2"/>
                </a:solidFill>
              </a:rPr>
              <a:t>не только на развитие умственных способностей и физического здоровья, они позволяют активизировать различные отделы коры больших полушарий, что способствует развитию способностей человека и коррекции проблем в различных областях психики.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ru-RU" sz="2400" dirty="0">
                <a:solidFill>
                  <a:schemeClr val="tx2"/>
                </a:solidFill>
              </a:rPr>
              <a:t> В частности, применение данного метода позволяет улучшить у </a:t>
            </a:r>
            <a:r>
              <a:rPr lang="ru-RU" sz="2400" dirty="0" smtClean="0">
                <a:solidFill>
                  <a:schemeClr val="tx2"/>
                </a:solidFill>
              </a:rPr>
              <a:t>ребенка  память</a:t>
            </a:r>
            <a:r>
              <a:rPr lang="ru-RU" sz="2400" dirty="0">
                <a:solidFill>
                  <a:schemeClr val="tx2"/>
                </a:solidFill>
              </a:rPr>
              <a:t>, внимание, речь, 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ru-RU" sz="2400" dirty="0">
                <a:solidFill>
                  <a:schemeClr val="tx2"/>
                </a:solidFill>
              </a:rPr>
              <a:t>пространственные представления, 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ru-RU" sz="2400" dirty="0">
                <a:solidFill>
                  <a:schemeClr val="tx2"/>
                </a:solidFill>
              </a:rPr>
              <a:t>мелкую и крупную </a:t>
            </a:r>
            <a:r>
              <a:rPr lang="ru-RU" sz="2400" dirty="0" smtClean="0">
                <a:solidFill>
                  <a:schemeClr val="tx2"/>
                </a:solidFill>
              </a:rPr>
              <a:t>моторику, а так же  </a:t>
            </a:r>
            <a:r>
              <a:rPr lang="en-US" sz="2400" dirty="0" smtClean="0">
                <a:solidFill>
                  <a:schemeClr val="tx2"/>
                </a:solidFill>
              </a:rPr>
              <a:t>c</a:t>
            </a:r>
            <a:r>
              <a:rPr lang="ru-RU" sz="2400" dirty="0" err="1">
                <a:solidFill>
                  <a:schemeClr val="tx2"/>
                </a:solidFill>
              </a:rPr>
              <a:t>нижает</a:t>
            </a:r>
            <a:r>
              <a:rPr lang="ru-RU" sz="2400" dirty="0">
                <a:solidFill>
                  <a:schemeClr val="tx2"/>
                </a:solidFill>
              </a:rPr>
              <a:t> утомляемость, </a:t>
            </a:r>
            <a:r>
              <a:rPr lang="ru-RU" sz="2400" dirty="0" smtClean="0">
                <a:solidFill>
                  <a:schemeClr val="tx2"/>
                </a:solidFill>
              </a:rPr>
              <a:t>повышает </a:t>
            </a:r>
            <a:r>
              <a:rPr lang="ru-RU" sz="2400" dirty="0">
                <a:solidFill>
                  <a:schemeClr val="tx2"/>
                </a:solidFill>
              </a:rPr>
              <a:t>способность к произвольному контролю.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sz="3600" cap="none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Коррекция дислексии и дисграфии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</a:rPr>
              <a:t>В настоящее время растет число детей с минимальными мозговыми дисфункциями (30% от общего числа), которые проявляются нарушениями речи, мышления, изменениями качеств человеческой психики. Кроме неспособности усваивать новый материал у таких детей наблюдаются и другие нарушения: неумение адекватно читать и писать, перестановка слов, признаков, знаков, явлений.</a:t>
            </a:r>
            <a:endParaRPr lang="en-US" sz="24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</a:rPr>
              <a:t> Доказано, что отсутствие слаженности в работе левого и правого полушарий – основная причина трудностей в учебе.</a:t>
            </a:r>
          </a:p>
          <a:p>
            <a:pPr>
              <a:lnSpc>
                <a:spcPct val="80000"/>
              </a:lnSpc>
              <a:buFont typeface="Symbol" pitchFamily="18" charset="2"/>
              <a:buChar char="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</a:rPr>
              <a:t>Самый благоприятный период для интеллектуального развития – это возраст до 12 лет, когда кора больших полушарий еще окончательно не сформирована. </a:t>
            </a:r>
          </a:p>
          <a:p>
            <a:pPr>
              <a:lnSpc>
                <a:spcPct val="80000"/>
              </a:lnSpc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16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008558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30008558</Template>
  <TotalTime>980</TotalTime>
  <Words>1050</Words>
  <Application>Microsoft Office PowerPoint</Application>
  <PresentationFormat>Экран (4:3)</PresentationFormat>
  <Paragraphs>128</Paragraphs>
  <Slides>28</Slides>
  <Notes>3</Notes>
  <HiddenSlides>5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30008558</vt:lpstr>
      <vt:lpstr>Слайд 1</vt:lpstr>
      <vt:lpstr>"Лекарства наши часто в нас самих лежат… " В. Шекспир</vt:lpstr>
      <vt:lpstr>Что такое кинезиология?</vt:lpstr>
      <vt:lpstr>Истоки кинезиологии</vt:lpstr>
      <vt:lpstr>Образовательная Кинезиология</vt:lpstr>
      <vt:lpstr>Слайд 6</vt:lpstr>
      <vt:lpstr>Где применяют кинезиологические упражнения?</vt:lpstr>
      <vt:lpstr>Слайд 8</vt:lpstr>
      <vt:lpstr>Коррекция дислексии и дисграфии</vt:lpstr>
      <vt:lpstr>Развивающая кинезиологическая программа</vt:lpstr>
      <vt:lpstr>ЦЕЛь:</vt:lpstr>
      <vt:lpstr>Слайд 12</vt:lpstr>
      <vt:lpstr>КОМПЛЕКС №1</vt:lpstr>
      <vt:lpstr>Упражнения  для развития творческого  (наглядно-образного) мышления (правое полушарие) </vt:lpstr>
      <vt:lpstr>Упражнения для развития абстрактно-логического мышления (левое полушарие)</vt:lpstr>
      <vt:lpstr>Упражнения для координации глаз и рук</vt:lpstr>
      <vt:lpstr>Движения, пересекающие  среднюю линию тела</vt:lpstr>
      <vt:lpstr>Упражнения, растягивающие мышцы тела </vt:lpstr>
      <vt:lpstr>Упражнения, повышающие энергию тела</vt:lpstr>
      <vt:lpstr>Слайд 20</vt:lpstr>
      <vt:lpstr>Слайд 21</vt:lpstr>
      <vt:lpstr>Слайд 22</vt:lpstr>
      <vt:lpstr>Слайд 23</vt:lpstr>
      <vt:lpstr>Слайд 24</vt:lpstr>
      <vt:lpstr>Список  литературы</vt:lpstr>
      <vt:lpstr>Слайд 26</vt:lpstr>
      <vt:lpstr>Спасибо  за внимание!</vt:lpstr>
      <vt:lpstr>Слайд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USER</dc:creator>
  <cp:lastModifiedBy>user</cp:lastModifiedBy>
  <cp:revision>97</cp:revision>
  <dcterms:created xsi:type="dcterms:W3CDTF">2010-04-05T12:53:18Z</dcterms:created>
  <dcterms:modified xsi:type="dcterms:W3CDTF">2016-10-14T11:25:05Z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TC300085581049</vt:lpwstr>
  </property>
</Properties>
</file>