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70" r:id="rId3"/>
    <p:sldId id="280" r:id="rId4"/>
    <p:sldId id="286" r:id="rId5"/>
    <p:sldId id="287" r:id="rId6"/>
    <p:sldId id="302" r:id="rId7"/>
    <p:sldId id="284" r:id="rId8"/>
    <p:sldId id="288" r:id="rId9"/>
    <p:sldId id="297" r:id="rId10"/>
    <p:sldId id="278" r:id="rId11"/>
    <p:sldId id="298" r:id="rId12"/>
    <p:sldId id="293" r:id="rId13"/>
    <p:sldId id="294" r:id="rId14"/>
    <p:sldId id="301" r:id="rId15"/>
    <p:sldId id="276" r:id="rId16"/>
    <p:sldId id="300" r:id="rId17"/>
    <p:sldId id="292" r:id="rId18"/>
    <p:sldId id="295" r:id="rId19"/>
    <p:sldId id="296" r:id="rId20"/>
    <p:sldId id="268" r:id="rId21"/>
    <p:sldId id="299" r:id="rId22"/>
    <p:sldId id="25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50" autoAdjust="0"/>
    <p:restoredTop sz="94660"/>
  </p:normalViewPr>
  <p:slideViewPr>
    <p:cSldViewPr snapToGrid="0">
      <p:cViewPr varScale="1">
        <p:scale>
          <a:sx n="90" d="100"/>
          <a:sy n="90" d="100"/>
        </p:scale>
        <p:origin x="7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BC8BA-3B99-4D47-8B3D-B9367D6D11C2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3FA8E-3429-43AD-9FF3-E37AF3474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84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endParaRPr altLang="ru-RU" smtClean="0">
              <a:latin typeface="Calibri" panose="020F0502020204030204" pitchFamily="34" charset="0"/>
            </a:endParaRPr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345520B-315C-4675-97BD-23A40045F529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7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199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F9C5-5151-4216-88A1-A797E801D7CA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AB6-1C4C-4DB7-B2AA-2255A6325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F9C5-5151-4216-88A1-A797E801D7CA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AB6-1C4C-4DB7-B2AA-2255A6325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01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F9C5-5151-4216-88A1-A797E801D7CA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AB6-1C4C-4DB7-B2AA-2255A6325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60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F9C5-5151-4216-88A1-A797E801D7CA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AB6-1C4C-4DB7-B2AA-2255A6325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835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F9C5-5151-4216-88A1-A797E801D7CA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AB6-1C4C-4DB7-B2AA-2255A6325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591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F9C5-5151-4216-88A1-A797E801D7CA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AB6-1C4C-4DB7-B2AA-2255A6325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2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F9C5-5151-4216-88A1-A797E801D7CA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AB6-1C4C-4DB7-B2AA-2255A6325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3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F9C5-5151-4216-88A1-A797E801D7CA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AB6-1C4C-4DB7-B2AA-2255A6325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40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F9C5-5151-4216-88A1-A797E801D7CA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AB6-1C4C-4DB7-B2AA-2255A6325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14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F9C5-5151-4216-88A1-A797E801D7CA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AB6-1C4C-4DB7-B2AA-2255A6325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073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F9C5-5151-4216-88A1-A797E801D7CA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AB6-1C4C-4DB7-B2AA-2255A6325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43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9F9C5-5151-4216-88A1-A797E801D7CA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09AB6-1C4C-4DB7-B2AA-2255A6325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2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file:///J:\&#1082;&#1086;&#1085;&#1089;&#1090;&#1088;&#1091;&#1082;&#1090;&#1086;&#1088;%20&#1091;&#1088;&#1086;&#1082;&#1072;\&#1083;&#1080;&#1095;&#1085;&#1086;&#1089;&#1090;&#1085;&#1099;&#1077;%20&#1088;&#1077;&#1079;&#1091;&#1083;&#1100;&#1090;&#1072;&#1090;&#1099;.docx" TargetMode="External"/><Relationship Id="rId3" Type="http://schemas.openxmlformats.org/officeDocument/2006/relationships/hyperlink" Target="file:///J:\&#1082;&#1086;&#1085;&#1089;&#1090;&#1088;&#1091;&#1082;&#1090;&#1086;&#1088;%20&#1091;&#1088;&#1086;&#1082;&#1072;\&#1058;&#1080;&#1087;_&#1089;-&#1076;.docx" TargetMode="External"/><Relationship Id="rId7" Type="http://schemas.openxmlformats.org/officeDocument/2006/relationships/hyperlink" Target="file:///J:\&#1082;&#1086;&#1085;&#1089;&#1090;&#1088;&#1091;&#1082;&#1090;&#1086;&#1088;%20&#1091;&#1088;&#1086;&#1082;&#1072;\&#1084;&#1077;&#1090;&#1072;&#1087;&#1088;&#1077;&#1076;&#1084;&#1077;&#1090;&#1085;&#1099;&#1077;%20&#1088;&#1077;&#1079;&#1091;&#1083;&#1100;&#1090;&#1072;&#1090;&#1099;.docx" TargetMode="External"/><Relationship Id="rId2" Type="http://schemas.openxmlformats.org/officeDocument/2006/relationships/hyperlink" Target="file:///J:\&#1082;&#1086;&#1085;&#1089;&#1090;&#1088;&#1091;&#1082;&#1090;&#1086;&#1088;%20&#1091;&#1088;&#1086;&#1082;&#1072;\&#1058;&#1080;&#1087;_&#1079;&#1085;.docx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J:\&#1082;&#1086;&#1085;&#1089;&#1090;&#1088;&#1091;&#1082;&#1090;&#1086;&#1088;%20&#1091;&#1088;&#1086;&#1082;&#1072;\&#1087;&#1088;&#1077;&#1076;&#1084;&#1077;&#1090;&#1085;&#1099;&#1077;%20&#1088;&#1077;&#1079;&#1091;&#1083;&#1100;&#1090;&#1072;&#1090;&#1099;.docx" TargetMode="External"/><Relationship Id="rId11" Type="http://schemas.openxmlformats.org/officeDocument/2006/relationships/hyperlink" Target="file:///J:\&#1082;&#1086;&#1085;&#1089;&#1090;&#1088;&#1091;&#1082;&#1090;&#1086;&#1088;%20&#1091;&#1088;&#1086;&#1082;&#1072;\&#1057;&#1072;&#1084;&#1086;&#1072;&#1085;&#1072;&#1083;&#1080;&#1079;_&#1089;-&#1076;.docx" TargetMode="External"/><Relationship Id="rId5" Type="http://schemas.openxmlformats.org/officeDocument/2006/relationships/hyperlink" Target="file:///J:\&#1082;&#1086;&#1085;&#1089;&#1090;&#1088;&#1091;&#1082;&#1090;&#1086;&#1088;%20&#1091;&#1088;&#1086;&#1082;&#1072;\&#1062;&#1077;&#1083;&#1080;-&#1089;-&#1076;.docx" TargetMode="External"/><Relationship Id="rId10" Type="http://schemas.openxmlformats.org/officeDocument/2006/relationships/hyperlink" Target="file:///J:\&#1082;&#1086;&#1085;&#1089;&#1090;&#1088;&#1091;&#1082;&#1090;&#1086;&#1088;%20&#1091;&#1088;&#1086;&#1082;&#1072;\&#1069;&#1090;&#1072;&#1087;&#1099;%20&#1091;&#1088;&#1086;&#1082;&#1072;_&#1089;-&#1076;.docx" TargetMode="External"/><Relationship Id="rId4" Type="http://schemas.openxmlformats.org/officeDocument/2006/relationships/hyperlink" Target="file:///J:\&#1082;&#1086;&#1085;&#1089;&#1090;&#1088;&#1091;&#1082;&#1090;&#1086;&#1088;%20&#1091;&#1088;&#1086;&#1082;&#1072;\&#1062;&#1077;&#1083;&#1080;_&#1079;&#1085;.docx" TargetMode="External"/><Relationship Id="rId9" Type="http://schemas.openxmlformats.org/officeDocument/2006/relationships/hyperlink" Target="file:///J:\&#1082;&#1086;&#1085;&#1089;&#1090;&#1088;&#1091;&#1082;&#1090;&#1086;&#1088;%20&#1091;&#1088;&#1086;&#1082;&#1072;\&#1069;&#1090;&#1072;&#1087;&#1099;_&#1079;&#1085;.docx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pbfgos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211" y="2491698"/>
            <a:ext cx="3500279" cy="4212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6275" y="4150896"/>
            <a:ext cx="6696075" cy="183515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2000" dirty="0" smtClean="0"/>
              <a:t>  </a:t>
            </a:r>
          </a:p>
          <a:p>
            <a:pPr>
              <a:defRPr/>
            </a:pPr>
            <a:endParaRPr lang="ru-RU" sz="2000" dirty="0"/>
          </a:p>
          <a:p>
            <a:pPr>
              <a:defRPr/>
            </a:pPr>
            <a:r>
              <a:rPr lang="ru-RU" sz="2000" dirty="0" smtClean="0"/>
              <a:t>Муштавинская </a:t>
            </a:r>
            <a:r>
              <a:rPr lang="ru-RU" sz="2000" dirty="0" smtClean="0"/>
              <a:t>И.В.</a:t>
            </a:r>
            <a:endParaRPr lang="ru-RU" sz="2000" dirty="0"/>
          </a:p>
        </p:txBody>
      </p:sp>
      <p:sp>
        <p:nvSpPr>
          <p:cNvPr id="10243" name="Заголовок 1"/>
          <p:cNvSpPr txBox="1">
            <a:spLocks/>
          </p:cNvSpPr>
          <p:nvPr/>
        </p:nvSpPr>
        <p:spPr bwMode="auto">
          <a:xfrm>
            <a:off x="1584325" y="245268"/>
            <a:ext cx="8717915" cy="2210529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625921" y="2113770"/>
            <a:ext cx="7200900" cy="15128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T Sans" pitchFamily="34" charset="-5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T Sans" pitchFamily="34" charset="-5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T Sans" pitchFamily="34" charset="-5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T Sans" pitchFamily="34" charset="-5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ru-RU" sz="2400" b="1" i="1" dirty="0"/>
              <a:t>ФГОС общего образования</a:t>
            </a:r>
          </a:p>
        </p:txBody>
      </p:sp>
      <p:sp>
        <p:nvSpPr>
          <p:cNvPr id="10245" name="Подзаголовок 2"/>
          <p:cNvSpPr txBox="1">
            <a:spLocks/>
          </p:cNvSpPr>
          <p:nvPr/>
        </p:nvSpPr>
        <p:spPr bwMode="auto">
          <a:xfrm>
            <a:off x="1992313" y="474440"/>
            <a:ext cx="77041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sz="2800" b="1" dirty="0" smtClean="0"/>
              <a:t>Методическое сопровождение педагога и руководителя: опыт </a:t>
            </a:r>
            <a:r>
              <a:rPr lang="ru-RU" sz="2800" b="1" dirty="0"/>
              <a:t>Санкт-Петербурга</a:t>
            </a:r>
            <a:endParaRPr lang="ru-RU" altLang="ru-RU" sz="2800" dirty="0">
              <a:solidFill>
                <a:srgbClr val="898989"/>
              </a:solidFill>
              <a:latin typeface="PT Sans" charset="-52"/>
            </a:endParaRPr>
          </a:p>
          <a:p>
            <a:pPr algn="ctr">
              <a:spcBef>
                <a:spcPct val="20000"/>
              </a:spcBef>
            </a:pPr>
            <a:r>
              <a:rPr lang="ru-RU" sz="2800" b="1" dirty="0"/>
              <a:t>П</a:t>
            </a:r>
            <a:r>
              <a:rPr lang="ru-RU" sz="2800" b="1" dirty="0" smtClean="0"/>
              <a:t>роектирование уроков и программ</a:t>
            </a:r>
            <a:endParaRPr lang="ru-RU" altLang="ru-RU" sz="2800" dirty="0">
              <a:solidFill>
                <a:srgbClr val="898989"/>
              </a:solidFill>
              <a:latin typeface="PT Sans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03" y="2671698"/>
            <a:ext cx="5025496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6921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15" descr="C:\Users\Муштавинская\Pictures\978-5-9925-1021-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35705" cy="42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705" y="2112019"/>
            <a:ext cx="2903621" cy="4169336"/>
          </a:xfrm>
          <a:prstGeom prst="rect">
            <a:avLst/>
          </a:prstGeom>
        </p:spPr>
      </p:pic>
      <p:pic>
        <p:nvPicPr>
          <p:cNvPr id="10" name="Рисунок 14" descr="C:\Users\Муштавинская\Pictures\978-5-9925-1022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26" y="0"/>
            <a:ext cx="2817069" cy="42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395" y="2112018"/>
            <a:ext cx="2848359" cy="416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45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t="5494" r="12565" b="19634"/>
          <a:stretch/>
        </p:blipFill>
        <p:spPr bwMode="auto">
          <a:xfrm>
            <a:off x="240632" y="-192505"/>
            <a:ext cx="11273589" cy="705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471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7159" t="22119" r="36790" b="17239"/>
          <a:stretch/>
        </p:blipFill>
        <p:spPr>
          <a:xfrm>
            <a:off x="-3741822" y="360947"/>
            <a:ext cx="16035605" cy="631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88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6587" b="12488"/>
          <a:stretch/>
        </p:blipFill>
        <p:spPr>
          <a:xfrm>
            <a:off x="-1511808" y="-60960"/>
            <a:ext cx="15240000" cy="693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15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12704" r="6151" b="21556"/>
          <a:stretch/>
        </p:blipFill>
        <p:spPr bwMode="auto">
          <a:xfrm>
            <a:off x="505326" y="108285"/>
            <a:ext cx="10816391" cy="674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477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496824" y="145669"/>
            <a:ext cx="10515600" cy="1325563"/>
          </a:xfrm>
        </p:spPr>
        <p:txBody>
          <a:bodyPr/>
          <a:lstStyle/>
          <a:p>
            <a:pPr algn="ctr"/>
            <a:r>
              <a:rPr lang="ru-RU" alt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</a:t>
            </a:r>
            <a:br>
              <a:rPr lang="ru-RU" alt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alt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43" name="Объект 2"/>
          <p:cNvSpPr>
            <a:spLocks noGrp="1"/>
          </p:cNvSpPr>
          <p:nvPr>
            <p:ph idx="1"/>
          </p:nvPr>
        </p:nvSpPr>
        <p:spPr>
          <a:xfrm>
            <a:off x="374904" y="923755"/>
            <a:ext cx="10515600" cy="4351338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None/>
            </a:pPr>
            <a:r>
              <a:rPr lang="ru-RU" altLang="ru-RU" sz="2400" dirty="0" smtClean="0"/>
              <a:t>Один </a:t>
            </a:r>
            <a:r>
              <a:rPr lang="ru-RU" altLang="ru-RU" sz="2400" dirty="0"/>
              <a:t>из путей – это современные образовательные технологии, именно они отвечают в учебном процессе и за </a:t>
            </a:r>
            <a:r>
              <a:rPr lang="ru-RU" altLang="ru-RU" sz="2400" dirty="0" err="1"/>
              <a:t>диагностичную</a:t>
            </a:r>
            <a:r>
              <a:rPr lang="ru-RU" altLang="ru-RU" sz="2400" dirty="0"/>
              <a:t> формулировку целей и за современные методы построения </a:t>
            </a:r>
            <a:r>
              <a:rPr lang="ru-RU" altLang="ru-RU" sz="2400" dirty="0" smtClean="0"/>
              <a:t>урока.</a:t>
            </a:r>
            <a:endParaRPr lang="ru-RU" altLang="ru-RU" sz="2400" dirty="0"/>
          </a:p>
          <a:p>
            <a:pPr marL="0" indent="0" algn="just">
              <a:spcBef>
                <a:spcPct val="0"/>
              </a:spcBef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Современные образовательные технологии </a:t>
            </a:r>
            <a:r>
              <a:rPr lang="ru-RU" altLang="ru-RU" sz="2400" dirty="0" err="1">
                <a:cs typeface="Times New Roman" panose="02020603050405020304" pitchFamily="18" charset="0"/>
              </a:rPr>
              <a:t>метакогнитивного</a:t>
            </a:r>
            <a:r>
              <a:rPr lang="ru-RU" altLang="ru-RU" sz="2400" dirty="0">
                <a:cs typeface="Times New Roman" panose="02020603050405020304" pitchFamily="18" charset="0"/>
              </a:rPr>
              <a:t> рефлексивного характера (</a:t>
            </a:r>
            <a:r>
              <a:rPr lang="ru-RU" altLang="ru-RU" sz="2400" dirty="0" err="1">
                <a:cs typeface="Times New Roman" panose="02020603050405020304" pitchFamily="18" charset="0"/>
              </a:rPr>
              <a:t>метапредметного</a:t>
            </a:r>
            <a:r>
              <a:rPr lang="ru-RU" altLang="ru-RU" sz="2400" dirty="0">
                <a:cs typeface="Times New Roman" panose="02020603050405020304" pitchFamily="18" charset="0"/>
              </a:rPr>
              <a:t> характера в терминологии ФГОС)  сегодня становятся важнейшим ресурсом модернизации современного образования, помогают активизировать и другие ресурсы современного </a:t>
            </a:r>
            <a:r>
              <a:rPr lang="ru-RU" altLang="ru-RU" sz="2400" dirty="0" smtClean="0">
                <a:cs typeface="Times New Roman" panose="02020603050405020304" pitchFamily="18" charset="0"/>
              </a:rPr>
              <a:t>урока.</a:t>
            </a:r>
            <a:endParaRPr lang="ru-RU" altLang="ru-RU" sz="2400" dirty="0"/>
          </a:p>
          <a:p>
            <a:pPr marL="0" indent="0"/>
            <a:endParaRPr lang="ru-RU" altLang="ru-RU" dirty="0" smtClean="0"/>
          </a:p>
        </p:txBody>
      </p:sp>
      <p:pic>
        <p:nvPicPr>
          <p:cNvPr id="4" name="Рисунок 11" descr="C:\Users\Муштавинская\Pictures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4" y="3646901"/>
            <a:ext cx="2374309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3" descr="C:\Users\Муштавинская\Pictures\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653" y="3582000"/>
            <a:ext cx="2183192" cy="32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225" y="3646901"/>
            <a:ext cx="2179336" cy="321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84203"/>
              </p:ext>
            </p:extLst>
          </p:nvPr>
        </p:nvGraphicFramePr>
        <p:xfrm>
          <a:off x="0" y="0"/>
          <a:ext cx="11429999" cy="67489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4284"/>
                <a:gridCol w="1000714"/>
                <a:gridCol w="2488444"/>
                <a:gridCol w="1506726"/>
                <a:gridCol w="791306"/>
                <a:gridCol w="3248525"/>
              </a:tblGrid>
              <a:tr h="419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Знаниевый</a:t>
                      </a:r>
                      <a:r>
                        <a:rPr lang="ru-RU" sz="1600" dirty="0">
                          <a:effectLst/>
                        </a:rPr>
                        <a:t> (репродуктивный) подход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«ФГОСовский» урок (системно-деятельностный подход)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Тема/тип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Тема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  <a:hlinkClick r:id="rId2"/>
                        </a:rPr>
                        <a:t>Тип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Тема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  <a:hlinkClick r:id="rId3"/>
                        </a:rPr>
                        <a:t>Тип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6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solidFill>
                            <a:schemeClr val="bg1"/>
                          </a:solidFill>
                          <a:effectLst/>
                        </a:rPr>
                        <a:t>Формы организации учебной деятельности учащихся на уроке</a:t>
                      </a:r>
                      <a:endParaRPr lang="ru-RU" sz="1600" u="none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5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Цели </a:t>
                      </a:r>
                      <a:r>
                        <a:rPr lang="ru-RU" sz="1600" dirty="0">
                          <a:effectLst/>
                        </a:rPr>
                        <a:t>и задачи урока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  <a:hlinkClick r:id="rId4"/>
                        </a:rPr>
                        <a:t>Цели и задачи урока: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Образовательные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Развивающие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Воспитательные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  <a:hlinkClick r:id="rId5"/>
                        </a:rPr>
                        <a:t>Цели и задачи урока: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 языке </a:t>
                      </a:r>
                      <a:r>
                        <a:rPr lang="ru-RU" sz="1600" u="sng" dirty="0">
                          <a:effectLst/>
                          <a:hlinkClick r:id="rId6"/>
                        </a:rPr>
                        <a:t>предметных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u="sng" dirty="0" err="1">
                          <a:effectLst/>
                          <a:hlinkClick r:id="rId7"/>
                        </a:rPr>
                        <a:t>метапредметных</a:t>
                      </a:r>
                      <a:r>
                        <a:rPr lang="ru-RU" sz="1600" dirty="0">
                          <a:effectLst/>
                        </a:rPr>
                        <a:t> и </a:t>
                      </a:r>
                      <a:r>
                        <a:rPr lang="ru-RU" sz="1600" u="sng" dirty="0">
                          <a:effectLst/>
                          <a:hlinkClick r:id="rId8"/>
                        </a:rPr>
                        <a:t>личностных</a:t>
                      </a:r>
                      <a:r>
                        <a:rPr lang="ru-RU" sz="1600" dirty="0">
                          <a:effectLst/>
                        </a:rPr>
                        <a:t> результатов из Основной образовательной программы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Этапы урока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  <a:hlinkClick r:id="rId9"/>
                        </a:rPr>
                        <a:t>Этапы урока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  <a:hlinkClick r:id="rId10"/>
                        </a:rPr>
                        <a:t>Этапы урока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1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Содержание деятельности учителя (по каждому этапу)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Содержание деятельности учащихся (по каждому этапу)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</a:tr>
              <a:tr h="7474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Оценка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Оценочный (контролирующий) инструментарий, проверка усвоения знаний-умений-навыков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Диагностика планируемых результатов (описание, пример/ы диагностического инструментария или ссылка на источник</a:t>
                      </a:r>
                      <a:r>
                        <a:rPr lang="ru-RU" sz="1600">
                          <a:effectLst/>
                        </a:rPr>
                        <a:t>).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14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Анализ/Самоанализ урока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Самоанализ урока (обычно не проводиться)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Критерий эффективности – усвоение порции ЗУН за единицу времени (урок)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  <a:hlinkClick r:id="rId11"/>
                        </a:rPr>
                        <a:t>Самоанализ урока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77" marR="467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8600" y="164227"/>
            <a:ext cx="149764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Конструктор урока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900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880" t="6710" r="880" b="10955"/>
          <a:stretch/>
        </p:blipFill>
        <p:spPr>
          <a:xfrm>
            <a:off x="-1524000" y="168442"/>
            <a:ext cx="15240000" cy="685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91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790" t="3227" r="3070" b="3757"/>
          <a:stretch/>
        </p:blipFill>
        <p:spPr>
          <a:xfrm>
            <a:off x="-1" y="-517357"/>
            <a:ext cx="12822865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4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4610" y="-1901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Критерии оценки урока. Фестиваль «Петербургский урок. Работаем по новым стандартам»</a:t>
            </a:r>
            <a:endParaRPr lang="ru-RU" sz="2800" b="1" i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8557656"/>
              </p:ext>
            </p:extLst>
          </p:nvPr>
        </p:nvGraphicFramePr>
        <p:xfrm>
          <a:off x="192505" y="906075"/>
          <a:ext cx="11999495" cy="594321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447531"/>
                <a:gridCol w="551964"/>
              </a:tblGrid>
              <a:tr h="369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 оценивания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урока/внеурочного занятия  в соответствии с ФГОС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(от 0 до 5)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Актуальность и оригинальность замысла урока/внеурочного учебного занятия в контексте ФГОС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525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Возможности структуры и содержания урока/внеурочного учебного занятия, направленные на реализацию системно-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деятельностного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подхода в образовании  школьников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Продуманность деятельности педагога, логика построения урока/внеурочного учебного занятия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Фундаментальность и глубина содержания урока/внеурочного учебного занятия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5287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Направленность содержания урока/внеурочного учебного занятия на формирование личностных, метапредметных и предметных планируемых результатов образования. Возможности урока/внеурочного учебного занятия для формирования универсальных учебных действий (УУД)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525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Направленность содержания урока/внеурочного учебного занятия на решение задач духовно-нравственного развития и воспитания личности гражданина России, формирования базовых национальных ценностей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Использование современных методов и технологий (краткое описание этих методов или ссылка на источники)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525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Включение в структуру и содержание урока/внеурочного учебного занятия современных  методов и приемов, стимулирующих познавательную мотивацию учащихся (краткое описание этих методов или ссылка на источники)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5287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Включение в структуру и содержание урока/внеурочного учебного занятия современных  методических приемов активного целеполагания, групповой/совместной работы, элементов проектной деятельности (описание этих методов и приемов или ссылка на источники)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667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Включение в структуру и содержание урока/внеурочного учебного занятия  современных методов оценки, позволяющих измерять метапредметные результаты, формировать самооценку у учащихся (описание этих методов и  приемов или ссылка на источники)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0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(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баллов)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2" marR="48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944547" y="352076"/>
            <a:ext cx="216478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Рекомендовано к печати:    ДА                                НЕТ </a:t>
            </a:r>
            <a:endParaRPr kumimoji="0" lang="ru-RU" alt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87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733926"/>
            <a:ext cx="11995484" cy="5443037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Дискуссии о том, что важнее для российской </a:t>
            </a:r>
            <a:r>
              <a:rPr lang="ru-RU" dirty="0" smtClean="0"/>
              <a:t>школы - </a:t>
            </a:r>
            <a:r>
              <a:rPr lang="ru-RU" dirty="0"/>
              <a:t>традиции или инновации, отсутствие новых учебников по </a:t>
            </a:r>
            <a:r>
              <a:rPr lang="ru-RU" dirty="0" smtClean="0"/>
              <a:t>педагогике, </a:t>
            </a:r>
            <a:r>
              <a:rPr lang="ru-RU" dirty="0"/>
              <a:t>незнание новых заявленных во ФГОС результатов (не видели новых </a:t>
            </a:r>
            <a:r>
              <a:rPr lang="ru-RU" dirty="0" err="1"/>
              <a:t>КИМов</a:t>
            </a:r>
            <a:r>
              <a:rPr lang="ru-RU" dirty="0"/>
              <a:t> в отличие от действующей ГИА</a:t>
            </a:r>
            <a:r>
              <a:rPr lang="ru-RU" dirty="0" smtClean="0"/>
              <a:t>), постоянные </a:t>
            </a:r>
            <a:r>
              <a:rPr lang="ru-RU" dirty="0" err="1" smtClean="0"/>
              <a:t>новаии</a:t>
            </a:r>
            <a:r>
              <a:rPr lang="ru-RU" dirty="0" smtClean="0"/>
              <a:t> </a:t>
            </a:r>
            <a:r>
              <a:rPr lang="ru-RU" dirty="0"/>
              <a:t>… все это дает почву для сомнений и уверенности в том, что ничего в системе обучения менять не нужно</a:t>
            </a:r>
            <a:r>
              <a:rPr lang="ru-RU" dirty="0" smtClean="0"/>
              <a:t>…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</a:rPr>
              <a:t>Проблема «неприятия» стандарта связана, прежде всего, с неприятием системно-</a:t>
            </a:r>
            <a:r>
              <a:rPr lang="ru-RU" dirty="0" err="1">
                <a:solidFill>
                  <a:prstClr val="black"/>
                </a:solidFill>
              </a:rPr>
              <a:t>деятельностного</a:t>
            </a:r>
            <a:r>
              <a:rPr lang="ru-RU" dirty="0">
                <a:solidFill>
                  <a:prstClr val="black"/>
                </a:solidFill>
              </a:rPr>
              <a:t> подхода, «новой дидактики» обучения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</a:rPr>
              <a:t> Российская школа традиционно опиралась на </a:t>
            </a:r>
            <a:r>
              <a:rPr lang="ru-RU" dirty="0" err="1">
                <a:solidFill>
                  <a:prstClr val="black"/>
                </a:solidFill>
              </a:rPr>
              <a:t>Гербартовскую</a:t>
            </a:r>
            <a:r>
              <a:rPr lang="ru-RU" dirty="0">
                <a:solidFill>
                  <a:prstClr val="black"/>
                </a:solidFill>
              </a:rPr>
              <a:t> дидактику, где  «целью обучения в школе является передача учащимся готовых знаний, подлежащих заучиванию и безусловному принятию к действию; активным в школе должен быть прежде всего учитель…» на </a:t>
            </a:r>
            <a:r>
              <a:rPr lang="ru-RU" dirty="0" err="1">
                <a:solidFill>
                  <a:prstClr val="black"/>
                </a:solidFill>
              </a:rPr>
              <a:t>знаниевый</a:t>
            </a:r>
            <a:r>
              <a:rPr lang="ru-RU" dirty="0">
                <a:solidFill>
                  <a:prstClr val="black"/>
                </a:solidFill>
              </a:rPr>
              <a:t> репродуктивный подход</a:t>
            </a:r>
          </a:p>
          <a:p>
            <a:pPr algn="just"/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922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737" t="21643" r="19620" b="14356"/>
          <a:stretch/>
        </p:blipFill>
        <p:spPr>
          <a:xfrm>
            <a:off x="-104274" y="385010"/>
            <a:ext cx="12296274" cy="635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45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6799" r="4276" b="8196"/>
          <a:stretch/>
        </p:blipFill>
        <p:spPr bwMode="auto">
          <a:xfrm>
            <a:off x="312822" y="-168443"/>
            <a:ext cx="11213432" cy="782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798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endParaRPr lang="ru-RU" altLang="ru-RU" dirty="0"/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altLang="ru-RU" sz="3200" dirty="0"/>
              <a:t>Всё, что только есть на свете свободного, изысканного, смелого, гармоничного и мастерски-законченного, в области ли мышления или управления, в словах и убеждениях, в искусстве ли или в нравах и обычаях, всё это развилось исключительно благодаря «тирании» жёстких правил</a:t>
            </a:r>
            <a:br>
              <a:rPr lang="ru-RU" altLang="ru-RU" sz="3200" dirty="0"/>
            </a:br>
            <a:r>
              <a:rPr lang="ru-RU" altLang="ru-RU" sz="3200" dirty="0"/>
              <a:t>Фридрих Ницше</a:t>
            </a:r>
          </a:p>
        </p:txBody>
      </p:sp>
    </p:spTree>
    <p:extLst>
      <p:ext uri="{BB962C8B-B14F-4D97-AF65-F5344CB8AC3E}">
        <p14:creationId xmlns:p14="http://schemas.microsoft.com/office/powerpoint/2010/main" val="2009103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Серия книг издательства КАРО, СПб и «Русское слово. Учебник», Москва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309833" y="1690687"/>
            <a:ext cx="3504672" cy="5148000"/>
          </a:xfrm>
          <a:prstGeom prst="rect">
            <a:avLst/>
          </a:prstGeom>
        </p:spPr>
      </p:pic>
      <p:pic>
        <p:nvPicPr>
          <p:cNvPr id="1026" name="Picture 2" descr="Новая идеология ФГОС: реализация системно-деятельностного подхода в образовании: методическое пособие. Даутова О.Б., Муштавинская И.В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60" y="1690687"/>
            <a:ext cx="3325754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2049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ru-RU" smtClean="0">
                <a:latin typeface="Calibri" panose="020F0502020204030204" pitchFamily="34" charset="0"/>
              </a:rPr>
              <a:t>Новый сайт поддержки внедрения ФГОС</a:t>
            </a:r>
          </a:p>
        </p:txBody>
      </p:sp>
      <p:sp>
        <p:nvSpPr>
          <p:cNvPr id="3584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ru-RU" sz="4400" dirty="0" smtClean="0">
                <a:latin typeface="Calibri" panose="020F0502020204030204" pitchFamily="34" charset="0"/>
                <a:hlinkClick r:id="rId2"/>
              </a:rPr>
              <a:t>http://www.spbfgos.org/</a:t>
            </a:r>
            <a:endParaRPr altLang="ru-RU" sz="4400" dirty="0" smtClean="0">
              <a:latin typeface="Calibri" panose="020F0502020204030204" pitchFamily="34" charset="0"/>
            </a:endParaRPr>
          </a:p>
          <a:p>
            <a:endParaRPr altLang="ru-RU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822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5" b="10133"/>
          <a:stretch>
            <a:fillRect/>
          </a:stretch>
        </p:blipFill>
        <p:spPr bwMode="auto">
          <a:xfrm>
            <a:off x="0" y="-531813"/>
            <a:ext cx="12192000" cy="784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8527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t="5551" r="10789" b="14515"/>
          <a:stretch/>
        </p:blipFill>
        <p:spPr bwMode="auto">
          <a:xfrm>
            <a:off x="-204538" y="-240631"/>
            <a:ext cx="12669253" cy="779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686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6" t="841" r="-3476" b="16412"/>
          <a:stretch>
            <a:fillRect/>
          </a:stretch>
        </p:blipFill>
        <p:spPr bwMode="auto">
          <a:xfrm>
            <a:off x="1774826" y="-171450"/>
            <a:ext cx="10658475" cy="709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2292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t="10046" r="12763" b="12164"/>
          <a:stretch/>
        </p:blipFill>
        <p:spPr bwMode="auto">
          <a:xfrm>
            <a:off x="322326" y="330136"/>
            <a:ext cx="12515850" cy="666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3121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t="9343" r="13947" b="31358"/>
          <a:stretch/>
        </p:blipFill>
        <p:spPr bwMode="auto">
          <a:xfrm>
            <a:off x="321692" y="433138"/>
            <a:ext cx="11120339" cy="664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9000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631</Words>
  <Application>Microsoft Office PowerPoint</Application>
  <PresentationFormat>Широкоэкранный</PresentationFormat>
  <Paragraphs>81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PT Sans</vt:lpstr>
      <vt:lpstr>Times New Roman</vt:lpstr>
      <vt:lpstr>Тема Office</vt:lpstr>
      <vt:lpstr>Презентация PowerPoint</vt:lpstr>
      <vt:lpstr>Презентация PowerPoint</vt:lpstr>
      <vt:lpstr>Серия книг издательства КАРО, СПб и «Русское слово. Учебник», Москва</vt:lpstr>
      <vt:lpstr>Новый сайт поддержки внедрения ФГОС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Технологии </vt:lpstr>
      <vt:lpstr>Презентация PowerPoint</vt:lpstr>
      <vt:lpstr>Презентация PowerPoint</vt:lpstr>
      <vt:lpstr>Презентация PowerPoint</vt:lpstr>
      <vt:lpstr>Критерии оценки урока. Фестиваль «Петербургский урок. Работаем по новым стандартам»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муштавинская</dc:creator>
  <cp:lastModifiedBy>ирина муштавинская</cp:lastModifiedBy>
  <cp:revision>34</cp:revision>
  <dcterms:created xsi:type="dcterms:W3CDTF">2016-08-26T09:44:54Z</dcterms:created>
  <dcterms:modified xsi:type="dcterms:W3CDTF">2016-10-12T17:25:14Z</dcterms:modified>
</cp:coreProperties>
</file>