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70" r:id="rId4"/>
    <p:sldId id="271" r:id="rId5"/>
    <p:sldId id="256" r:id="rId6"/>
    <p:sldId id="261" r:id="rId7"/>
    <p:sldId id="263" r:id="rId8"/>
    <p:sldId id="262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7A2180-5D7C-4E1C-9E33-76C42815F7A4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AF34FD4-0328-47DB-B147-DF709957B740}">
      <dgm:prSet phldrT="[Текст]"/>
      <dgm:spPr/>
      <dgm:t>
        <a:bodyPr/>
        <a:lstStyle/>
        <a:p>
          <a:r>
            <a:rPr lang="ru-RU" dirty="0" smtClean="0"/>
            <a:t>Эмоциональное состояние</a:t>
          </a:r>
          <a:endParaRPr lang="ru-RU" dirty="0"/>
        </a:p>
      </dgm:t>
    </dgm:pt>
    <dgm:pt modelId="{862A98B3-7E98-4D3E-B3CC-72E3F26804AA}" type="parTrans" cxnId="{B70AA499-CB00-4FEF-8ABA-D13959FCD8E4}">
      <dgm:prSet/>
      <dgm:spPr/>
      <dgm:t>
        <a:bodyPr/>
        <a:lstStyle/>
        <a:p>
          <a:endParaRPr lang="ru-RU"/>
        </a:p>
      </dgm:t>
    </dgm:pt>
    <dgm:pt modelId="{7B697F91-0CFC-4AA3-BDF3-F4131EFA6BDA}" type="sibTrans" cxnId="{B70AA499-CB00-4FEF-8ABA-D13959FCD8E4}">
      <dgm:prSet/>
      <dgm:spPr/>
      <dgm:t>
        <a:bodyPr/>
        <a:lstStyle/>
        <a:p>
          <a:endParaRPr lang="ru-RU"/>
        </a:p>
      </dgm:t>
    </dgm:pt>
    <dgm:pt modelId="{99E0C727-15EA-4F3F-8C91-9372128079F5}">
      <dgm:prSet phldrT="[Текст]"/>
      <dgm:spPr/>
      <dgm:t>
        <a:bodyPr/>
        <a:lstStyle/>
        <a:p>
          <a:r>
            <a:rPr lang="ru-RU" dirty="0" smtClean="0"/>
            <a:t>Качество образования</a:t>
          </a:r>
          <a:endParaRPr lang="ru-RU" dirty="0"/>
        </a:p>
      </dgm:t>
    </dgm:pt>
    <dgm:pt modelId="{F9876257-3C67-4874-9447-72A7B1751EC3}" type="parTrans" cxnId="{1932EC9B-C389-4CCC-BA7C-0B22016A8F0C}">
      <dgm:prSet/>
      <dgm:spPr/>
      <dgm:t>
        <a:bodyPr/>
        <a:lstStyle/>
        <a:p>
          <a:endParaRPr lang="ru-RU"/>
        </a:p>
      </dgm:t>
    </dgm:pt>
    <dgm:pt modelId="{84B11DF8-F976-464A-BF4F-B3C8D03EBB56}" type="sibTrans" cxnId="{1932EC9B-C389-4CCC-BA7C-0B22016A8F0C}">
      <dgm:prSet/>
      <dgm:spPr/>
      <dgm:t>
        <a:bodyPr/>
        <a:lstStyle/>
        <a:p>
          <a:endParaRPr lang="ru-RU"/>
        </a:p>
      </dgm:t>
    </dgm:pt>
    <dgm:pt modelId="{E7408E68-EC74-4E82-B7C4-59161070080A}" type="pres">
      <dgm:prSet presAssocID="{4C7A2180-5D7C-4E1C-9E33-76C42815F7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90A292-9711-48BB-B9A9-727D948FCFD4}" type="pres">
      <dgm:prSet presAssocID="{CAF34FD4-0328-47DB-B147-DF709957B74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BC476-5A46-4773-9ABC-5894689D2A73}" type="pres">
      <dgm:prSet presAssocID="{7B697F91-0CFC-4AA3-BDF3-F4131EFA6BDA}" presName="spacer" presStyleCnt="0"/>
      <dgm:spPr/>
    </dgm:pt>
    <dgm:pt modelId="{56EF7381-5E17-4C4E-97F9-4FBACB39987C}" type="pres">
      <dgm:prSet presAssocID="{99E0C727-15EA-4F3F-8C91-9372128079F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2A765D-2EB2-4BA2-82E6-914ECD82512B}" type="presOf" srcId="{4C7A2180-5D7C-4E1C-9E33-76C42815F7A4}" destId="{E7408E68-EC74-4E82-B7C4-59161070080A}" srcOrd="0" destOrd="0" presId="urn:microsoft.com/office/officeart/2005/8/layout/vList2"/>
    <dgm:cxn modelId="{1932EC9B-C389-4CCC-BA7C-0B22016A8F0C}" srcId="{4C7A2180-5D7C-4E1C-9E33-76C42815F7A4}" destId="{99E0C727-15EA-4F3F-8C91-9372128079F5}" srcOrd="1" destOrd="0" parTransId="{F9876257-3C67-4874-9447-72A7B1751EC3}" sibTransId="{84B11DF8-F976-464A-BF4F-B3C8D03EBB56}"/>
    <dgm:cxn modelId="{A1821B5F-48E1-4620-B8CC-217E40FE928E}" type="presOf" srcId="{99E0C727-15EA-4F3F-8C91-9372128079F5}" destId="{56EF7381-5E17-4C4E-97F9-4FBACB39987C}" srcOrd="0" destOrd="0" presId="urn:microsoft.com/office/officeart/2005/8/layout/vList2"/>
    <dgm:cxn modelId="{48C9B2A9-DFB9-4A32-B69B-C885202CFDCE}" type="presOf" srcId="{CAF34FD4-0328-47DB-B147-DF709957B740}" destId="{4A90A292-9711-48BB-B9A9-727D948FCFD4}" srcOrd="0" destOrd="0" presId="urn:microsoft.com/office/officeart/2005/8/layout/vList2"/>
    <dgm:cxn modelId="{B70AA499-CB00-4FEF-8ABA-D13959FCD8E4}" srcId="{4C7A2180-5D7C-4E1C-9E33-76C42815F7A4}" destId="{CAF34FD4-0328-47DB-B147-DF709957B740}" srcOrd="0" destOrd="0" parTransId="{862A98B3-7E98-4D3E-B3CC-72E3F26804AA}" sibTransId="{7B697F91-0CFC-4AA3-BDF3-F4131EFA6BDA}"/>
    <dgm:cxn modelId="{3087CEF8-C5AC-49AB-A690-1C9BE912BFE8}" type="presParOf" srcId="{E7408E68-EC74-4E82-B7C4-59161070080A}" destId="{4A90A292-9711-48BB-B9A9-727D948FCFD4}" srcOrd="0" destOrd="0" presId="urn:microsoft.com/office/officeart/2005/8/layout/vList2"/>
    <dgm:cxn modelId="{71EFAEE0-398C-4900-B870-A21B93294E04}" type="presParOf" srcId="{E7408E68-EC74-4E82-B7C4-59161070080A}" destId="{E77BC476-5A46-4773-9ABC-5894689D2A73}" srcOrd="1" destOrd="0" presId="urn:microsoft.com/office/officeart/2005/8/layout/vList2"/>
    <dgm:cxn modelId="{D6C2A63E-03F9-4564-AE30-A42A9D60B665}" type="presParOf" srcId="{E7408E68-EC74-4E82-B7C4-59161070080A}" destId="{56EF7381-5E17-4C4E-97F9-4FBACB39987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90A292-9711-48BB-B9A9-727D948FCFD4}">
      <dsp:nvSpPr>
        <dsp:cNvPr id="0" name=""/>
        <dsp:cNvSpPr/>
      </dsp:nvSpPr>
      <dsp:spPr>
        <a:xfrm>
          <a:off x="0" y="14763"/>
          <a:ext cx="6096000" cy="18696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Эмоциональное состояние</a:t>
          </a:r>
          <a:endParaRPr lang="ru-RU" sz="4700" kern="1200" dirty="0"/>
        </a:p>
      </dsp:txBody>
      <dsp:txXfrm>
        <a:off x="0" y="14763"/>
        <a:ext cx="6096000" cy="1869660"/>
      </dsp:txXfrm>
    </dsp:sp>
    <dsp:sp modelId="{56EF7381-5E17-4C4E-97F9-4FBACB39987C}">
      <dsp:nvSpPr>
        <dsp:cNvPr id="0" name=""/>
        <dsp:cNvSpPr/>
      </dsp:nvSpPr>
      <dsp:spPr>
        <a:xfrm>
          <a:off x="0" y="2019784"/>
          <a:ext cx="6096000" cy="1869660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Качество образования</a:t>
          </a:r>
          <a:endParaRPr lang="ru-RU" sz="4700" kern="1200" dirty="0"/>
        </a:p>
      </dsp:txBody>
      <dsp:txXfrm>
        <a:off x="0" y="2019784"/>
        <a:ext cx="6096000" cy="1869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C8A8-3D39-44C0-9DAA-13720447B21C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E73E-257C-49DE-92B6-C7C66ED6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C8A8-3D39-44C0-9DAA-13720447B21C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E73E-257C-49DE-92B6-C7C66ED6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C8A8-3D39-44C0-9DAA-13720447B21C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E73E-257C-49DE-92B6-C7C66ED6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C8A8-3D39-44C0-9DAA-13720447B21C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E73E-257C-49DE-92B6-C7C66ED6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C8A8-3D39-44C0-9DAA-13720447B21C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E73E-257C-49DE-92B6-C7C66ED6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C8A8-3D39-44C0-9DAA-13720447B21C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E73E-257C-49DE-92B6-C7C66ED6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C8A8-3D39-44C0-9DAA-13720447B21C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E73E-257C-49DE-92B6-C7C66ED6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C8A8-3D39-44C0-9DAA-13720447B21C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E73E-257C-49DE-92B6-C7C66ED6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C8A8-3D39-44C0-9DAA-13720447B21C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E73E-257C-49DE-92B6-C7C66ED6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C8A8-3D39-44C0-9DAA-13720447B21C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E73E-257C-49DE-92B6-C7C66ED6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BC8A8-3D39-44C0-9DAA-13720447B21C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FE73E-257C-49DE-92B6-C7C66ED6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BC8A8-3D39-44C0-9DAA-13720447B21C}" type="datetimeFigureOut">
              <a:rPr lang="ru-RU" smtClean="0"/>
              <a:pPr/>
              <a:t>14.10.2016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FE73E-257C-49DE-92B6-C7C66ED6D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Технологии успешного обучения детей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6165304"/>
            <a:ext cx="3200400" cy="409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14 октября 2016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Примеры современных педагогических технологий по Г.К.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664" y="1196752"/>
            <a:ext cx="7139136" cy="5544616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Педагогические технологии на основе личностной ориентации педагогического процесса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Педагогика сотрудничества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Гуманно-личностная технология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Ш.А.Амонашвили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Система Е.Н.Ильина: преподавание литературы как предмета, формирующего человека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Педагогические технологии на основе эффективности управления и организации учебного процесса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С.НЛысенковой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перспективно-опережающее обучение с использованием опорных схем при комментируемом управлении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Технологии уровневой дифференциации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Уровневая дифференциация обучения на основе обязательных результатов (В.В. Фирсов)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Технология индивидуализации обучения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Инге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Унт, А.С.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Границкая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В.Д.Шадриков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Технология программированного обучения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Коллективный способ обучения КСО (А.Г.Ривин, В.К.Дьяченко)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Компьютерные (новые информационные) технологии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Примеры современных педагогических технологий по Г.К.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124744"/>
            <a:ext cx="7956376" cy="5399881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Частнопредметные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педагогические технологии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Технология раннего и интенсивного обучения грамоте (Н.А.Зайцев)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Технология совершенствования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общеучебных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умений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начальнойшколе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(В.Н. Зайцев)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Технология обучения математике на основе решения задач (Р.Г.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Хазанкин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Педагогическая технология на основе системы эффективных уроков (А.А. Окунев)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Система поэтапного обучения физике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Н.Н.Палтышев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Альтернативные технологии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Вальдорфская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педагогика (Р.Штейнер)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Технология свободного труда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С.Френе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Технология вероятностного образования (А.М.Лобок)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Технология мастерских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Природосообразные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технологии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Природосообразное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воспитание грамотности (А.М.Кушнир)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Технология саморазвития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М.Монтессори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Примеры современных педагогических технологий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Г.К.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268760"/>
            <a:ext cx="7211144" cy="4857403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Педагогические технологии на основе дидактического усовершенствования и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реконструирования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материала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«Экология и диалектика» (Л.В.Тарасов)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«Диалог культур» (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В.С.Библер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, С.Ю.Курганов)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Укрупнение дидактических единиц - УДЕ (П.М. Эрдниев)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Реализация теории поэтапного формирования умственных действий (М.Б. Волович)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33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Педагогические технологии на основе активизации и интенсификации деятельности учащихся</a:t>
            </a: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Игровые технологии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Проблемное обучение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Технология коммуникативного обучения иноязычной культуре (Е.И. Пассов)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Технология интенсификации обучения на основе схемных и знаковых моделей учебного материала (В.Ф.Шаталов)</a:t>
            </a:r>
            <a:endParaRPr lang="ru-RU" sz="3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Примеры современных педагогических технологий 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Г.К.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Технологии развивающего обучения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Общие основы технологий развивающего обучения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Система развивающего обучения Л.В.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Занкова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Технология развивающего обучения Д.Б.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Эльконина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- В.В. Давыдова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Системы развивающего обучения с направленностью на развитие творческих качеств личности (И.П. Волков, ГС.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Альтшуллер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И.П. Иванов)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Личностно ориентированное развивающее обучение (И. С.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Якиманская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саморазвивающего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обучения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Г.К.Селевко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Педагогические технологии авторских школ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Модель «Русская школа»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Технология авторской Школы самоопределения (А.Н.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Тубельский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Школа-парк (М.А. Балабан)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Агрошкола А.А.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Католикова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Школа Завтрашнего Дня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Д.Ховард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3"/>
            <a:ext cx="7772400" cy="100811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Успешное обучение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524000" y="1556792"/>
          <a:ext cx="6096000" cy="3904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«Успешный ученик»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глазами учителя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9971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высокая академическая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успеваемость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достижений в образовательной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удовлетворенность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образовательной деятельностью и 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результатами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уверенность в своих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силах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самостоятельно приобретать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желание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 участвовать в образовательной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«Успешный ученик»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глазами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позитивные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отношения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одноклассниками;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использовать полученные знания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жизни;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позитивные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отношения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учителем;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чувство благополучия;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высокая академическая успеваемость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620688"/>
            <a:ext cx="5652120" cy="5733256"/>
          </a:xfrm>
        </p:spPr>
        <p:txBody>
          <a:bodyPr>
            <a:normAutofit fontScale="77500" lnSpcReduction="20000"/>
          </a:bodyPr>
          <a:lstStyle/>
          <a:p>
            <a:pPr marL="69850" algn="l">
              <a:defRPr/>
            </a:pPr>
            <a:r>
              <a:rPr lang="ru-RU" sz="5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Технология</a:t>
            </a:r>
            <a:endParaRPr lang="ru-RU" sz="5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9850" algn="l">
              <a:defRPr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греческого: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9850" algn="l">
              <a:defRPr/>
            </a:pP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techne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искусство (мастерство)</a:t>
            </a:r>
          </a:p>
          <a:p>
            <a:pPr algn="l"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logos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   учение</a:t>
            </a:r>
          </a:p>
          <a:p>
            <a:pPr>
              <a:defRPr/>
            </a:pPr>
            <a:endParaRPr lang="ru-RU" sz="3600" dirty="0" smtClean="0"/>
          </a:p>
          <a:p>
            <a:pPr algn="l">
              <a:defRPr/>
            </a:pPr>
            <a:r>
              <a:rPr lang="ru-RU" sz="3600" dirty="0" smtClean="0"/>
              <a:t> </a:t>
            </a: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Педагогическая технология </a:t>
            </a:r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это системный метод создания, применения и определения всего процесса преподавания и усвоения знаний с учетом технических и человеческих ресурсов и их взаимодействия, ставящий своей задачей оптимизацию форм образования</a:t>
            </a:r>
          </a:p>
          <a:p>
            <a:pPr lvl="0" algn="l"/>
            <a:r>
              <a:rPr lang="ru-RU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(ЮНЕСКО).</a:t>
            </a:r>
          </a:p>
          <a:p>
            <a:pPr algn="just"/>
            <a:endParaRPr lang="ru-RU" sz="3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Объект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7544" y="548680"/>
            <a:ext cx="2808312" cy="28083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Педагогическая технология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0728" y="1268760"/>
            <a:ext cx="8363272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как часть педагогической науки, изучающая и разрабатывающая цели, содержание и методы обучения и проектирующая педагогические процессы;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как описание (алгоритм) процесса, совокупность целей, содержания, методов и средств достижения планируемых результатов обучения; 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осуществление технологического (педагогического) процесса, функционирование всех личностных, инструментальных и методологических педагогических средств.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Критерии технологичности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Концептуальность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Cистемность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Управляемость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Эффективность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Воспроизводимость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Экономичность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Использование образовательных технологий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3"/>
            <a:ext cx="8424936" cy="388843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позволяет с большой определённостью предсказать результаты педагогического процесса;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анализировать и систематизировать на научной основе имеющийся практический опыт;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уменьшить влияние некомпетентного педагога на образовательный процесс;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оптимально использовать  имеющиеся в распоряжении ресурсы;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выбирать оптимальные технологии для решения педагогических задач;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Классификация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4664" y="764704"/>
            <a:ext cx="8939336" cy="4929411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целевому признаку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(обучающие, развивающие, воспитывающие, многоцелевые);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философской основе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(гуманистические,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природосообразные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прагматические и т.п.)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форме обучения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(классно-урочные, индивидуальные, групповые, дифференцированное и т.п.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концепции усвоения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(теория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эмоциональнго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внушения, теория содержательного обобщения, теория формирования понятий и т.п.)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подходу к обучающемуся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(личностно-ориентированные, авторитарные, сотрудничества и т.п.)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преобладающему методу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 репродуктивные, объяснительно-иллюстративные, игровые, проблемно-ориентированные и т.п.)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категориям детей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(работа с трудными, работа с одарёнными, компенсирующие и т.п.)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727</Words>
  <Application>Microsoft Office PowerPoint</Application>
  <PresentationFormat>Экран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Технологии успешного обучения детей</vt:lpstr>
      <vt:lpstr>Успешное обучение</vt:lpstr>
      <vt:lpstr>«Успешный ученик»  глазами учителя</vt:lpstr>
      <vt:lpstr>«Успешный ученик»  глазами ученика</vt:lpstr>
      <vt:lpstr>Слайд 5</vt:lpstr>
      <vt:lpstr>Педагогическая технология</vt:lpstr>
      <vt:lpstr>Критерии технологичности</vt:lpstr>
      <vt:lpstr>Использование образовательных технологий </vt:lpstr>
      <vt:lpstr>Классификация</vt:lpstr>
      <vt:lpstr>Примеры современных педагогических технологий по Г.К. Селевко:</vt:lpstr>
      <vt:lpstr>Примеры современных педагогических технологий по Г.К. Селевко:</vt:lpstr>
      <vt:lpstr>Примеры современных педагогических технологий  по Г.К. Селевко:</vt:lpstr>
      <vt:lpstr>Примеры современных педагогических технологий  по Г.К. Селевко: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Глоссарий</dc:title>
  <dc:creator>School</dc:creator>
  <cp:lastModifiedBy>School</cp:lastModifiedBy>
  <cp:revision>65</cp:revision>
  <dcterms:created xsi:type="dcterms:W3CDTF">2016-10-11T06:14:01Z</dcterms:created>
  <dcterms:modified xsi:type="dcterms:W3CDTF">2016-10-14T10:04:53Z</dcterms:modified>
</cp:coreProperties>
</file>