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90" r:id="rId3"/>
    <p:sldId id="258" r:id="rId4"/>
    <p:sldId id="291" r:id="rId5"/>
    <p:sldId id="318" r:id="rId6"/>
    <p:sldId id="320" r:id="rId7"/>
    <p:sldId id="321" r:id="rId8"/>
    <p:sldId id="293" r:id="rId9"/>
    <p:sldId id="294" r:id="rId10"/>
    <p:sldId id="295" r:id="rId11"/>
    <p:sldId id="322" r:id="rId12"/>
    <p:sldId id="296" r:id="rId13"/>
    <p:sldId id="297" r:id="rId14"/>
    <p:sldId id="298" r:id="rId15"/>
    <p:sldId id="299" r:id="rId16"/>
    <p:sldId id="30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07" r:id="rId26"/>
    <p:sldId id="308" r:id="rId27"/>
    <p:sldId id="300" r:id="rId28"/>
    <p:sldId id="309" r:id="rId29"/>
    <p:sldId id="335" r:id="rId30"/>
    <p:sldId id="336" r:id="rId31"/>
    <p:sldId id="337" r:id="rId32"/>
    <p:sldId id="338" r:id="rId33"/>
    <p:sldId id="339" r:id="rId34"/>
    <p:sldId id="334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8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процент выполнения заданий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2.2774327122153208E-2"/>
          <c:y val="0.23783658190267201"/>
          <c:w val="0.95445134575569357"/>
          <c:h val="0.66886622778710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80.7</c:v>
                </c:pt>
                <c:pt idx="1">
                  <c:v>81.599999999999994</c:v>
                </c:pt>
                <c:pt idx="2">
                  <c:v>52.5</c:v>
                </c:pt>
                <c:pt idx="3">
                  <c:v>88.6</c:v>
                </c:pt>
                <c:pt idx="4">
                  <c:v>79.2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82.6</c:v>
                </c:pt>
                <c:pt idx="1">
                  <c:v>83.9</c:v>
                </c:pt>
                <c:pt idx="2">
                  <c:v>52.1</c:v>
                </c:pt>
                <c:pt idx="3">
                  <c:v>90.2</c:v>
                </c:pt>
                <c:pt idx="4">
                  <c:v>79.2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62635552"/>
        <c:axId val="862633376"/>
      </c:barChart>
      <c:catAx>
        <c:axId val="86263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2633376"/>
        <c:crosses val="autoZero"/>
        <c:auto val="1"/>
        <c:lblAlgn val="ctr"/>
        <c:lblOffset val="100"/>
        <c:noMultiLvlLbl val="0"/>
      </c:catAx>
      <c:valAx>
        <c:axId val="862633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6263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Регулятивные УУД</c:v>
                </c:pt>
                <c:pt idx="1">
                  <c:v>Познавательные УУД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80.7</c:v>
                </c:pt>
                <c:pt idx="1">
                  <c:v>75.5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Регулятивные УУД</c:v>
                </c:pt>
                <c:pt idx="1">
                  <c:v>Познавательные УУД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82.6</c:v>
                </c:pt>
                <c:pt idx="1">
                  <c:v>76.3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634464"/>
        <c:axId val="862643712"/>
      </c:barChart>
      <c:catAx>
        <c:axId val="862634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2643712"/>
        <c:crosses val="autoZero"/>
        <c:auto val="1"/>
        <c:lblAlgn val="ctr"/>
        <c:lblOffset val="100"/>
        <c:noMultiLvlLbl val="0"/>
      </c:catAx>
      <c:valAx>
        <c:axId val="862643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263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проценты выполнения заданий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83.7</c:v>
                </c:pt>
                <c:pt idx="1">
                  <c:v>81</c:v>
                </c:pt>
                <c:pt idx="2">
                  <c:v>70.8</c:v>
                </c:pt>
                <c:pt idx="3">
                  <c:v>80.7</c:v>
                </c:pt>
                <c:pt idx="4">
                  <c:v>61.1</c:v>
                </c:pt>
                <c:pt idx="5">
                  <c:v>81.400000000000006</c:v>
                </c:pt>
                <c:pt idx="6">
                  <c:v>73.2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84.4</c:v>
                </c:pt>
                <c:pt idx="1">
                  <c:v>83</c:v>
                </c:pt>
                <c:pt idx="2">
                  <c:v>70.7</c:v>
                </c:pt>
                <c:pt idx="3">
                  <c:v>80</c:v>
                </c:pt>
                <c:pt idx="4">
                  <c:v>59.3</c:v>
                </c:pt>
                <c:pt idx="5">
                  <c:v>81.5</c:v>
                </c:pt>
                <c:pt idx="6">
                  <c:v>73.5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62640448"/>
        <c:axId val="862638272"/>
      </c:barChart>
      <c:catAx>
        <c:axId val="862640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2638272"/>
        <c:crosses val="autoZero"/>
        <c:auto val="1"/>
        <c:lblAlgn val="ctr"/>
        <c:lblOffset val="100"/>
        <c:noMultiLvlLbl val="0"/>
      </c:catAx>
      <c:valAx>
        <c:axId val="8626382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6264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Регулятивные УУД</c:v>
                </c:pt>
                <c:pt idx="1">
                  <c:v>Познавательные УУД</c:v>
                </c:pt>
                <c:pt idx="2">
                  <c:v>Коммуникативные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82.8</c:v>
                </c:pt>
                <c:pt idx="1">
                  <c:v>71</c:v>
                </c:pt>
                <c:pt idx="2">
                  <c:v>73.2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Регулятивные УУД</c:v>
                </c:pt>
                <c:pt idx="1">
                  <c:v>Познавательные УУД</c:v>
                </c:pt>
                <c:pt idx="2">
                  <c:v>Коммуникативные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</c:v>
                </c:pt>
                <c:pt idx="1">
                  <c:v>70.3</c:v>
                </c:pt>
                <c:pt idx="2">
                  <c:v>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632288"/>
        <c:axId val="862641536"/>
      </c:barChart>
      <c:catAx>
        <c:axId val="862632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2641536"/>
        <c:crosses val="autoZero"/>
        <c:auto val="1"/>
        <c:lblAlgn val="ctr"/>
        <c:lblOffset val="100"/>
        <c:noMultiLvlLbl val="0"/>
      </c:catAx>
      <c:valAx>
        <c:axId val="86264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2632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проценты выполнения заданий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  <c:pt idx="7">
                  <c:v>задание 8</c:v>
                </c:pt>
                <c:pt idx="8">
                  <c:v>задание 9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73.400000000000006</c:v>
                </c:pt>
                <c:pt idx="1">
                  <c:v>83</c:v>
                </c:pt>
                <c:pt idx="2">
                  <c:v>70</c:v>
                </c:pt>
                <c:pt idx="3">
                  <c:v>80</c:v>
                </c:pt>
                <c:pt idx="4">
                  <c:v>64.400000000000006</c:v>
                </c:pt>
                <c:pt idx="5">
                  <c:v>86.7</c:v>
                </c:pt>
                <c:pt idx="6">
                  <c:v>61.7</c:v>
                </c:pt>
                <c:pt idx="7">
                  <c:v>66.599999999999994</c:v>
                </c:pt>
                <c:pt idx="8">
                  <c:v>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  <c:pt idx="7">
                  <c:v>задание 8</c:v>
                </c:pt>
                <c:pt idx="8">
                  <c:v>задание 9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71.400000000000006</c:v>
                </c:pt>
                <c:pt idx="1">
                  <c:v>84.1</c:v>
                </c:pt>
                <c:pt idx="2">
                  <c:v>68.599999999999994</c:v>
                </c:pt>
                <c:pt idx="3">
                  <c:v>80.2</c:v>
                </c:pt>
                <c:pt idx="4">
                  <c:v>57.6</c:v>
                </c:pt>
                <c:pt idx="5">
                  <c:v>86.5</c:v>
                </c:pt>
                <c:pt idx="6">
                  <c:v>59.9</c:v>
                </c:pt>
                <c:pt idx="7">
                  <c:v>65</c:v>
                </c:pt>
                <c:pt idx="8">
                  <c:v>48.1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62644256"/>
        <c:axId val="862636096"/>
      </c:barChart>
      <c:catAx>
        <c:axId val="8626442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2636096"/>
        <c:crosses val="autoZero"/>
        <c:auto val="1"/>
        <c:lblAlgn val="ctr"/>
        <c:lblOffset val="100"/>
        <c:noMultiLvlLbl val="0"/>
      </c:catAx>
      <c:valAx>
        <c:axId val="8626360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62644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Регулятивные УУД</c:v>
                </c:pt>
                <c:pt idx="1">
                  <c:v>Познавательные УУД</c:v>
                </c:pt>
                <c:pt idx="2">
                  <c:v>Коммуникативные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71.3</c:v>
                </c:pt>
                <c:pt idx="2">
                  <c:v>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Регулятивные УУД</c:v>
                </c:pt>
                <c:pt idx="1">
                  <c:v>Познавательные УУД</c:v>
                </c:pt>
                <c:pt idx="2">
                  <c:v>Коммуникативные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73.900000000000006</c:v>
                </c:pt>
                <c:pt idx="1">
                  <c:v>69</c:v>
                </c:pt>
                <c:pt idx="2">
                  <c:v>48.1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645344"/>
        <c:axId val="862643168"/>
      </c:barChart>
      <c:catAx>
        <c:axId val="862645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2643168"/>
        <c:crosses val="autoZero"/>
        <c:auto val="1"/>
        <c:lblAlgn val="ctr"/>
        <c:lblOffset val="100"/>
        <c:noMultiLvlLbl val="0"/>
      </c:catAx>
      <c:valAx>
        <c:axId val="86264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26453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Коэффициенты выполнения заданий</a:t>
            </a:r>
          </a:p>
        </c:rich>
      </c:tx>
      <c:layout>
        <c:manualLayout>
          <c:xMode val="edge"/>
          <c:yMode val="edge"/>
          <c:x val="0.1168655566405847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  <c:pt idx="7">
                  <c:v>задание 8</c:v>
                </c:pt>
                <c:pt idx="8">
                  <c:v>задание 9</c:v>
                </c:pt>
                <c:pt idx="9">
                  <c:v>задание 10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66.599999999999994</c:v>
                </c:pt>
                <c:pt idx="1">
                  <c:v>82.1</c:v>
                </c:pt>
                <c:pt idx="2">
                  <c:v>56.7</c:v>
                </c:pt>
                <c:pt idx="3">
                  <c:v>43.2</c:v>
                </c:pt>
                <c:pt idx="4">
                  <c:v>59</c:v>
                </c:pt>
                <c:pt idx="5">
                  <c:v>76.5</c:v>
                </c:pt>
                <c:pt idx="6">
                  <c:v>51.4</c:v>
                </c:pt>
                <c:pt idx="7">
                  <c:v>72.8</c:v>
                </c:pt>
                <c:pt idx="8">
                  <c:v>68.8</c:v>
                </c:pt>
                <c:pt idx="9">
                  <c:v>61.1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задание 1</c:v>
                </c:pt>
                <c:pt idx="1">
                  <c:v>задание 2</c:v>
                </c:pt>
                <c:pt idx="2">
                  <c:v>задание 3</c:v>
                </c:pt>
                <c:pt idx="3">
                  <c:v>задание 4</c:v>
                </c:pt>
                <c:pt idx="4">
                  <c:v>задание 5</c:v>
                </c:pt>
                <c:pt idx="5">
                  <c:v>задание 6</c:v>
                </c:pt>
                <c:pt idx="6">
                  <c:v>задание 7</c:v>
                </c:pt>
                <c:pt idx="7">
                  <c:v>задание 8</c:v>
                </c:pt>
                <c:pt idx="8">
                  <c:v>задание 9</c:v>
                </c:pt>
                <c:pt idx="9">
                  <c:v>задание 10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64.7</c:v>
                </c:pt>
                <c:pt idx="1">
                  <c:v>81.8</c:v>
                </c:pt>
                <c:pt idx="2">
                  <c:v>57.5</c:v>
                </c:pt>
                <c:pt idx="3">
                  <c:v>43.6</c:v>
                </c:pt>
                <c:pt idx="4">
                  <c:v>56</c:v>
                </c:pt>
                <c:pt idx="5">
                  <c:v>76</c:v>
                </c:pt>
                <c:pt idx="6">
                  <c:v>48.6</c:v>
                </c:pt>
                <c:pt idx="7">
                  <c:v>71.599999999999994</c:v>
                </c:pt>
                <c:pt idx="8">
                  <c:v>70</c:v>
                </c:pt>
                <c:pt idx="9">
                  <c:v>58.6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862635008"/>
        <c:axId val="862645888"/>
      </c:barChart>
      <c:catAx>
        <c:axId val="862635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62645888"/>
        <c:crosses val="autoZero"/>
        <c:auto val="1"/>
        <c:lblAlgn val="ctr"/>
        <c:lblOffset val="100"/>
        <c:noMultiLvlLbl val="0"/>
      </c:catAx>
      <c:valAx>
        <c:axId val="862645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62635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Город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Регулятивные УУД</c:v>
                </c:pt>
                <c:pt idx="1">
                  <c:v>Познавательные УУД</c:v>
                </c:pt>
                <c:pt idx="2">
                  <c:v>Коммуникативные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65.7</c:v>
                </c:pt>
                <c:pt idx="1">
                  <c:v>58.4</c:v>
                </c:pt>
                <c:pt idx="2">
                  <c:v>61.1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Район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Регулятивные УУД</c:v>
                </c:pt>
                <c:pt idx="1">
                  <c:v>Познавательные УУД</c:v>
                </c:pt>
                <c:pt idx="2">
                  <c:v>Коммуникативные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65.3</c:v>
                </c:pt>
                <c:pt idx="1">
                  <c:v>57</c:v>
                </c:pt>
                <c:pt idx="2">
                  <c:v>58.6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2646976"/>
        <c:axId val="862637728"/>
      </c:barChart>
      <c:catAx>
        <c:axId val="8626469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2637728"/>
        <c:crosses val="autoZero"/>
        <c:auto val="1"/>
        <c:lblAlgn val="ctr"/>
        <c:lblOffset val="100"/>
        <c:noMultiLvlLbl val="0"/>
      </c:catAx>
      <c:valAx>
        <c:axId val="862637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26469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64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6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284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06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93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9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24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1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3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29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9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3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401" y="436729"/>
            <a:ext cx="8748348" cy="269283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ГБУ ИМЦ Красносельского района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Санкт-Петербурга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Анализ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региональной диагностической работы по оценке </a:t>
            </a:r>
            <a:r>
              <a:rPr lang="ru-RU" sz="4000" b="1" dirty="0" err="1">
                <a:solidFill>
                  <a:schemeClr val="accent1">
                    <a:lumMod val="75000"/>
                  </a:schemeClr>
                </a:solidFill>
              </a:rPr>
              <a:t>метапредметных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</a:rPr>
              <a:t> результатов освоения обучающимися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ООП (1-4 классы) </a:t>
            </a:r>
            <a:b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038" y="3429000"/>
            <a:ext cx="7543800" cy="216962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Совещание заместителей 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директоров по начальной школе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февраля 2019 года</a:t>
            </a:r>
          </a:p>
          <a:p>
            <a:r>
              <a:rPr lang="ru-RU" sz="32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аборская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методист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ИМЦ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0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8715" y="204714"/>
            <a:ext cx="82617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Наибольшие сложности </a:t>
            </a:r>
          </a:p>
          <a:p>
            <a:endParaRPr lang="ru-RU" sz="2800" b="1" dirty="0" smtClean="0"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Задание </a:t>
            </a:r>
            <a:r>
              <a:rPr lang="ru-RU" sz="2800" b="1" dirty="0">
                <a:cs typeface="Times New Roman" panose="02020603050405020304" pitchFamily="18" charset="0"/>
              </a:rPr>
              <a:t>№ 5 </a:t>
            </a:r>
            <a:endParaRPr lang="ru-RU" sz="2800" b="1" dirty="0" smtClean="0">
              <a:cs typeface="Times New Roman" panose="02020603050405020304" pitchFamily="18" charset="0"/>
            </a:endParaRPr>
          </a:p>
          <a:p>
            <a:r>
              <a:rPr lang="ru-RU" sz="2800" u="sng" dirty="0" smtClean="0">
                <a:cs typeface="Times New Roman" panose="02020603050405020304" pitchFamily="18" charset="0"/>
              </a:rPr>
              <a:t>Цель мониторинга</a:t>
            </a:r>
            <a:r>
              <a:rPr lang="ru-RU" sz="2800" dirty="0" smtClean="0">
                <a:cs typeface="Times New Roman" panose="02020603050405020304" pitchFamily="18" charset="0"/>
              </a:rPr>
              <a:t>: (анализ </a:t>
            </a:r>
            <a:r>
              <a:rPr lang="ru-RU" sz="2800" dirty="0">
                <a:cs typeface="Times New Roman" panose="02020603050405020304" pitchFamily="18" charset="0"/>
              </a:rPr>
              <a:t>объектов (выделение существенных и несущественных признаков) и синтез (составление целого из частей</a:t>
            </a:r>
            <a:r>
              <a:rPr lang="ru-RU" sz="2800" dirty="0" smtClean="0">
                <a:cs typeface="Times New Roman" panose="02020603050405020304" pitchFamily="18" charset="0"/>
              </a:rPr>
              <a:t>)).</a:t>
            </a:r>
          </a:p>
          <a:p>
            <a:r>
              <a:rPr lang="ru-RU" sz="2800" u="sng" dirty="0" smtClean="0">
                <a:cs typeface="Times New Roman" panose="02020603050405020304" pitchFamily="18" charset="0"/>
              </a:rPr>
              <a:t>Предметная область</a:t>
            </a:r>
            <a:r>
              <a:rPr lang="ru-RU" sz="2800" dirty="0" smtClean="0">
                <a:cs typeface="Times New Roman" panose="02020603050405020304" pitchFamily="18" charset="0"/>
              </a:rPr>
              <a:t>: ИЗО и русский язык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1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9623" y="252854"/>
            <a:ext cx="863528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Times New Roman" panose="02020603050405020304" pitchFamily="18" charset="0"/>
              </a:rPr>
              <a:t>ИЗО</a:t>
            </a:r>
            <a:endParaRPr lang="ru-RU" sz="2800" b="1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Прочитай слова.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Бумага, холст, краски, рисунок, карандаши.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Какое слово является лишним</a:t>
            </a:r>
            <a:r>
              <a:rPr lang="ru-RU" sz="2800" dirty="0" smtClean="0">
                <a:cs typeface="Times New Roman" panose="02020603050405020304" pitchFamily="18" charset="0"/>
              </a:rPr>
              <a:t>?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Объясни, почему? </a:t>
            </a:r>
            <a:endParaRPr lang="ru-RU" sz="2800" dirty="0" smtClean="0">
              <a:cs typeface="Times New Roman" panose="02020603050405020304" pitchFamily="18" charset="0"/>
            </a:endParaRPr>
          </a:p>
          <a:p>
            <a:endParaRPr lang="ru-RU" sz="2800" b="1" dirty="0" smtClean="0"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cs typeface="Times New Roman" panose="02020603050405020304" pitchFamily="18" charset="0"/>
              </a:rPr>
              <a:t>Русский язык</a:t>
            </a:r>
            <a:endParaRPr lang="ru-RU" sz="2800" b="1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Прочитай пословицы.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1.	Нет друга – ищи, нашёл – береги.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2.	Осенью и у воробья пир.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3.	Кто любит лгать, того нельзя в друзья брать.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4.	Птица сильна крыльями, а человек дружбой.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Какая пословица является лишней</a:t>
            </a:r>
            <a:r>
              <a:rPr lang="ru-RU" sz="2800" dirty="0" smtClean="0">
                <a:cs typeface="Times New Roman" panose="02020603050405020304" pitchFamily="18" charset="0"/>
              </a:rPr>
              <a:t>?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Объясни, почему?</a:t>
            </a:r>
            <a:endParaRPr lang="ru-RU" sz="2800" dirty="0" smtClean="0"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94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8411" y="452374"/>
            <a:ext cx="84807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Наиболее успешно выполнены следующие задания: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-	№ 1 - умение планировать – составлять план и последовательность действий;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-	№ 6 - умение группировать объекты;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-	№ 2 - умение осуществлять контроль учебной деятельности;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-	№ 4 - умение моделировать с выделением существенных признаков объекта.</a:t>
            </a:r>
          </a:p>
        </p:txBody>
      </p:sp>
    </p:spTree>
    <p:extLst>
      <p:ext uri="{BB962C8B-B14F-4D97-AF65-F5344CB8AC3E}">
        <p14:creationId xmlns:p14="http://schemas.microsoft.com/office/powerpoint/2010/main" val="30574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4981" y="153404"/>
            <a:ext cx="5681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+mj-lt"/>
                <a:cs typeface="Times New Roman" panose="02020603050405020304" pitchFamily="18" charset="0"/>
              </a:rPr>
              <a:t>Формирование различных групп УУД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18741781"/>
              </p:ext>
            </p:extLst>
          </p:nvPr>
        </p:nvGraphicFramePr>
        <p:xfrm>
          <a:off x="283335" y="676623"/>
          <a:ext cx="8724187" cy="3990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2804" y="4667346"/>
            <a:ext cx="83905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ea typeface="Times New Roman"/>
              </a:rPr>
              <a:t>Процесс	формирования	разных	групп УУД  у второклассников можно оценить как успешный.</a:t>
            </a:r>
            <a:endParaRPr lang="ru-RU" sz="2800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71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21" y="615003"/>
            <a:ext cx="849026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sz="2800" dirty="0"/>
              <a:t>Количество учеников по списку – 4143 чел.</a:t>
            </a:r>
          </a:p>
          <a:p>
            <a:r>
              <a:rPr lang="ru-RU" sz="2800" dirty="0"/>
              <a:t>Количество учеников выполнявших работу – 3777 чел.</a:t>
            </a:r>
          </a:p>
          <a:p>
            <a:r>
              <a:rPr lang="ru-RU" sz="2800" dirty="0"/>
              <a:t>Максимальный балл – 13 б.</a:t>
            </a:r>
          </a:p>
          <a:p>
            <a:r>
              <a:rPr lang="ru-RU" sz="2800" dirty="0"/>
              <a:t>Средний </a:t>
            </a:r>
            <a:r>
              <a:rPr lang="ru-RU" sz="2800" dirty="0" smtClean="0"/>
              <a:t>процент </a:t>
            </a:r>
            <a:r>
              <a:rPr lang="ru-RU" sz="2800" dirty="0"/>
              <a:t>выполнения работы по Санкт-Петербургу – </a:t>
            </a:r>
            <a:r>
              <a:rPr lang="ru-RU" sz="2800" dirty="0" smtClean="0"/>
              <a:t>70,9</a:t>
            </a:r>
            <a:endParaRPr lang="ru-RU" sz="2800" dirty="0"/>
          </a:p>
          <a:p>
            <a:r>
              <a:rPr lang="ru-RU" sz="2800" dirty="0"/>
              <a:t>Средний </a:t>
            </a:r>
            <a:r>
              <a:rPr lang="ru-RU" sz="2800" dirty="0" smtClean="0"/>
              <a:t>процент </a:t>
            </a:r>
            <a:r>
              <a:rPr lang="ru-RU" sz="2800" dirty="0"/>
              <a:t>выполнения работы по Красносельскому району – </a:t>
            </a:r>
            <a:r>
              <a:rPr lang="ru-RU" sz="2800" dirty="0" smtClean="0"/>
              <a:t>68,9 </a:t>
            </a:r>
            <a:endParaRPr lang="ru-RU" sz="2800" dirty="0"/>
          </a:p>
          <a:p>
            <a:r>
              <a:rPr lang="ru-RU" sz="2800" dirty="0" smtClean="0"/>
              <a:t>Отклонение от городских результатов:  -2%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3221" y="0"/>
            <a:ext cx="18117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spc="-50" dirty="0" smtClean="0">
                <a:solidFill>
                  <a:srgbClr val="C00000"/>
                </a:solidFill>
                <a:latin typeface="Calibri Light" panose="020F0302020204030204"/>
              </a:rPr>
              <a:t>3 </a:t>
            </a:r>
            <a:r>
              <a:rPr lang="ru-RU" sz="4300" b="1" spc="-50" dirty="0">
                <a:solidFill>
                  <a:srgbClr val="C00000"/>
                </a:solidFill>
                <a:latin typeface="Calibri Light" panose="020F0302020204030204"/>
              </a:rPr>
              <a:t>класс</a:t>
            </a:r>
            <a:endParaRPr lang="ru-RU" sz="4300" dirty="0"/>
          </a:p>
        </p:txBody>
      </p:sp>
    </p:spTree>
    <p:extLst>
      <p:ext uri="{BB962C8B-B14F-4D97-AF65-F5344CB8AC3E}">
        <p14:creationId xmlns:p14="http://schemas.microsoft.com/office/powerpoint/2010/main" val="10371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91509758"/>
              </p:ext>
            </p:extLst>
          </p:nvPr>
        </p:nvGraphicFramePr>
        <p:xfrm>
          <a:off x="218572" y="254894"/>
          <a:ext cx="8706487" cy="4042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38259" y="4297028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cs typeface="Times New Roman" panose="02020603050405020304" pitchFamily="18" charset="0"/>
              </a:rPr>
              <a:t>Фактически совпадают результаты по городу и району при выполнении заданий № 4, 6; результаты выше городских в задании № 2; ниже – в заданиях №1, 3, 5, 7,8,9.</a:t>
            </a:r>
          </a:p>
        </p:txBody>
      </p:sp>
    </p:spTree>
    <p:extLst>
      <p:ext uri="{BB962C8B-B14F-4D97-AF65-F5344CB8AC3E}">
        <p14:creationId xmlns:p14="http://schemas.microsoft.com/office/powerpoint/2010/main" val="1407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5531" y="288240"/>
            <a:ext cx="8570891" cy="3496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000000"/>
                </a:solidFill>
                <a:cs typeface="Times New Roman" panose="02020603050405020304" pitchFamily="18" charset="0"/>
              </a:rPr>
              <a:t>Наибольшие </a:t>
            </a:r>
            <a:r>
              <a:rPr lang="ru-RU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сложности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/>
                <a:cs typeface="Times New Roman"/>
              </a:rPr>
              <a:t>Задание 5.</a:t>
            </a:r>
            <a:r>
              <a:rPr lang="ru-RU" sz="2800" dirty="0" smtClean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/>
                <a:cs typeface="Times New Roman" panose="02020603050405020304" pitchFamily="18" charset="0"/>
              </a:rPr>
              <a:t>Предмет мониторинга:</a:t>
            </a:r>
            <a:r>
              <a:rPr lang="ru-RU" sz="2800" dirty="0">
                <a:ea typeface="Calibri"/>
                <a:cs typeface="Times New Roman" panose="02020603050405020304" pitchFamily="18" charset="0"/>
              </a:rPr>
              <a:t>  умение  работать с текстом (смысловое чтение). </a:t>
            </a:r>
            <a:endParaRPr lang="ru-RU" sz="2800" dirty="0" smtClean="0">
              <a:ea typeface="Calibri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ea typeface="Calibri"/>
                <a:cs typeface="Times New Roman" panose="02020603050405020304" pitchFamily="18" charset="0"/>
              </a:rPr>
              <a:t>Предметная </a:t>
            </a:r>
            <a:r>
              <a:rPr lang="ru-RU" sz="2800" u="sng" dirty="0">
                <a:ea typeface="Calibri"/>
                <a:cs typeface="Times New Roman" panose="02020603050405020304" pitchFamily="18" charset="0"/>
              </a:rPr>
              <a:t>область</a:t>
            </a:r>
            <a:r>
              <a:rPr lang="ru-RU" sz="2800" dirty="0">
                <a:ea typeface="Calibri"/>
                <a:cs typeface="Times New Roman" panose="02020603050405020304" pitchFamily="18" charset="0"/>
              </a:rPr>
              <a:t>: литературное чтение и окружающий мир</a:t>
            </a:r>
          </a:p>
        </p:txBody>
      </p:sp>
    </p:spTree>
    <p:extLst>
      <p:ext uri="{BB962C8B-B14F-4D97-AF65-F5344CB8AC3E}">
        <p14:creationId xmlns:p14="http://schemas.microsoft.com/office/powerpoint/2010/main" val="17172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138" y="362635"/>
            <a:ext cx="87125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Литературное чтение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Прочитай текст и  ответь на вопросы</a:t>
            </a:r>
            <a:r>
              <a:rPr lang="ru-RU" sz="2800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1.	Назови персонажей  произведения</a:t>
            </a:r>
            <a:r>
              <a:rPr lang="ru-RU" sz="2800" dirty="0" smtClean="0">
                <a:cs typeface="Times New Roman" panose="02020603050405020304" pitchFamily="18" charset="0"/>
              </a:rPr>
              <a:t>______________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2.	Почему лев отпустил мышь</a:t>
            </a:r>
            <a:r>
              <a:rPr lang="ru-RU" sz="2800" dirty="0" smtClean="0">
                <a:cs typeface="Times New Roman" panose="02020603050405020304" pitchFamily="18" charset="0"/>
              </a:rPr>
              <a:t>?________________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3.	Как мышь отблагодарила льва</a:t>
            </a:r>
            <a:r>
              <a:rPr lang="ru-RU" sz="2800" dirty="0" smtClean="0">
                <a:cs typeface="Times New Roman" panose="02020603050405020304" pitchFamily="18" charset="0"/>
              </a:rPr>
              <a:t>?___________</a:t>
            </a:r>
            <a:endParaRPr lang="ru-RU" sz="2800" dirty="0">
              <a:cs typeface="Times New Roman" panose="02020603050405020304" pitchFamily="18" charset="0"/>
            </a:endParaRPr>
          </a:p>
          <a:p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b="1" dirty="0">
                <a:cs typeface="Times New Roman" panose="02020603050405020304" pitchFamily="18" charset="0"/>
              </a:rPr>
              <a:t>Окружающий мир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Прочитай текст и ответь на вопросы.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1.	Как человек использует равнины? </a:t>
            </a:r>
            <a:r>
              <a:rPr lang="ru-RU" sz="2800" dirty="0" smtClean="0">
                <a:cs typeface="Times New Roman" panose="02020603050405020304" pitchFamily="18" charset="0"/>
              </a:rPr>
              <a:t>______________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2.	На какой поверхности  образуются овраги? </a:t>
            </a:r>
            <a:r>
              <a:rPr lang="ru-RU" sz="2800" dirty="0" smtClean="0">
                <a:cs typeface="Times New Roman" panose="02020603050405020304" pitchFamily="18" charset="0"/>
              </a:rPr>
              <a:t>________</a:t>
            </a:r>
            <a:endParaRPr lang="ru-RU" sz="2800" dirty="0">
              <a:cs typeface="Times New Roman" panose="02020603050405020304" pitchFamily="18" charset="0"/>
            </a:endParaRPr>
          </a:p>
          <a:p>
            <a:r>
              <a:rPr lang="ru-RU" sz="2800" dirty="0">
                <a:cs typeface="Times New Roman" panose="02020603050405020304" pitchFamily="18" charset="0"/>
              </a:rPr>
              <a:t>3.	Какую местность издавна заселял человек? </a:t>
            </a:r>
            <a:r>
              <a:rPr lang="ru-RU" sz="2800" dirty="0" smtClean="0">
                <a:cs typeface="Times New Roman" panose="02020603050405020304" pitchFamily="18" charset="0"/>
              </a:rPr>
              <a:t>_______</a:t>
            </a:r>
            <a:endParaRPr lang="ru-RU" sz="2800" dirty="0"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64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017" y="276416"/>
            <a:ext cx="854513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Задание 7.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/>
                <a:cs typeface="Times New Roman"/>
              </a:rPr>
              <a:t>Предмет мониторинга</a:t>
            </a:r>
            <a:r>
              <a:rPr lang="ru-RU" sz="2800" dirty="0">
                <a:ea typeface="Calibri"/>
                <a:cs typeface="Times New Roman"/>
              </a:rPr>
              <a:t>: анализ объектов (выделение существенных и несущественных признаков) и синтез (составление целого из частей) </a:t>
            </a:r>
            <a:endParaRPr lang="ru-RU" sz="28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ea typeface="Calibri"/>
                <a:cs typeface="Times New Roman"/>
              </a:rPr>
              <a:t>Предметная </a:t>
            </a:r>
            <a:r>
              <a:rPr lang="ru-RU" sz="2800" u="sng" dirty="0">
                <a:ea typeface="Calibri"/>
                <a:cs typeface="Times New Roman"/>
              </a:rPr>
              <a:t>область</a:t>
            </a:r>
            <a:r>
              <a:rPr lang="ru-RU" sz="2800" dirty="0">
                <a:ea typeface="Calibri"/>
                <a:cs typeface="Times New Roman"/>
              </a:rPr>
              <a:t>: окружающий мир, технология.</a:t>
            </a:r>
          </a:p>
        </p:txBody>
      </p:sp>
    </p:spTree>
    <p:extLst>
      <p:ext uri="{BB962C8B-B14F-4D97-AF65-F5344CB8AC3E}">
        <p14:creationId xmlns:p14="http://schemas.microsoft.com/office/powerpoint/2010/main" val="186535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847" y="168656"/>
            <a:ext cx="8767437" cy="6504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a typeface="Calibri"/>
                <a:cs typeface="Times New Roman"/>
              </a:rPr>
              <a:t>Окружающий мир</a:t>
            </a:r>
            <a:r>
              <a:rPr lang="ru-RU" sz="2400" dirty="0"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Сирень – кустарник, а берёза – дерево. Выбери и отметь существенный признак этих растений.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"/>
            </a:pPr>
            <a:r>
              <a:rPr lang="ru-RU" sz="2400" dirty="0">
                <a:ea typeface="Calibri"/>
                <a:cs typeface="Times New Roman"/>
              </a:rPr>
              <a:t>Высота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"/>
            </a:pPr>
            <a:r>
              <a:rPr lang="ru-RU" sz="2400" dirty="0">
                <a:ea typeface="Calibri"/>
                <a:cs typeface="Times New Roman"/>
              </a:rPr>
              <a:t>Количество стволов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"/>
            </a:pPr>
            <a:r>
              <a:rPr lang="ru-RU" sz="2400" dirty="0">
                <a:ea typeface="Calibri"/>
                <a:cs typeface="Times New Roman"/>
              </a:rPr>
              <a:t>Цветение </a:t>
            </a:r>
            <a:endParaRPr lang="ru-RU" sz="2400" b="1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b="1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ea typeface="Calibri"/>
                <a:cs typeface="Times New Roman"/>
              </a:rPr>
              <a:t>Технология</a:t>
            </a:r>
            <a:endParaRPr lang="ru-RU" sz="2400" dirty="0">
              <a:ea typeface="Calibri"/>
              <a:cs typeface="Times New Roman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При изготовлении вазочки можно использовать пластилин или глину. Выбери  и отметь тот существенный признак, от которого зависит выбор материала.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"/>
            </a:pPr>
            <a:r>
              <a:rPr lang="ru-RU" sz="2400" dirty="0">
                <a:ea typeface="Calibri"/>
                <a:cs typeface="Times New Roman"/>
              </a:rPr>
              <a:t>Возможность придать изделию твёрдость с помощью обжига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"/>
            </a:pPr>
            <a:r>
              <a:rPr lang="ru-RU" sz="2400" dirty="0">
                <a:ea typeface="Calibri"/>
                <a:cs typeface="Times New Roman"/>
              </a:rPr>
              <a:t>Пластичность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"/>
            </a:pPr>
            <a:r>
              <a:rPr lang="ru-RU" sz="2400" dirty="0">
                <a:ea typeface="Calibri"/>
                <a:cs typeface="Times New Roman"/>
              </a:rPr>
              <a:t>Цвет 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920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9048" y="244983"/>
            <a:ext cx="7543800" cy="5842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7352" y="855002"/>
            <a:ext cx="80686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Количество учеников по списку – 5285чел.</a:t>
            </a:r>
          </a:p>
          <a:p>
            <a:r>
              <a:rPr lang="ru-RU" sz="2800" dirty="0"/>
              <a:t>Количество учеников выполнявших работу - 4503 чел.</a:t>
            </a:r>
          </a:p>
          <a:p>
            <a:r>
              <a:rPr lang="ru-RU" sz="2800" dirty="0"/>
              <a:t>Максимальный балл –10 б.</a:t>
            </a:r>
          </a:p>
          <a:p>
            <a:r>
              <a:rPr lang="ru-RU" sz="2800" dirty="0"/>
              <a:t>Средний процент выполнения работы по Санкт-Петербургу – </a:t>
            </a:r>
            <a:r>
              <a:rPr lang="ru-RU" sz="2800" dirty="0" smtClean="0"/>
              <a:t>76,5</a:t>
            </a:r>
            <a:endParaRPr lang="ru-RU" sz="2800" dirty="0"/>
          </a:p>
          <a:p>
            <a:r>
              <a:rPr lang="ru-RU" sz="2800" dirty="0"/>
              <a:t>Средний процент выполнения работы по Красносельскому району – </a:t>
            </a:r>
            <a:r>
              <a:rPr lang="ru-RU" sz="2800" dirty="0" smtClean="0"/>
              <a:t>77,6</a:t>
            </a:r>
            <a:endParaRPr lang="ru-RU" sz="2800" dirty="0"/>
          </a:p>
          <a:p>
            <a:r>
              <a:rPr lang="ru-RU" sz="2800" dirty="0"/>
              <a:t>Отклонение от городских результатов +1,1.</a:t>
            </a:r>
          </a:p>
        </p:txBody>
      </p:sp>
    </p:spTree>
    <p:extLst>
      <p:ext uri="{BB962C8B-B14F-4D97-AF65-F5344CB8AC3E}">
        <p14:creationId xmlns:p14="http://schemas.microsoft.com/office/powerpoint/2010/main" val="18085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258" y="306901"/>
            <a:ext cx="8558011" cy="303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Задание 8.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u="sng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ea typeface="Calibri"/>
                <a:cs typeface="Times New Roman"/>
              </a:rPr>
              <a:t>Предмет </a:t>
            </a:r>
            <a:r>
              <a:rPr lang="ru-RU" sz="2800" u="sng" dirty="0">
                <a:ea typeface="Calibri"/>
                <a:cs typeface="Times New Roman"/>
              </a:rPr>
              <a:t>мониторинга</a:t>
            </a:r>
            <a:r>
              <a:rPr lang="ru-RU" sz="2800" dirty="0">
                <a:ea typeface="Calibri"/>
                <a:cs typeface="Times New Roman"/>
              </a:rPr>
              <a:t>: умение  группировать объекты.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/>
                <a:cs typeface="Times New Roman"/>
              </a:rPr>
              <a:t>Предметная область:</a:t>
            </a:r>
            <a:r>
              <a:rPr lang="ru-RU" sz="2800" dirty="0">
                <a:ea typeface="Calibri"/>
                <a:cs typeface="Times New Roman"/>
              </a:rPr>
              <a:t> русский язык, литературное чтение.</a:t>
            </a:r>
          </a:p>
        </p:txBody>
      </p:sp>
    </p:spTree>
    <p:extLst>
      <p:ext uri="{BB962C8B-B14F-4D97-AF65-F5344CB8AC3E}">
        <p14:creationId xmlns:p14="http://schemas.microsoft.com/office/powerpoint/2010/main" val="869996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457660"/>
              </p:ext>
            </p:extLst>
          </p:nvPr>
        </p:nvGraphicFramePr>
        <p:xfrm>
          <a:off x="266364" y="4899546"/>
          <a:ext cx="8516616" cy="1021488"/>
        </p:xfrm>
        <a:graphic>
          <a:graphicData uri="http://schemas.openxmlformats.org/drawingml/2006/table">
            <a:tbl>
              <a:tblPr firstRow="1" firstCol="1" bandRow="1"/>
              <a:tblGrid>
                <a:gridCol w="4257863"/>
                <a:gridCol w="4258753"/>
              </a:tblGrid>
              <a:tr h="4854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Группа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Группа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54" y="163193"/>
            <a:ext cx="895783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Русский язык.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Выбери существенный признак и распредели слова на две группы.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Белые, березовый, гриб, берега, золотая,  деревья, осенний.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Объясни, почему ты так разделил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6948" y="2049549"/>
            <a:ext cx="8659505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a typeface="Calibri"/>
                <a:cs typeface="Times New Roman"/>
              </a:rPr>
              <a:t>Литературное чтение.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Выбери  существенный признак и раздели данных людей на две группы.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Александр Пушкин, Илья Муромец, Константин Паустовский, Самуил Маршак, Виталий Бианки, Денис Кораблев, Карабас </a:t>
            </a:r>
            <a:r>
              <a:rPr lang="ru-RU" sz="2400" dirty="0" err="1">
                <a:ea typeface="Calibri"/>
                <a:cs typeface="Times New Roman"/>
              </a:rPr>
              <a:t>Барабас</a:t>
            </a:r>
            <a:r>
              <a:rPr lang="ru-RU" sz="2400" dirty="0"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91946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02" y="361877"/>
            <a:ext cx="8673152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Задание 9.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u="sng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ea typeface="Calibri"/>
                <a:cs typeface="Times New Roman"/>
              </a:rPr>
              <a:t>Предмет </a:t>
            </a:r>
            <a:r>
              <a:rPr lang="ru-RU" sz="2800" u="sng" dirty="0">
                <a:ea typeface="Calibri"/>
                <a:cs typeface="Times New Roman"/>
              </a:rPr>
              <a:t>мониторинга</a:t>
            </a:r>
            <a:r>
              <a:rPr lang="ru-RU" sz="2800" dirty="0">
                <a:ea typeface="Calibri"/>
                <a:cs typeface="Times New Roman"/>
              </a:rPr>
              <a:t>:  умение ставить вопросы  при работе с информацией. </a:t>
            </a:r>
            <a:endParaRPr lang="ru-RU" sz="2800" dirty="0" smtClean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ea typeface="Calibri"/>
                <a:cs typeface="Times New Roman"/>
              </a:rPr>
              <a:t>Предметная </a:t>
            </a:r>
            <a:r>
              <a:rPr lang="ru-RU" sz="2800" u="sng" dirty="0">
                <a:ea typeface="Calibri"/>
                <a:cs typeface="Times New Roman"/>
              </a:rPr>
              <a:t>область</a:t>
            </a:r>
            <a:r>
              <a:rPr lang="ru-RU" sz="2800" dirty="0">
                <a:ea typeface="Calibri"/>
                <a:cs typeface="Times New Roman"/>
              </a:rPr>
              <a:t>: окружающий мир и технология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93547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131" y="275037"/>
            <a:ext cx="8495732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Окружающий мир.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/>
                <a:cs typeface="Times New Roman"/>
              </a:rPr>
              <a:t>Ты решил отправиться на выставку кошек, организованную Обществом защиты животных  нашего  города. Выбери и отметь вопросы, которые помогут получить новые знания о кошках.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Когда было создано Общество защиты животных?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Какие породы кошек меньше болеют?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Кто такие зоопсихологи?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Почему иногда кошки отвечают агрессией на ласку?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Нужно ли давать кошкам витамины?</a:t>
            </a:r>
          </a:p>
        </p:txBody>
      </p:sp>
    </p:spTree>
    <p:extLst>
      <p:ext uri="{BB962C8B-B14F-4D97-AF65-F5344CB8AC3E}">
        <p14:creationId xmlns:p14="http://schemas.microsoft.com/office/powerpoint/2010/main" val="13452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188" y="238744"/>
            <a:ext cx="8673152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/>
                <a:cs typeface="Times New Roman"/>
              </a:rPr>
              <a:t>Технология.</a:t>
            </a:r>
            <a:endParaRPr lang="ru-RU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/>
                <a:cs typeface="Times New Roman"/>
              </a:rPr>
              <a:t>Для проращивания на уроке технологии тебе нужно заготовить семена овощей. Выбери и отметь вопросы, которые помогут получить новые знания  о сборе семян осенью.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Когда нужно собирать семена кабачка?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Нужно ли подписывать пакет с семенами?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Можно ли взять семена у соседей?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Как правильно извлечь семена?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"/>
            </a:pPr>
            <a:r>
              <a:rPr lang="ru-RU" sz="2800" dirty="0">
                <a:ea typeface="Calibri"/>
                <a:cs typeface="Times New Roman"/>
              </a:rPr>
              <a:t>В каком магазине можно купить семена?</a:t>
            </a:r>
          </a:p>
        </p:txBody>
      </p:sp>
    </p:spTree>
    <p:extLst>
      <p:ext uri="{BB962C8B-B14F-4D97-AF65-F5344CB8AC3E}">
        <p14:creationId xmlns:p14="http://schemas.microsoft.com/office/powerpoint/2010/main" val="1164908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183" y="200927"/>
            <a:ext cx="86417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0550">
              <a:spcAft>
                <a:spcPts val="0"/>
              </a:spcAft>
            </a:pPr>
            <a:r>
              <a:rPr lang="ru-RU" sz="2800" b="1" dirty="0">
                <a:ea typeface="Times New Roman"/>
              </a:rPr>
              <a:t>Лучшие	</a:t>
            </a:r>
            <a:r>
              <a:rPr lang="ru-RU" sz="2800" b="1" dirty="0" smtClean="0">
                <a:ea typeface="Times New Roman"/>
              </a:rPr>
              <a:t> результаты</a:t>
            </a:r>
            <a:r>
              <a:rPr lang="ru-RU" sz="2800" b="1" dirty="0">
                <a:ea typeface="Times New Roman"/>
              </a:rPr>
              <a:t>	</a:t>
            </a:r>
            <a:r>
              <a:rPr lang="ru-RU" sz="2800" b="1" dirty="0" smtClean="0">
                <a:ea typeface="Times New Roman"/>
              </a:rPr>
              <a:t> были</a:t>
            </a:r>
            <a:r>
              <a:rPr lang="ru-RU" sz="2800" b="1" dirty="0">
                <a:ea typeface="Times New Roman"/>
              </a:rPr>
              <a:t>	</a:t>
            </a:r>
            <a:r>
              <a:rPr lang="ru-RU" sz="2800" b="1" dirty="0" smtClean="0">
                <a:ea typeface="Times New Roman"/>
              </a:rPr>
              <a:t> показаны</a:t>
            </a:r>
            <a:r>
              <a:rPr lang="ru-RU" sz="2800" b="1" dirty="0">
                <a:ea typeface="Times New Roman"/>
              </a:rPr>
              <a:t>	</a:t>
            </a:r>
            <a:r>
              <a:rPr lang="ru-RU" sz="2800" b="1" dirty="0" smtClean="0">
                <a:ea typeface="Times New Roman"/>
              </a:rPr>
              <a:t>при выполнении</a:t>
            </a:r>
            <a:r>
              <a:rPr lang="ru-RU" sz="2800" b="1" dirty="0">
                <a:ea typeface="Times New Roman"/>
              </a:rPr>
              <a:t>	следующих заданий</a:t>
            </a:r>
            <a:r>
              <a:rPr lang="ru-RU" sz="2800" b="1" dirty="0" smtClean="0">
                <a:ea typeface="Times New Roman"/>
              </a:rPr>
              <a:t>:</a:t>
            </a:r>
          </a:p>
          <a:p>
            <a:pPr marL="590550">
              <a:spcAft>
                <a:spcPts val="0"/>
              </a:spcAft>
            </a:pPr>
            <a:endParaRPr lang="ru-RU" sz="2800" b="1" dirty="0">
              <a:ea typeface="Times New Roman"/>
            </a:endParaRPr>
          </a:p>
          <a:p>
            <a:pPr marL="590550">
              <a:spcAft>
                <a:spcPts val="0"/>
              </a:spcAft>
            </a:pPr>
            <a:r>
              <a:rPr lang="ru-RU" sz="2800" dirty="0">
                <a:ea typeface="Times New Roman"/>
              </a:rPr>
              <a:t>-	№ 6 - умение моделировать с выделением существенных характеристик объекта и выполнять преобразование модели;</a:t>
            </a:r>
          </a:p>
          <a:p>
            <a:pPr marL="590550">
              <a:spcAft>
                <a:spcPts val="0"/>
              </a:spcAft>
            </a:pPr>
            <a:r>
              <a:rPr lang="ru-RU" sz="2800" dirty="0">
                <a:ea typeface="Times New Roman"/>
              </a:rPr>
              <a:t>-	№ 2 - умение осуществлять контроль (сличение результата с эталоном) и оценку результатов работы;</a:t>
            </a:r>
          </a:p>
          <a:p>
            <a:pPr marL="590550">
              <a:spcAft>
                <a:spcPts val="0"/>
              </a:spcAft>
            </a:pPr>
            <a:r>
              <a:rPr lang="ru-RU" sz="2800" dirty="0">
                <a:ea typeface="Times New Roman"/>
              </a:rPr>
              <a:t>-	№ 4 - поиск и выделение необходимой информации, умение выбирать информацию из текста, использовать табличные формы преобразования информации.</a:t>
            </a:r>
            <a:endParaRPr lang="ru-RU" sz="2800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7527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6190" y="226158"/>
            <a:ext cx="62029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Формирование различных групп </a:t>
            </a:r>
            <a:r>
              <a:rPr lang="ru-RU" sz="2800" b="1" dirty="0" smtClean="0"/>
              <a:t>УУД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63779023"/>
              </p:ext>
            </p:extLst>
          </p:nvPr>
        </p:nvGraphicFramePr>
        <p:xfrm>
          <a:off x="150125" y="749378"/>
          <a:ext cx="8707271" cy="3699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5188" y="4624276"/>
            <a:ext cx="86731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Можно сделать </a:t>
            </a:r>
            <a:r>
              <a:rPr lang="ru-RU" sz="2400" dirty="0"/>
              <a:t>вывод об успешности процесса формирования УУД у третьеклассников. Следует обратить внимание на более низкие по сравнению с другими группами результаты по группе коммуникативных умений.</a:t>
            </a:r>
          </a:p>
        </p:txBody>
      </p:sp>
    </p:spTree>
    <p:extLst>
      <p:ext uri="{BB962C8B-B14F-4D97-AF65-F5344CB8AC3E}">
        <p14:creationId xmlns:p14="http://schemas.microsoft.com/office/powerpoint/2010/main" val="3281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8225" y="0"/>
            <a:ext cx="18117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800" b="1" spc="-50" dirty="0" smtClean="0">
                <a:solidFill>
                  <a:srgbClr val="C00000"/>
                </a:solidFill>
                <a:latin typeface="Calibri Light" panose="020F0302020204030204"/>
              </a:rPr>
              <a:t>4 </a:t>
            </a:r>
            <a:r>
              <a:rPr lang="ru-RU" sz="4300" b="1" spc="-50" dirty="0">
                <a:solidFill>
                  <a:srgbClr val="C00000"/>
                </a:solidFill>
                <a:latin typeface="Calibri Light" panose="020F0302020204030204"/>
              </a:rPr>
              <a:t>класс</a:t>
            </a:r>
            <a:endParaRPr lang="ru-RU" sz="4300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224" y="955085"/>
            <a:ext cx="87583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ea typeface="Times New Roman" panose="02020603050405020304" pitchFamily="18" charset="0"/>
              </a:rPr>
              <a:t>Количество учеников по списку – 4252 чел.</a:t>
            </a:r>
          </a:p>
          <a:p>
            <a:r>
              <a:rPr lang="ru-RU" sz="2800" dirty="0">
                <a:ea typeface="Times New Roman" panose="02020603050405020304" pitchFamily="18" charset="0"/>
              </a:rPr>
              <a:t>Количество учеников выполнявших работу – 3807 чел.</a:t>
            </a:r>
          </a:p>
          <a:p>
            <a:r>
              <a:rPr lang="ru-RU" sz="2800" dirty="0">
                <a:ea typeface="Times New Roman" panose="02020603050405020304" pitchFamily="18" charset="0"/>
              </a:rPr>
              <a:t>Максимальный балл – 17 б.</a:t>
            </a:r>
          </a:p>
          <a:p>
            <a:r>
              <a:rPr lang="ru-RU" sz="2800" dirty="0">
                <a:ea typeface="Times New Roman" panose="02020603050405020304" pitchFamily="18" charset="0"/>
              </a:rPr>
              <a:t>Средний процент выполнения работы по Санкт-Петербургу – 60,9</a:t>
            </a:r>
          </a:p>
          <a:p>
            <a:r>
              <a:rPr lang="ru-RU" sz="2800" dirty="0">
                <a:ea typeface="Times New Roman" panose="02020603050405020304" pitchFamily="18" charset="0"/>
              </a:rPr>
              <a:t>Средний процент выполнения работы по Красносельскому району – 59,6</a:t>
            </a:r>
          </a:p>
          <a:p>
            <a:r>
              <a:rPr lang="ru-RU" sz="2800" dirty="0">
                <a:ea typeface="Times New Roman" panose="02020603050405020304" pitchFamily="18" charset="0"/>
              </a:rPr>
              <a:t>Отклонение от данных по городу: - </a:t>
            </a:r>
            <a:r>
              <a:rPr lang="ru-RU" sz="2800" dirty="0" smtClean="0">
                <a:ea typeface="Times New Roman" panose="02020603050405020304" pitchFamily="18" charset="0"/>
              </a:rPr>
              <a:t>1,3%</a:t>
            </a:r>
            <a:endParaRPr lang="ru-RU" sz="2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68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5" y="4476172"/>
            <a:ext cx="881645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spcAft>
                <a:spcPts val="0"/>
              </a:spcAft>
            </a:pPr>
            <a:r>
              <a:rPr lang="ru-RU" sz="2800" dirty="0">
                <a:ea typeface="Times New Roman"/>
              </a:rPr>
              <a:t>Фактически совпадают данные по городу и району при выполнении задания №4; выше городских </a:t>
            </a:r>
            <a:r>
              <a:rPr lang="ru-RU" sz="2800" dirty="0" smtClean="0">
                <a:ea typeface="Times New Roman"/>
              </a:rPr>
              <a:t>при выполнении </a:t>
            </a:r>
            <a:r>
              <a:rPr lang="ru-RU" sz="2800" dirty="0">
                <a:ea typeface="Times New Roman"/>
              </a:rPr>
              <a:t>заданий №3, 9; при выполнении остальных заданий ниже городских.</a:t>
            </a:r>
            <a:endParaRPr lang="ru-RU" sz="2800" dirty="0">
              <a:effectLst/>
              <a:ea typeface="Times New Roman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43913157"/>
              </p:ext>
            </p:extLst>
          </p:nvPr>
        </p:nvGraphicFramePr>
        <p:xfrm>
          <a:off x="150125" y="217794"/>
          <a:ext cx="8816453" cy="4258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00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1" y="147823"/>
            <a:ext cx="85025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Наибольшие сложности</a:t>
            </a:r>
          </a:p>
          <a:p>
            <a:endParaRPr lang="ru-RU" sz="2800" b="1" dirty="0"/>
          </a:p>
          <a:p>
            <a:r>
              <a:rPr lang="ru-RU" sz="2800" b="1" dirty="0"/>
              <a:t>Задание 4.  </a:t>
            </a:r>
          </a:p>
          <a:p>
            <a:r>
              <a:rPr lang="ru-RU" sz="2800" u="sng" dirty="0"/>
              <a:t>Предмет мониторинга: </a:t>
            </a:r>
            <a:r>
              <a:rPr lang="ru-RU" sz="2800" dirty="0"/>
              <a:t>умение осуществлять поиск и выделение необходимой информации. </a:t>
            </a:r>
          </a:p>
          <a:p>
            <a:r>
              <a:rPr lang="ru-RU" sz="2800" u="sng" dirty="0"/>
              <a:t>Предметная область: </a:t>
            </a:r>
            <a:r>
              <a:rPr lang="ru-RU" sz="2800" dirty="0"/>
              <a:t>окружающий мир, технология.</a:t>
            </a:r>
          </a:p>
          <a:p>
            <a:endParaRPr lang="ru-RU" sz="2800" b="1" dirty="0" smtClean="0"/>
          </a:p>
          <a:p>
            <a:endParaRPr lang="ru-RU" sz="2800" b="1" dirty="0"/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3974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227" y="4204952"/>
            <a:ext cx="88413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Совпадают результаты по городу и району при выполнении задания № </a:t>
            </a:r>
            <a:r>
              <a:rPr lang="ru-RU" sz="2800" dirty="0" smtClean="0"/>
              <a:t>5; выше</a:t>
            </a:r>
            <a:r>
              <a:rPr lang="ru-RU" sz="2800" dirty="0"/>
              <a:t>, чем по городу  при выполнении заданий № </a:t>
            </a:r>
            <a:r>
              <a:rPr lang="ru-RU" sz="2800" dirty="0" smtClean="0"/>
              <a:t>1,2,4; ниже </a:t>
            </a:r>
            <a:r>
              <a:rPr lang="ru-RU" sz="2800" dirty="0"/>
              <a:t>(-0,4) – при выполнении задания № 3.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16477675"/>
              </p:ext>
            </p:extLst>
          </p:nvPr>
        </p:nvGraphicFramePr>
        <p:xfrm>
          <a:off x="135227" y="215876"/>
          <a:ext cx="8841348" cy="3989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0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842" y="38072"/>
            <a:ext cx="8543498" cy="6438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a typeface="Calibri"/>
                <a:cs typeface="Times New Roman"/>
              </a:rPr>
              <a:t>Окружающий мир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Известно, что ромашка – светолюбивое травянистое многолетнее лекарственное растение.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Выбери и отметь утверждения, которые соответствуют указанным признакам ромашки.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При выращивании растений на плантации, урожай цветков собирают в течение нескольких лет.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Растение даёт семена в первый год после появления из семени.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Цветки ромашки используют в качестве противовоспалительного лечебного средства.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Листья растения горькие на вкус.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Растение редко вырастает выше 30 см, его стебель никогда не </a:t>
            </a:r>
            <a:r>
              <a:rPr lang="ru-RU" sz="2400" dirty="0" err="1">
                <a:ea typeface="Times New Roman"/>
                <a:cs typeface="Times New Roman"/>
              </a:rPr>
              <a:t>дервенеет</a:t>
            </a:r>
            <a:r>
              <a:rPr lang="ru-RU" sz="2400" dirty="0">
                <a:ea typeface="Times New Roman"/>
                <a:cs typeface="Times New Roman"/>
              </a:rPr>
              <a:t>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Цветки ромашки часто используют для гадания. </a:t>
            </a:r>
          </a:p>
        </p:txBody>
      </p:sp>
    </p:spTree>
    <p:extLst>
      <p:ext uri="{BB962C8B-B14F-4D97-AF65-F5344CB8AC3E}">
        <p14:creationId xmlns:p14="http://schemas.microsoft.com/office/powerpoint/2010/main" val="1353112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125" y="38072"/>
            <a:ext cx="881645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a typeface="Calibri"/>
                <a:cs typeface="Times New Roman"/>
              </a:rPr>
              <a:t>Технология </a:t>
            </a:r>
            <a:endParaRPr lang="ru-RU" sz="24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Нефть – это полезное ископаемое, которое имеет большое значение в хозяйственной деятельности человека. Основное ее предназначение – производство горюче-смазочных материалов, однако на основе нефти и её компонентов изготавливают другие вещества, например, пластмассы и моющие средства.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ea typeface="Calibri"/>
                <a:cs typeface="Times New Roman"/>
              </a:rPr>
              <a:t>Выбери и отметь утверждения, которые соответствуют указанным в тексте признакам и свойствам нефти.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Нефть чёрного цвета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Нефть используется для производства бензина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Переработанная нефть может входить в состав стирального порошка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Нефть – это жидкое полезное ископаемое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Нефть добывается разными способами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"/>
            </a:pPr>
            <a:r>
              <a:rPr lang="ru-RU" sz="2400" dirty="0">
                <a:ea typeface="Times New Roman"/>
                <a:cs typeface="Times New Roman"/>
              </a:rPr>
              <a:t>Нефть широко используется человеком</a:t>
            </a:r>
          </a:p>
        </p:txBody>
      </p:sp>
    </p:spTree>
    <p:extLst>
      <p:ext uri="{BB962C8B-B14F-4D97-AF65-F5344CB8AC3E}">
        <p14:creationId xmlns:p14="http://schemas.microsoft.com/office/powerpoint/2010/main" val="21855868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01" y="202400"/>
            <a:ext cx="850937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Задание 7.  </a:t>
            </a:r>
          </a:p>
          <a:p>
            <a:endParaRPr lang="ru-RU" sz="2800" dirty="0" smtClean="0"/>
          </a:p>
          <a:p>
            <a:r>
              <a:rPr lang="ru-RU" sz="2800" u="sng" dirty="0" smtClean="0"/>
              <a:t>Предмет </a:t>
            </a:r>
            <a:r>
              <a:rPr lang="ru-RU" sz="2800" u="sng" dirty="0"/>
              <a:t>мониторинга</a:t>
            </a:r>
            <a:r>
              <a:rPr lang="ru-RU" sz="2800" dirty="0"/>
              <a:t>: умение выполнять анализ объектов (выделение существенных и несущественных признаков) и синтез (составление целого из частей). </a:t>
            </a:r>
          </a:p>
          <a:p>
            <a:r>
              <a:rPr lang="ru-RU" sz="2800" u="sng" dirty="0"/>
              <a:t>Предметная область: </a:t>
            </a:r>
            <a:r>
              <a:rPr lang="ru-RU" sz="2800" dirty="0"/>
              <a:t>окружающий мир, 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16412906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301" y="99284"/>
            <a:ext cx="880963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Окружающий </a:t>
            </a:r>
            <a:r>
              <a:rPr lang="ru-RU" sz="2800" b="1" dirty="0" smtClean="0"/>
              <a:t>мир</a:t>
            </a:r>
            <a:endParaRPr lang="ru-RU" sz="2800" dirty="0"/>
          </a:p>
          <a:p>
            <a:r>
              <a:rPr lang="ru-RU" sz="2800" dirty="0"/>
              <a:t>Сравни лист клёна и хвоинку сосны. Запиши в таблице их сходство и различие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 smtClean="0"/>
              <a:t> </a:t>
            </a:r>
            <a:r>
              <a:rPr lang="ru-RU" sz="2800" b="1" dirty="0" smtClean="0"/>
              <a:t>Русский язык</a:t>
            </a:r>
          </a:p>
          <a:p>
            <a:pPr lvl="0"/>
            <a:r>
              <a:rPr lang="ru-RU" altLang="ru-RU" sz="28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Сравни два слова: ОБЪЕХАЛ,  РАССКАЗАЛА. Найди и запиши в таблицу их сходство и различия</a:t>
            </a:r>
            <a:r>
              <a:rPr lang="ru-RU" alt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altLang="ru-RU" sz="1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085186"/>
              </p:ext>
            </p:extLst>
          </p:nvPr>
        </p:nvGraphicFramePr>
        <p:xfrm>
          <a:off x="258578" y="3537869"/>
          <a:ext cx="8516932" cy="981456"/>
        </p:xfrm>
        <a:graphic>
          <a:graphicData uri="http://schemas.openxmlformats.org/drawingml/2006/table">
            <a:tbl>
              <a:tblPr firstRow="1" firstCol="1" bandRow="1"/>
              <a:tblGrid>
                <a:gridCol w="3213776"/>
                <a:gridCol w="5303156"/>
              </a:tblGrid>
              <a:tr h="415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Сходство</a:t>
                      </a:r>
                      <a:endParaRPr lang="ru-RU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2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Различия</a:t>
                      </a:r>
                      <a:endParaRPr lang="ru-RU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7806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5187" y="224135"/>
            <a:ext cx="87550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Наиболее успешно выполнено задание № 2 - умение осуществлять контроль и оценивать результаты работы.</a:t>
            </a:r>
          </a:p>
        </p:txBody>
      </p:sp>
    </p:spTree>
    <p:extLst>
      <p:ext uri="{BB962C8B-B14F-4D97-AF65-F5344CB8AC3E}">
        <p14:creationId xmlns:p14="http://schemas.microsoft.com/office/powerpoint/2010/main" val="41107865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65027" y="185214"/>
            <a:ext cx="61414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Формирование различных групп </a:t>
            </a:r>
            <a:r>
              <a:rPr lang="ru-RU" sz="2800" b="1" dirty="0" smtClean="0"/>
              <a:t>УУД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934873721"/>
              </p:ext>
            </p:extLst>
          </p:nvPr>
        </p:nvGraphicFramePr>
        <p:xfrm>
          <a:off x="689211" y="708434"/>
          <a:ext cx="8093121" cy="3863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84244" y="4453804"/>
            <a:ext cx="871409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Процесс формирования разных групп УУД у четвероклассников можно оценить как достаточно успешный. Однако, следует обратить внимание на зависимость между усложнением предметного содержания заданий (со 2 по 4 класс) и снижением процента выполнения заданий в 4 классе.</a:t>
            </a:r>
          </a:p>
        </p:txBody>
      </p:sp>
    </p:spTree>
    <p:extLst>
      <p:ext uri="{BB962C8B-B14F-4D97-AF65-F5344CB8AC3E}">
        <p14:creationId xmlns:p14="http://schemas.microsoft.com/office/powerpoint/2010/main" val="11721108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364" y="163773"/>
            <a:ext cx="872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Рекомендации	заместителям	директоров	по	УВР и методистам образовательных организаций:</a:t>
            </a:r>
          </a:p>
          <a:p>
            <a:r>
              <a:rPr lang="ru-RU" sz="2800" dirty="0"/>
              <a:t>•	Проанализировать результаты, полученные в ходе проведения диагностической работы на уровне образовательной организации; соотнести результаты с результатами района, города.</a:t>
            </a:r>
          </a:p>
          <a:p>
            <a:r>
              <a:rPr lang="ru-RU" sz="2800" dirty="0"/>
              <a:t>•	Проанализировать результаты по ОО. Выявить проблемы в отдельных классах, проанализировать причины затруднений и наметить пути оказания помощи отдельным педагогам.</a:t>
            </a:r>
          </a:p>
          <a:p>
            <a:r>
              <a:rPr lang="ru-RU" sz="2800" dirty="0"/>
              <a:t>•	Представить результаты проведенной диагностической работы на заседании методического объединения (методической кафедры).</a:t>
            </a:r>
          </a:p>
        </p:txBody>
      </p:sp>
    </p:spTree>
    <p:extLst>
      <p:ext uri="{BB962C8B-B14F-4D97-AF65-F5344CB8AC3E}">
        <p14:creationId xmlns:p14="http://schemas.microsoft.com/office/powerpoint/2010/main" val="42340446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892" y="217565"/>
            <a:ext cx="8714095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	Определить направления методической работы образовательного учреждения в соответствии с полученными результатами.</a:t>
            </a:r>
          </a:p>
          <a:p>
            <a:r>
              <a:rPr lang="ru-RU" sz="2800" dirty="0"/>
              <a:t>•	Организовать корректировку рабочих программ учителей начальных классов и учителей - предметников в соответствии с полученными результатами.</a:t>
            </a:r>
          </a:p>
          <a:p>
            <a:r>
              <a:rPr lang="ru-RU" sz="2800" dirty="0"/>
              <a:t>•	Провести заседание методического объединения учителей начальных классов по теме «Технологии и методические приемы формирования универсальных учебных действий у младших школьников</a:t>
            </a:r>
            <a:r>
              <a:rPr lang="ru-RU" sz="2800" dirty="0" smtClean="0"/>
              <a:t>».</a:t>
            </a:r>
          </a:p>
          <a:p>
            <a:r>
              <a:rPr lang="ru-RU" sz="2800" dirty="0"/>
              <a:t>•	Составить план проведения </a:t>
            </a:r>
            <a:r>
              <a:rPr lang="ru-RU" sz="2800" dirty="0" err="1"/>
              <a:t>внутришкольного</a:t>
            </a:r>
            <a:r>
              <a:rPr lang="ru-RU" sz="2800" dirty="0"/>
              <a:t> мониторинга по оценке процесса формирования универсальных учебных действий у младших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355989766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8836" y="243344"/>
            <a:ext cx="86731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	Создать творческую группу учителей начальных классов и педагогов основной школы по преемственности ФГОС начального и основного образования в части планируемых результатов обучения и использования образовательных технологий </a:t>
            </a:r>
            <a:r>
              <a:rPr lang="ru-RU" sz="2800" dirty="0" err="1"/>
              <a:t>деятельностного</a:t>
            </a:r>
            <a:r>
              <a:rPr lang="ru-RU" sz="2800" dirty="0"/>
              <a:t> типа.</a:t>
            </a:r>
          </a:p>
        </p:txBody>
      </p:sp>
    </p:spTree>
    <p:extLst>
      <p:ext uri="{BB962C8B-B14F-4D97-AF65-F5344CB8AC3E}">
        <p14:creationId xmlns:p14="http://schemas.microsoft.com/office/powerpoint/2010/main" val="34290843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597" y="162469"/>
            <a:ext cx="879598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Рекомендации учителям начальных классов и учителям-предметникам, работающим в начальной школе:</a:t>
            </a:r>
          </a:p>
          <a:p>
            <a:r>
              <a:rPr lang="ru-RU" sz="2800" dirty="0"/>
              <a:t>•	Использовать диагностическую работу как основу изучения эффективности своей деятельности и дальнейшего совершенствования образовательного процесса.</a:t>
            </a:r>
          </a:p>
          <a:p>
            <a:r>
              <a:rPr lang="ru-RU" sz="2800" dirty="0"/>
              <a:t>•	Проанализировать результаты диагностической работы, соотнести с общегородскими и общешкольными результатами, наметить пути решения выявленных проблем.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6910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102" y="205406"/>
            <a:ext cx="877164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Наибольшие трудности: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 panose="020F0502020204030204" pitchFamily="34" charset="0"/>
                <a:cs typeface="Times New Roman" panose="02020603050405020304" pitchFamily="18" charset="0"/>
              </a:rPr>
              <a:t>Предмет мониторинга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: умение моделировать с выделением существенных характеристик объекта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 panose="020F0502020204030204" pitchFamily="34" charset="0"/>
                <a:cs typeface="Times New Roman" panose="02020603050405020304" pitchFamily="18" charset="0"/>
              </a:rPr>
              <a:t>Предметная область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: русский язык (обучение грамоте).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Составь схему предложения: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Как тебя зовут?</a:t>
            </a:r>
            <a:endParaRPr lang="ru-RU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2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597" y="156909"/>
            <a:ext cx="880963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</a:t>
            </a:r>
            <a:r>
              <a:rPr lang="ru-RU" dirty="0"/>
              <a:t>	</a:t>
            </a:r>
            <a:r>
              <a:rPr lang="ru-RU" sz="2800" dirty="0"/>
              <a:t>Провести работу с учащимися, не выполнявшими по какой-то причине диагностическую работу для проведения дальнейших педагогических наблюдений; проанализировать результаты выполнения этих работ; соотнести с результатами, полученными ранее.</a:t>
            </a:r>
          </a:p>
          <a:p>
            <a:r>
              <a:rPr lang="ru-RU" sz="2800" dirty="0"/>
              <a:t>•	Составить план коррекционной работы с учащимися, организовать индивидуальную работу с учащимися, которые показали низкий уровень </a:t>
            </a:r>
            <a:r>
              <a:rPr lang="ru-RU" sz="2800" dirty="0" err="1"/>
              <a:t>сформированности</a:t>
            </a:r>
            <a:r>
              <a:rPr lang="ru-RU" sz="2800" dirty="0"/>
              <a:t> </a:t>
            </a:r>
            <a:r>
              <a:rPr lang="ru-RU" sz="2800" dirty="0" err="1"/>
              <a:t>метапредметных</a:t>
            </a:r>
            <a:r>
              <a:rPr lang="ru-RU" sz="2800" dirty="0"/>
              <a:t> умений; отразить основные направления работы в Рабочей программе учителя и в Программе коррекционной работы в Основной образовательной программе.</a:t>
            </a:r>
          </a:p>
        </p:txBody>
      </p:sp>
    </p:spTree>
    <p:extLst>
      <p:ext uri="{BB962C8B-B14F-4D97-AF65-F5344CB8AC3E}">
        <p14:creationId xmlns:p14="http://schemas.microsoft.com/office/powerpoint/2010/main" val="28453013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950" y="199873"/>
            <a:ext cx="87550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	Определить учащихся, которые показали высокие результаты в </a:t>
            </a:r>
            <a:r>
              <a:rPr lang="ru-RU" sz="2800" dirty="0" err="1"/>
              <a:t>метапредметной</a:t>
            </a:r>
            <a:r>
              <a:rPr lang="ru-RU" sz="2800" dirty="0"/>
              <a:t> работе;, организовать индивидуальную работу по поддержке одарённых, способных учащихся по подготовке их к интеллектуальным олимпиадам и конкурсам.</a:t>
            </a:r>
          </a:p>
          <a:p>
            <a:r>
              <a:rPr lang="ru-RU" sz="2800" dirty="0"/>
              <a:t>•	Использовать урочную и внеурочную деятельность для формирования универсальных учебных действий.</a:t>
            </a:r>
          </a:p>
          <a:p>
            <a:r>
              <a:rPr lang="ru-RU" sz="2800" dirty="0"/>
              <a:t>•	Определить группы УУД, вызвавших затруднение у учащихся при выполнении диагностической работы, определить виды заданий, направленных на формирование данных универсальных учебных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1633592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948" y="220091"/>
            <a:ext cx="8836927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</a:t>
            </a:r>
            <a:r>
              <a:rPr lang="ru-RU" dirty="0"/>
              <a:t>	</a:t>
            </a:r>
            <a:r>
              <a:rPr lang="ru-RU" sz="2800" dirty="0"/>
              <a:t>Проанализировать авторские программы по предметам и определить, какие </a:t>
            </a:r>
            <a:r>
              <a:rPr lang="ru-RU" sz="2800" dirty="0" err="1"/>
              <a:t>метапредметные</a:t>
            </a:r>
            <a:r>
              <a:rPr lang="ru-RU" sz="2800" dirty="0"/>
              <a:t> умения в большей степени формируются в 1 - 4 классах соответственно</a:t>
            </a:r>
            <a:r>
              <a:rPr lang="ru-RU" sz="2800" dirty="0" smtClean="0"/>
              <a:t>.</a:t>
            </a:r>
          </a:p>
          <a:p>
            <a:r>
              <a:rPr lang="ru-RU" sz="2800" dirty="0"/>
              <a:t>•	Подобрать в учебниках и рабочих тетрадях задания, направленные на формирование заявленных в программе </a:t>
            </a:r>
            <a:r>
              <a:rPr lang="ru-RU" sz="2800" dirty="0" err="1"/>
              <a:t>метапредметных</a:t>
            </a:r>
            <a:r>
              <a:rPr lang="ru-RU" sz="2800" dirty="0"/>
              <a:t> умений, использовать содержание этих заданий для проведения коррекционной работы.</a:t>
            </a:r>
          </a:p>
          <a:p>
            <a:r>
              <a:rPr lang="ru-RU" sz="2800" dirty="0"/>
              <a:t>•	Включать в урок задания на анализ, синтез, обобщение, классификацию, группировку; установление причинно-следственных связей, других универсальных учебных действий, в соответствии с результатами диагностики.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7919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245" y="266091"/>
            <a:ext cx="86731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•</a:t>
            </a:r>
            <a:r>
              <a:rPr lang="ru-RU" dirty="0"/>
              <a:t>	</a:t>
            </a:r>
            <a:r>
              <a:rPr lang="ru-RU" sz="2800" dirty="0"/>
              <a:t>Включать в содержание уроков разные способы представления информации: текст, схему, рисунок, таблицу, задания, направленную на анализ разных источников информации, перевод информации из одной формы в другую (например, составление схем, таблиц на основе текста).</a:t>
            </a:r>
          </a:p>
          <a:p>
            <a:r>
              <a:rPr lang="ru-RU" sz="2800" dirty="0"/>
              <a:t>•	Включить в программу внеурочной деятельности курсы и программы, направленные на вовлечение учащихся в читательскую деятельность.</a:t>
            </a:r>
          </a:p>
          <a:p>
            <a:r>
              <a:rPr lang="ru-RU" sz="2800" dirty="0"/>
              <a:t>•	Подготовить и провести промежуточную </a:t>
            </a:r>
            <a:r>
              <a:rPr lang="ru-RU" sz="2800" dirty="0" smtClean="0"/>
              <a:t>работу, </a:t>
            </a:r>
            <a:r>
              <a:rPr lang="ru-RU" sz="2800" dirty="0"/>
              <a:t>включив в нее задания, аналогичные тем, в которых учащиеся допустили наибольшее количество ошибок.</a:t>
            </a:r>
          </a:p>
        </p:txBody>
      </p:sp>
    </p:spTree>
    <p:extLst>
      <p:ext uri="{BB962C8B-B14F-4D97-AF65-F5344CB8AC3E}">
        <p14:creationId xmlns:p14="http://schemas.microsoft.com/office/powerpoint/2010/main" val="1531858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6518" y="347730"/>
            <a:ext cx="84614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cs typeface="Times New Roman" panose="02020603050405020304" pitchFamily="18" charset="0"/>
              </a:rPr>
              <a:t>Полученные </a:t>
            </a:r>
            <a:r>
              <a:rPr lang="ru-RU" sz="2800" b="1" dirty="0" smtClean="0">
                <a:cs typeface="Times New Roman" panose="02020603050405020304" pitchFamily="18" charset="0"/>
              </a:rPr>
              <a:t>низкие результаты </a:t>
            </a:r>
            <a:r>
              <a:rPr lang="ru-RU" sz="2800" b="1" dirty="0">
                <a:cs typeface="Times New Roman" panose="02020603050405020304" pitchFamily="18" charset="0"/>
              </a:rPr>
              <a:t>могут быть обусловлены следующими причинами: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-	</a:t>
            </a:r>
            <a:r>
              <a:rPr lang="ru-RU" sz="2800" dirty="0" err="1">
                <a:cs typeface="Times New Roman" panose="02020603050405020304" pitchFamily="18" charset="0"/>
              </a:rPr>
              <a:t>несформированность</a:t>
            </a:r>
            <a:r>
              <a:rPr lang="ru-RU" sz="2800" dirty="0">
                <a:cs typeface="Times New Roman" panose="02020603050405020304" pitchFamily="18" charset="0"/>
              </a:rPr>
              <a:t> у учащихся умения слышать и выделять слова в предложении (три слова), что является задачей дошкольного образования,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-	вопросительная интонация предложения (период обучения грамоте, 1 класс),</a:t>
            </a:r>
          </a:p>
          <a:p>
            <a:r>
              <a:rPr lang="ru-RU" sz="2800" dirty="0">
                <a:cs typeface="Times New Roman" panose="02020603050405020304" pitchFamily="18" charset="0"/>
              </a:rPr>
              <a:t>-	непонимание учениками принципа построения схемы предложения (моделирование).</a:t>
            </a:r>
          </a:p>
        </p:txBody>
      </p:sp>
    </p:spTree>
    <p:extLst>
      <p:ext uri="{BB962C8B-B14F-4D97-AF65-F5344CB8AC3E}">
        <p14:creationId xmlns:p14="http://schemas.microsoft.com/office/powerpoint/2010/main" val="407878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102" y="205406"/>
            <a:ext cx="8771642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Наилучшие результаты: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 panose="020F0502020204030204" pitchFamily="34" charset="0"/>
                <a:cs typeface="Times New Roman" panose="02020603050405020304" pitchFamily="18" charset="0"/>
              </a:rPr>
              <a:t>Предмет мониторинга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: умение анализировать объекты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u="sng" dirty="0">
                <a:ea typeface="Calibri" panose="020F0502020204030204" pitchFamily="34" charset="0"/>
                <a:cs typeface="Times New Roman" panose="02020603050405020304" pitchFamily="18" charset="0"/>
              </a:rPr>
              <a:t>Предметная область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математика.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Игорь </a:t>
            </a:r>
            <a:r>
              <a:rPr lang="ru-RU" sz="2800" dirty="0">
                <a:ea typeface="Calibri" panose="020F0502020204030204" pitchFamily="34" charset="0"/>
                <a:cs typeface="Times New Roman" panose="02020603050405020304" pitchFamily="18" charset="0"/>
              </a:rPr>
              <a:t>чертил четырёхугольники. Какую фигуру он начертил ошибочно? (обведи</a:t>
            </a:r>
            <a:r>
              <a:rPr lang="ru-RU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02" y="3781961"/>
            <a:ext cx="8635684" cy="196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952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65538" y="210115"/>
            <a:ext cx="69739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+mj-lt"/>
                <a:cs typeface="Times New Roman" panose="02020603050405020304" pitchFamily="18" charset="0"/>
              </a:rPr>
              <a:t>Готовность первоклассников к формированию различных групп УУД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02081234"/>
              </p:ext>
            </p:extLst>
          </p:nvPr>
        </p:nvGraphicFramePr>
        <p:xfrm>
          <a:off x="755024" y="1164222"/>
          <a:ext cx="7794938" cy="4000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2276" y="5052518"/>
            <a:ext cx="83004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cs typeface="Times New Roman" panose="02020603050405020304" pitchFamily="18" charset="0"/>
              </a:rPr>
              <a:t>Готовность учащихся к формированию </a:t>
            </a:r>
            <a:r>
              <a:rPr lang="ru-RU" sz="2800" dirty="0" smtClean="0">
                <a:cs typeface="Times New Roman" panose="02020603050405020304" pitchFamily="18" charset="0"/>
              </a:rPr>
              <a:t>регулятивных и познавательных </a:t>
            </a:r>
            <a:r>
              <a:rPr lang="ru-RU" sz="2800" dirty="0">
                <a:cs typeface="Times New Roman" panose="02020603050405020304" pitchFamily="18" charset="0"/>
              </a:rPr>
              <a:t>УУД можно считать хорошей. </a:t>
            </a:r>
          </a:p>
        </p:txBody>
      </p:sp>
    </p:spTree>
    <p:extLst>
      <p:ext uri="{BB962C8B-B14F-4D97-AF65-F5344CB8AC3E}">
        <p14:creationId xmlns:p14="http://schemas.microsoft.com/office/powerpoint/2010/main" val="298802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9048" y="244983"/>
            <a:ext cx="7543800" cy="584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rgbClr val="C00000"/>
                </a:solidFill>
              </a:rPr>
              <a:t>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1212" y="829183"/>
            <a:ext cx="856425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учеников по списку – 4430 чел.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учеников выполнявших работу – 4093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чел.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Максимальный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балл – 11 б.</a:t>
            </a: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работы по Санкт-Петербургу –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74,6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процент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выполнения работы по Красносельскому району –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74,6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Совпадение районных и городских результатов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0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66388407"/>
              </p:ext>
            </p:extLst>
          </p:nvPr>
        </p:nvGraphicFramePr>
        <p:xfrm>
          <a:off x="287516" y="270371"/>
          <a:ext cx="8554825" cy="4580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2805" y="4850819"/>
            <a:ext cx="85580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>
                <a:ea typeface="Times New Roman"/>
              </a:rPr>
              <a:t>Фактически совпадают результаты по городу и району при выполнении заданий № 3,6; выше городских в заданиях № 1,2, 7; ниже – в заданиях №4,5.</a:t>
            </a:r>
            <a:endParaRPr lang="ru-RU" sz="2800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4107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1097</TotalTime>
  <Words>1241</Words>
  <Application>Microsoft Office PowerPoint</Application>
  <PresentationFormat>Экран (4:3)</PresentationFormat>
  <Paragraphs>220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Symbol</vt:lpstr>
      <vt:lpstr>Times New Roman</vt:lpstr>
      <vt:lpstr>Ретро</vt:lpstr>
      <vt:lpstr> ГБУ ИМЦ Красносельского района  Санкт-Петербурга Анализ региональной диагностической работы по оценке метапредметных результатов освоения обучающимися ООП (1-4 классы)  </vt:lpstr>
      <vt:lpstr>1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региональной диагностической работы по оценке метапредметных результатов освоения обучающимися ООП (входная диагностика, сентябрь 2016 года)</dc:title>
  <dc:creator>user</dc:creator>
  <cp:lastModifiedBy>user</cp:lastModifiedBy>
  <cp:revision>108</cp:revision>
  <dcterms:created xsi:type="dcterms:W3CDTF">2016-12-02T10:32:29Z</dcterms:created>
  <dcterms:modified xsi:type="dcterms:W3CDTF">2021-07-08T06:58:59Z</dcterms:modified>
</cp:coreProperties>
</file>