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62" r:id="rId13"/>
    <p:sldId id="259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mc.edu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1580" y="1268760"/>
            <a:ext cx="7524836" cy="1762896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Информационное совещание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5" y="3284984"/>
            <a:ext cx="7651149" cy="110124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«Планы</a:t>
            </a:r>
            <a:r>
              <a:rPr lang="ru-RU" sz="3200" b="1" dirty="0">
                <a:solidFill>
                  <a:schemeClr val="tx1"/>
                </a:solidFill>
              </a:rPr>
              <a:t>, цели и </a:t>
            </a:r>
            <a:r>
              <a:rPr lang="ru-RU" sz="3200" b="1" dirty="0" smtClean="0">
                <a:solidFill>
                  <a:schemeClr val="tx1"/>
                </a:solidFill>
              </a:rPr>
              <a:t>задачи воспитательной </a:t>
            </a:r>
            <a:r>
              <a:rPr lang="ru-RU" sz="3200" b="1" dirty="0">
                <a:solidFill>
                  <a:schemeClr val="tx1"/>
                </a:solidFill>
              </a:rPr>
              <a:t>работы Красносельского района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на </a:t>
            </a:r>
            <a:r>
              <a:rPr lang="ru-RU" sz="3200" b="1" dirty="0">
                <a:solidFill>
                  <a:schemeClr val="tx1"/>
                </a:solidFill>
              </a:rPr>
              <a:t>2020-2021 учебный </a:t>
            </a:r>
            <a:r>
              <a:rPr lang="ru-RU" sz="3200" b="1" dirty="0" smtClean="0">
                <a:solidFill>
                  <a:schemeClr val="tx1"/>
                </a:solidFill>
              </a:rPr>
              <a:t>год»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57308" y="5702849"/>
            <a:ext cx="1849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27 августа 2020г.</a:t>
            </a:r>
          </a:p>
        </p:txBody>
      </p:sp>
      <p:pic>
        <p:nvPicPr>
          <p:cNvPr id="1026" name="Picture 2" descr="C:\Users\Masha\Desktop\Маша\ДИСТАНТ 2020\3.ПОКОЛЕНИЕ\ФОРУМ П.ру\РОО заставка зу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631" y="116632"/>
            <a:ext cx="1058739" cy="108012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0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20688"/>
            <a:ext cx="6781800" cy="95212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Направления работы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ЦВР ДДТ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543800" cy="388843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600" dirty="0"/>
              <a:t>Место и формат проведения мероприятий – будут соответствовать эпидемиологической </a:t>
            </a:r>
            <a:r>
              <a:rPr lang="ru-RU" sz="3600" dirty="0" smtClean="0"/>
              <a:t>обстановке.</a:t>
            </a:r>
          </a:p>
          <a:p>
            <a:pPr marL="0" indent="0">
              <a:buNone/>
            </a:pPr>
            <a:endParaRPr lang="ru-RU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Профориентация;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Классные руководители;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/>
              <a:t>Опорный центр по профилактике детского дорожно-транспортного </a:t>
            </a:r>
            <a:r>
              <a:rPr lang="ru-RU" sz="3600" dirty="0" smtClean="0"/>
              <a:t>травматизма;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Краеведение;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Медиа;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Отдых и оздоровление;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РДШ;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Духовно-нравственное воспитание.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7179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20688"/>
            <a:ext cx="6781800" cy="16002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РЕСУРС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«Воспитательная </a:t>
            </a:r>
            <a:r>
              <a:rPr lang="ru-RU" sz="3200" dirty="0">
                <a:solidFill>
                  <a:schemeClr val="tx1"/>
                </a:solidFill>
              </a:rPr>
              <a:t>работа Красносельского района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Санкт-Петербурга</a:t>
            </a:r>
            <a:r>
              <a:rPr lang="ru-RU" sz="3200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2492896"/>
            <a:ext cx="7543800" cy="3672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методические материалы ОУ</a:t>
            </a:r>
          </a:p>
          <a:p>
            <a:pPr marL="0" indent="0" algn="ctr">
              <a:buNone/>
            </a:pPr>
            <a:r>
              <a:rPr lang="ru-RU" sz="3600" dirty="0"/>
              <a:t>за период </a:t>
            </a:r>
            <a:r>
              <a:rPr lang="ru-RU" sz="3600" dirty="0" smtClean="0"/>
              <a:t>реализации</a:t>
            </a:r>
            <a:endParaRPr lang="ru-RU" sz="3600" dirty="0"/>
          </a:p>
          <a:p>
            <a:pPr marL="0" indent="0" algn="ctr">
              <a:buNone/>
            </a:pPr>
            <a:r>
              <a:rPr lang="ru-RU" sz="3600" dirty="0" smtClean="0"/>
              <a:t>программы «Поколение.</a:t>
            </a:r>
            <a:r>
              <a:rPr lang="en-US" sz="3600" dirty="0" err="1" smtClean="0"/>
              <a:t>ru</a:t>
            </a:r>
            <a:r>
              <a:rPr lang="ru-RU" sz="3600" dirty="0" smtClean="0"/>
              <a:t>»</a:t>
            </a:r>
            <a:r>
              <a:rPr lang="ru-RU" sz="3600" dirty="0"/>
              <a:t> 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2017-2020 </a:t>
            </a:r>
            <a:r>
              <a:rPr lang="ru-RU" sz="3600" dirty="0"/>
              <a:t>гг.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E-mail</a:t>
            </a:r>
            <a:r>
              <a:rPr lang="ru-RU" sz="3600" dirty="0" smtClean="0">
                <a:solidFill>
                  <a:srgbClr val="002060"/>
                </a:solidFill>
              </a:rPr>
              <a:t>: </a:t>
            </a:r>
            <a:r>
              <a:rPr lang="en-US" sz="3600" dirty="0" smtClean="0">
                <a:solidFill>
                  <a:srgbClr val="002060"/>
                </a:solidFill>
              </a:rPr>
              <a:t>trofimchik_mg@mail.ru</a:t>
            </a:r>
            <a:endParaRPr lang="ru-RU" sz="36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83299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2856"/>
            <a:ext cx="7543800" cy="38862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000" b="1" i="1" dirty="0"/>
              <a:t>Заместитель директора </a:t>
            </a:r>
          </a:p>
          <a:p>
            <a:pPr marL="0" indent="0" algn="r">
              <a:buNone/>
            </a:pPr>
            <a:r>
              <a:rPr lang="ru-RU" sz="2000" b="1" i="1" dirty="0"/>
              <a:t>ЦПМСС Красносельского района </a:t>
            </a:r>
          </a:p>
          <a:p>
            <a:pPr marL="0" indent="0" algn="r">
              <a:buNone/>
            </a:pPr>
            <a:r>
              <a:rPr lang="ru-RU" sz="2000" b="1" i="1" dirty="0"/>
              <a:t>Ирина Сергеевна Седунова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A068828E-5528-BF46-8212-F215854FA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1540768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Приоритетные направления деятельности ЦПМСС Красносельского района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в 2020 – 2021 учебном году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2856"/>
            <a:ext cx="7543800" cy="38862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000" b="1" i="1" dirty="0"/>
              <a:t>директор ГБУ ДО ДООЦ «</a:t>
            </a:r>
            <a:r>
              <a:rPr lang="ru-RU" sz="2000" b="1" i="1" dirty="0" err="1"/>
              <a:t>ЦГПВиБЖ</a:t>
            </a:r>
            <a:r>
              <a:rPr lang="ru-RU" sz="2000" b="1" i="1" dirty="0" smtClean="0"/>
              <a:t>» </a:t>
            </a:r>
          </a:p>
          <a:p>
            <a:pPr marL="0" indent="0" algn="r">
              <a:buNone/>
            </a:pPr>
            <a:r>
              <a:rPr lang="ru-RU" sz="2000" b="1" i="1" dirty="0" smtClean="0"/>
              <a:t>Красносельского района </a:t>
            </a:r>
          </a:p>
          <a:p>
            <a:pPr marL="0" indent="0" algn="r">
              <a:buNone/>
            </a:pPr>
            <a:r>
              <a:rPr lang="ru-RU" sz="2000" b="1" i="1" dirty="0" err="1" smtClean="0"/>
              <a:t>Панкрашкин</a:t>
            </a:r>
            <a:r>
              <a:rPr lang="ru-RU" sz="2000" b="1" i="1" dirty="0" smtClean="0"/>
              <a:t> </a:t>
            </a:r>
            <a:r>
              <a:rPr lang="ru-RU" sz="2000" b="1" i="1" dirty="0"/>
              <a:t>Константин Борисович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A068828E-5528-BF46-8212-F215854FA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1540768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Приоритетные направления деятельности 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ЦГПВиБЖ</a:t>
            </a:r>
            <a:r>
              <a:rPr lang="ru-RU" sz="4000" dirty="0" smtClean="0">
                <a:solidFill>
                  <a:schemeClr val="tx1"/>
                </a:solidFill>
              </a:rPr>
              <a:t> Красносельского района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в 2020 – 2021  учебном году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5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3719264"/>
            <a:ext cx="7543800" cy="237403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000" b="1" i="1" dirty="0" smtClean="0"/>
              <a:t>Директор ГБУ ДО ДДТ Красносельского района</a:t>
            </a:r>
          </a:p>
          <a:p>
            <a:pPr marL="0" indent="0" algn="r">
              <a:buNone/>
            </a:pPr>
            <a:r>
              <a:rPr lang="ru-RU" sz="2000" b="1" i="1" dirty="0" smtClean="0"/>
              <a:t>Марина Дмитриевна </a:t>
            </a:r>
            <a:r>
              <a:rPr lang="ru-RU" sz="2000" b="1" i="1" dirty="0" err="1" smtClean="0"/>
              <a:t>Иваник</a:t>
            </a:r>
            <a:r>
              <a:rPr lang="ru-RU" sz="2000" b="1" i="1" dirty="0" smtClean="0"/>
              <a:t> </a:t>
            </a:r>
            <a:endParaRPr lang="ru-RU" sz="2000" b="1" i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2548880"/>
            <a:ext cx="6781800" cy="16002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Подведение итогов совещания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«</a:t>
            </a:r>
            <a:r>
              <a:rPr lang="ru-RU" sz="4000" dirty="0">
                <a:solidFill>
                  <a:schemeClr val="tx1"/>
                </a:solidFill>
              </a:rPr>
              <a:t>Планы</a:t>
            </a:r>
            <a:r>
              <a:rPr lang="ru-RU" sz="4000" dirty="0" smtClean="0">
                <a:solidFill>
                  <a:schemeClr val="tx1"/>
                </a:solidFill>
              </a:rPr>
              <a:t>,  </a:t>
            </a:r>
            <a:r>
              <a:rPr lang="ru-RU" sz="4000" dirty="0">
                <a:solidFill>
                  <a:schemeClr val="tx1"/>
                </a:solidFill>
              </a:rPr>
              <a:t>цели и задачи воспитательной работы Красносельского района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на 2020-2021 учебный год</a:t>
            </a:r>
            <a:r>
              <a:rPr lang="ru-RU" sz="4000" dirty="0" smtClean="0">
                <a:solidFill>
                  <a:schemeClr val="tx1"/>
                </a:solidFill>
              </a:rPr>
              <a:t>»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9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116832"/>
            <a:ext cx="8136904" cy="160020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Открытие </a:t>
            </a:r>
            <a:r>
              <a:rPr lang="ru-RU" sz="4000" dirty="0" smtClean="0">
                <a:solidFill>
                  <a:schemeClr val="tx1"/>
                </a:solidFill>
              </a:rPr>
              <a:t>совещания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«</a:t>
            </a:r>
            <a:r>
              <a:rPr lang="ru-RU" sz="4000" dirty="0">
                <a:solidFill>
                  <a:schemeClr val="tx1"/>
                </a:solidFill>
              </a:rPr>
              <a:t>Планы</a:t>
            </a:r>
            <a:r>
              <a:rPr lang="ru-RU" sz="4000" dirty="0" smtClean="0">
                <a:solidFill>
                  <a:schemeClr val="tx1"/>
                </a:solidFill>
              </a:rPr>
              <a:t>,  </a:t>
            </a:r>
            <a:r>
              <a:rPr lang="ru-RU" sz="4000" dirty="0">
                <a:solidFill>
                  <a:schemeClr val="tx1"/>
                </a:solidFill>
              </a:rPr>
              <a:t>цели и задачи воспитательной работы Красносельского района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на 2020-2021 учебный год</a:t>
            </a:r>
            <a:r>
              <a:rPr lang="ru-RU" sz="4000" dirty="0" smtClean="0">
                <a:solidFill>
                  <a:schemeClr val="tx1"/>
                </a:solidFill>
              </a:rPr>
              <a:t>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933056"/>
            <a:ext cx="7200800" cy="158417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Специалист </a:t>
            </a:r>
            <a:r>
              <a:rPr lang="ru-RU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1-й категории сектора </a:t>
            </a:r>
            <a:r>
              <a:rPr lang="ru-RU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ОУ</a:t>
            </a:r>
            <a:r>
              <a:rPr lang="ru-RU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 algn="r">
              <a:buNone/>
            </a:pPr>
            <a:r>
              <a:rPr lang="ru-RU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Отдела образования</a:t>
            </a:r>
            <a:r>
              <a:rPr lang="ru-RU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Красносельского района Санкт- Петербурга</a:t>
            </a:r>
          </a:p>
          <a:p>
            <a:pPr marL="0" indent="0" algn="r">
              <a:buNone/>
            </a:pPr>
            <a:r>
              <a:rPr lang="ru-RU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Людмила Леонидовна </a:t>
            </a:r>
            <a:r>
              <a:rPr lang="ru-RU" sz="18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Суровенкова</a:t>
            </a:r>
            <a:endParaRPr lang="ru-RU" sz="18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r">
              <a:buNone/>
            </a:pPr>
            <a:endParaRPr lang="ru-RU" sz="18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3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80728"/>
            <a:ext cx="7488832" cy="16002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Воспитание 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детей – стратегически национальный приоритет 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27584" y="3356992"/>
            <a:ext cx="7543800" cy="144016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800" b="1" i="1" dirty="0" smtClean="0">
                <a:solidFill>
                  <a:schemeClr val="bg2">
                    <a:lumMod val="25000"/>
                  </a:schemeClr>
                </a:solidFill>
              </a:rPr>
              <a:t>Директор ИМЦ Красносельского района </a:t>
            </a:r>
          </a:p>
          <a:p>
            <a:pPr marL="0" indent="0" algn="r">
              <a:buNone/>
            </a:pPr>
            <a:r>
              <a:rPr lang="ru-RU" sz="1800" b="1" i="1" dirty="0" smtClean="0">
                <a:solidFill>
                  <a:schemeClr val="bg2">
                    <a:lumMod val="25000"/>
                  </a:schemeClr>
                </a:solidFill>
              </a:rPr>
              <a:t>Татьяна Анатольевна Сенкевич</a:t>
            </a:r>
            <a:endParaRPr lang="ru-RU" sz="1800" b="1" i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r">
              <a:buNone/>
            </a:pPr>
            <a:endParaRPr lang="ru-RU" sz="18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5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340768"/>
            <a:ext cx="6781800" cy="216024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Р</a:t>
            </a:r>
            <a:r>
              <a:rPr lang="ru-RU" sz="3600" dirty="0" smtClean="0">
                <a:solidFill>
                  <a:schemeClr val="tx1"/>
                </a:solidFill>
              </a:rPr>
              <a:t>азработка  </a:t>
            </a:r>
            <a:r>
              <a:rPr lang="ru-RU" sz="3600" dirty="0">
                <a:solidFill>
                  <a:schemeClr val="tx1"/>
                </a:solidFill>
              </a:rPr>
              <a:t>и  </a:t>
            </a:r>
            <a:r>
              <a:rPr lang="ru-RU" sz="3600" dirty="0" smtClean="0">
                <a:solidFill>
                  <a:schemeClr val="tx1"/>
                </a:solidFill>
              </a:rPr>
              <a:t>внедрение  </a:t>
            </a:r>
            <a:r>
              <a:rPr lang="ru-RU" sz="3600" dirty="0">
                <a:solidFill>
                  <a:schemeClr val="tx1"/>
                </a:solidFill>
              </a:rPr>
              <a:t>рабочих  программ 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в  </a:t>
            </a:r>
            <a:r>
              <a:rPr lang="ru-RU" sz="3600" dirty="0">
                <a:solidFill>
                  <a:schemeClr val="tx1"/>
                </a:solidFill>
              </a:rPr>
              <a:t>соответствии  с  примерной  </a:t>
            </a:r>
            <a:r>
              <a:rPr lang="ru-RU" sz="3600" dirty="0" smtClean="0">
                <a:solidFill>
                  <a:schemeClr val="tx1"/>
                </a:solidFill>
              </a:rPr>
              <a:t>программой воспитания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Министерства просвещения РФ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115616" y="3717032"/>
            <a:ext cx="7200800" cy="158417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800" b="1" i="1" dirty="0" smtClean="0"/>
              <a:t>Методист ИМЦ,  руководитель ЦВР ДДТ</a:t>
            </a:r>
          </a:p>
          <a:p>
            <a:pPr marL="0" indent="0" algn="r">
              <a:buNone/>
            </a:pPr>
            <a:r>
              <a:rPr lang="ru-RU" sz="1800" b="1" i="1" dirty="0" smtClean="0"/>
              <a:t>Мария Георгиевна Трофимчик</a:t>
            </a:r>
            <a:endParaRPr lang="ru-RU" sz="1800" b="1" i="1" dirty="0"/>
          </a:p>
          <a:p>
            <a:pPr marL="0" indent="0" algn="r">
              <a:buNone/>
            </a:pPr>
            <a:endParaRPr lang="ru-RU" sz="1800" b="1" i="1" dirty="0"/>
          </a:p>
        </p:txBody>
      </p:sp>
    </p:spTree>
    <p:extLst>
      <p:ext uri="{BB962C8B-B14F-4D97-AF65-F5344CB8AC3E}">
        <p14:creationId xmlns:p14="http://schemas.microsoft.com/office/powerpoint/2010/main" val="23560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781800" cy="16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Программы воспитания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должны в себя включать четыре основных раздела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2132856"/>
            <a:ext cx="7543800" cy="410445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Раздел </a:t>
            </a:r>
            <a:r>
              <a:rPr lang="ru-RU" dirty="0"/>
              <a:t>«Особенности организуемого в школе воспитательного процесса»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Раздел </a:t>
            </a:r>
            <a:r>
              <a:rPr lang="ru-RU" dirty="0"/>
              <a:t>«Цель и задачи воспитания</a:t>
            </a:r>
            <a:r>
              <a:rPr lang="ru-RU" dirty="0" smtClean="0"/>
              <a:t>»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Раздел «Виды, формы и содержание </a:t>
            </a:r>
            <a:r>
              <a:rPr lang="ru-RU" dirty="0" smtClean="0"/>
              <a:t>деятельности»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Инвариантными </a:t>
            </a:r>
            <a:r>
              <a:rPr lang="ru-RU" dirty="0"/>
              <a:t>модулями должны стать: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ru-RU" sz="2200" dirty="0" smtClean="0"/>
              <a:t>«</a:t>
            </a:r>
            <a:r>
              <a:rPr lang="ru-RU" sz="2400" dirty="0"/>
              <a:t>Классное руководство», </a:t>
            </a:r>
            <a:endParaRPr lang="ru-RU" sz="2400" dirty="0" smtClean="0"/>
          </a:p>
          <a:p>
            <a:pPr lvl="4">
              <a:buFont typeface="Wingdings" panose="05000000000000000000" pitchFamily="2" charset="2"/>
              <a:buChar char="Ø"/>
            </a:pPr>
            <a:r>
              <a:rPr lang="ru-RU" sz="2400" dirty="0" smtClean="0"/>
              <a:t>«</a:t>
            </a:r>
            <a:r>
              <a:rPr lang="ru-RU" sz="2400" dirty="0"/>
              <a:t>Школьный урок», </a:t>
            </a:r>
            <a:endParaRPr lang="ru-RU" sz="2400" dirty="0" smtClean="0"/>
          </a:p>
          <a:p>
            <a:pPr lvl="4">
              <a:buFont typeface="Wingdings" panose="05000000000000000000" pitchFamily="2" charset="2"/>
              <a:buChar char="Ø"/>
            </a:pPr>
            <a:r>
              <a:rPr lang="ru-RU" sz="2400" dirty="0" smtClean="0"/>
              <a:t>«</a:t>
            </a:r>
            <a:r>
              <a:rPr lang="ru-RU" sz="2400" dirty="0"/>
              <a:t>Курсы внеурочной деятельности», </a:t>
            </a:r>
            <a:endParaRPr lang="ru-RU" sz="2400" dirty="0" smtClean="0"/>
          </a:p>
          <a:p>
            <a:pPr lvl="4">
              <a:buFont typeface="Wingdings" panose="05000000000000000000" pitchFamily="2" charset="2"/>
              <a:buChar char="Ø"/>
            </a:pPr>
            <a:r>
              <a:rPr lang="ru-RU" sz="2400" dirty="0" smtClean="0"/>
              <a:t>«</a:t>
            </a:r>
            <a:r>
              <a:rPr lang="ru-RU" sz="2400" dirty="0"/>
              <a:t>Работа с родителями», </a:t>
            </a:r>
            <a:endParaRPr lang="ru-RU" sz="2400" dirty="0" smtClean="0"/>
          </a:p>
          <a:p>
            <a:pPr lvl="4">
              <a:buFont typeface="Wingdings" panose="05000000000000000000" pitchFamily="2" charset="2"/>
              <a:buChar char="Ø"/>
            </a:pPr>
            <a:r>
              <a:rPr lang="ru-RU" sz="2400" dirty="0" smtClean="0"/>
              <a:t>«</a:t>
            </a:r>
            <a:r>
              <a:rPr lang="ru-RU" sz="2400" dirty="0"/>
              <a:t>Самоуправление</a:t>
            </a:r>
            <a:r>
              <a:rPr lang="ru-RU" sz="2400" dirty="0" smtClean="0"/>
              <a:t>»,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ru-RU" sz="2400" dirty="0" smtClean="0"/>
              <a:t>«</a:t>
            </a:r>
            <a:r>
              <a:rPr lang="ru-RU" sz="2400" dirty="0"/>
              <a:t>Профориентация».</a:t>
            </a:r>
          </a:p>
          <a:p>
            <a:pPr marL="0" indent="0">
              <a:buNone/>
            </a:pPr>
            <a:r>
              <a:rPr lang="ru-RU" sz="2100" dirty="0" smtClean="0"/>
              <a:t>(Два </a:t>
            </a:r>
            <a:r>
              <a:rPr lang="ru-RU" sz="2100" dirty="0"/>
              <a:t>последних модуля не являются инвариантными для образовательных организаций, реализующих только образовательные программы начального общего </a:t>
            </a:r>
            <a:r>
              <a:rPr lang="ru-RU" sz="2100" dirty="0" smtClean="0"/>
              <a:t>образования) </a:t>
            </a:r>
          </a:p>
        </p:txBody>
      </p:sp>
    </p:spTree>
    <p:extLst>
      <p:ext uri="{BB962C8B-B14F-4D97-AF65-F5344CB8AC3E}">
        <p14:creationId xmlns:p14="http://schemas.microsoft.com/office/powerpoint/2010/main" val="42919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04664"/>
            <a:ext cx="6781800" cy="16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Программы воспитания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должны в себя включать четыре основных раздела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1988840"/>
            <a:ext cx="75438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	Вариативными </a:t>
            </a:r>
            <a:r>
              <a:rPr lang="ru-RU" sz="2000" dirty="0"/>
              <a:t>модулями могут быть:</a:t>
            </a:r>
            <a:r>
              <a:rPr lang="ru-RU" dirty="0"/>
              <a:t>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ru-RU" sz="2000" dirty="0" smtClean="0"/>
              <a:t>«</a:t>
            </a:r>
            <a:r>
              <a:rPr lang="ru-RU" sz="2000" dirty="0"/>
              <a:t>Ключевые общешкольные дела», </a:t>
            </a:r>
            <a:endParaRPr lang="ru-RU" sz="2000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ru-RU" sz="2000" dirty="0" smtClean="0"/>
              <a:t>«</a:t>
            </a:r>
            <a:r>
              <a:rPr lang="ru-RU" sz="2000" dirty="0"/>
              <a:t>Детские общественные объединения», </a:t>
            </a:r>
            <a:endParaRPr lang="ru-RU" sz="2000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ru-RU" sz="2000" dirty="0" smtClean="0"/>
              <a:t>«</a:t>
            </a:r>
            <a:r>
              <a:rPr lang="ru-RU" sz="2000" dirty="0"/>
              <a:t>Школьные медиа», </a:t>
            </a:r>
            <a:endParaRPr lang="ru-RU" sz="2000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ru-RU" sz="2000" dirty="0" smtClean="0"/>
              <a:t>«</a:t>
            </a:r>
            <a:r>
              <a:rPr lang="ru-RU" sz="2000" dirty="0"/>
              <a:t>Экскурсии, экспедиции, походы», </a:t>
            </a:r>
            <a:endParaRPr lang="ru-RU" sz="2000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ru-RU" sz="2000" dirty="0" smtClean="0"/>
              <a:t>«</a:t>
            </a:r>
            <a:r>
              <a:rPr lang="ru-RU" sz="2000" dirty="0"/>
              <a:t>Организация предметно-эстетической </a:t>
            </a:r>
            <a:r>
              <a:rPr lang="ru-RU" sz="2000" dirty="0" smtClean="0"/>
              <a:t>среды»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ru-RU" sz="2000" dirty="0" smtClean="0"/>
              <a:t>и </a:t>
            </a:r>
            <a:r>
              <a:rPr lang="ru-RU" sz="2000" dirty="0"/>
              <a:t>т.п</a:t>
            </a:r>
            <a:r>
              <a:rPr lang="ru-RU" sz="2000" dirty="0" smtClean="0"/>
              <a:t>.</a:t>
            </a:r>
          </a:p>
          <a:p>
            <a:pPr marL="640080" lvl="2" indent="0">
              <a:buNone/>
            </a:pPr>
            <a:r>
              <a:rPr lang="ru-RU" dirty="0" smtClean="0"/>
              <a:t>(</a:t>
            </a:r>
            <a:r>
              <a:rPr lang="ru-RU" dirty="0"/>
              <a:t>см. методические </a:t>
            </a:r>
            <a:r>
              <a:rPr lang="ru-RU" dirty="0" smtClean="0"/>
              <a:t>рекомендации - банк </a:t>
            </a:r>
            <a:r>
              <a:rPr lang="ru-RU" dirty="0"/>
              <a:t>педагогических идей)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2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781800" cy="16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Программы воспитания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должны в себя включать четыре основных раздела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2348880"/>
            <a:ext cx="75438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4. </a:t>
            </a:r>
            <a:r>
              <a:rPr lang="ru-RU" sz="2200" dirty="0" smtClean="0"/>
              <a:t>«Основные </a:t>
            </a:r>
            <a:r>
              <a:rPr lang="ru-RU" sz="2200" dirty="0"/>
              <a:t>направления самоанализа воспитательной работы</a:t>
            </a:r>
            <a:r>
              <a:rPr lang="ru-RU" sz="2200" dirty="0" smtClean="0"/>
              <a:t>»:</a:t>
            </a:r>
            <a:endParaRPr lang="ru-RU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Результаты </a:t>
            </a:r>
            <a:r>
              <a:rPr lang="ru-RU" dirty="0"/>
              <a:t>воспитания, социализации и саморазвития </a:t>
            </a:r>
            <a:r>
              <a:rPr lang="ru-RU" dirty="0" smtClean="0"/>
              <a:t>школьников. </a:t>
            </a:r>
            <a:r>
              <a:rPr lang="ru-RU" sz="2000" dirty="0" smtClean="0"/>
              <a:t>(Критерием </a:t>
            </a:r>
            <a:r>
              <a:rPr lang="ru-RU" sz="2000" dirty="0"/>
              <a:t>является – динамика личностного развития школьников каждого </a:t>
            </a:r>
            <a:r>
              <a:rPr lang="ru-RU" sz="2000" dirty="0" smtClean="0"/>
              <a:t>класса)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Состояние </a:t>
            </a:r>
            <a:r>
              <a:rPr lang="ru-RU" dirty="0"/>
              <a:t>организуемой в школе совместной деятельности детей и </a:t>
            </a:r>
            <a:r>
              <a:rPr lang="ru-RU" dirty="0" smtClean="0"/>
              <a:t>взрослых. </a:t>
            </a:r>
            <a:r>
              <a:rPr lang="ru-RU" sz="2000" dirty="0" smtClean="0"/>
              <a:t>(Критерием </a:t>
            </a:r>
            <a:r>
              <a:rPr lang="ru-RU" sz="2000" dirty="0"/>
              <a:t>– является наличие интересной, событийно насыщенной и личностно развивающей совместной деятельности детей и </a:t>
            </a:r>
            <a:r>
              <a:rPr lang="ru-RU" sz="2000" dirty="0" smtClean="0"/>
              <a:t>взрослых)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21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76672"/>
            <a:ext cx="6781800" cy="16002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Методические рекомендации для </a:t>
            </a:r>
            <a:r>
              <a:rPr lang="ru-RU" sz="3600" dirty="0" smtClean="0">
                <a:solidFill>
                  <a:schemeClr val="tx1"/>
                </a:solidFill>
              </a:rPr>
              <a:t>разработки программы </a:t>
            </a:r>
            <a:r>
              <a:rPr lang="ru-RU" sz="3600" dirty="0">
                <a:solidFill>
                  <a:schemeClr val="tx1"/>
                </a:solidFill>
              </a:rPr>
              <a:t>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2348880"/>
            <a:ext cx="7543800" cy="1224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002060"/>
                </a:solidFill>
                <a:hlinkClick r:id="rId2"/>
              </a:rPr>
              <a:t>www.imc.edu.ru</a:t>
            </a:r>
            <a:r>
              <a:rPr lang="ru-RU" sz="3200" dirty="0" smtClean="0">
                <a:solidFill>
                  <a:srgbClr val="002060"/>
                </a:solidFill>
              </a:rPr>
              <a:t>      Школьное образование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воспитательная работа</a:t>
            </a:r>
            <a:endParaRPr lang="ru-RU" sz="3600" dirty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611279" y="270892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979712" y="328498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6" name="Picture 2" descr="C:\Users\Masha\Desktop\Маша\4. ЗДВР\Информационное совещание август\Безымянный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926" b="35645"/>
          <a:stretch/>
        </p:blipFill>
        <p:spPr bwMode="auto">
          <a:xfrm>
            <a:off x="80151" y="3573016"/>
            <a:ext cx="8970493" cy="282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87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20688"/>
            <a:ext cx="6781800" cy="16002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Программа воспитания, социализации и самореализации обучающихся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Поколение.</a:t>
            </a:r>
            <a:r>
              <a:rPr lang="en-US" sz="3200" dirty="0" err="1">
                <a:solidFill>
                  <a:schemeClr val="tx1"/>
                </a:solidFill>
              </a:rPr>
              <a:t>ru</a:t>
            </a:r>
            <a:r>
              <a:rPr lang="en-US" sz="3200" dirty="0">
                <a:solidFill>
                  <a:schemeClr val="tx1"/>
                </a:solidFill>
              </a:rPr>
              <a:t> 2.0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2492896"/>
            <a:ext cx="7543800" cy="367240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600" dirty="0"/>
              <a:t>Основные направление программы, 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на </a:t>
            </a:r>
            <a:r>
              <a:rPr lang="ru-RU" sz="3600" dirty="0"/>
              <a:t>которые можно </a:t>
            </a:r>
            <a:r>
              <a:rPr lang="ru-RU" sz="3600" dirty="0" smtClean="0"/>
              <a:t>ориентироваться:</a:t>
            </a:r>
          </a:p>
          <a:p>
            <a:pPr marL="0" indent="0">
              <a:buNone/>
            </a:pPr>
            <a:endParaRPr lang="ru-RU" sz="3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Добровольчество </a:t>
            </a:r>
            <a:r>
              <a:rPr lang="ru-RU" sz="3600" dirty="0"/>
              <a:t>(</a:t>
            </a:r>
            <a:r>
              <a:rPr lang="ru-RU" sz="3600" dirty="0" err="1" smtClean="0"/>
              <a:t>волонтерство</a:t>
            </a:r>
            <a:r>
              <a:rPr lang="ru-RU" sz="3600" dirty="0" smtClean="0"/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Эколого-краеведческое направление;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Техническое направление;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Интеллектуальное направление;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Художественно-эстетическое направление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И др.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06332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687</TotalTime>
  <Words>276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NewsPrint</vt:lpstr>
      <vt:lpstr>Информационное совещание</vt:lpstr>
      <vt:lpstr>Открытие совещания «Планы,  цели и задачи воспитательной работы Красносельского района  на 2020-2021 учебный год»</vt:lpstr>
      <vt:lpstr>Воспитание  детей – стратегически национальный приоритет </vt:lpstr>
      <vt:lpstr> Разработка  и  внедрение  рабочих  программ  в  соответствии  с  примерной  программой воспитания  Министерства просвещения РФ</vt:lpstr>
      <vt:lpstr>Программы воспитания  должны в себя включать четыре основных раздела</vt:lpstr>
      <vt:lpstr>Программы воспитания  должны в себя включать четыре основных раздела</vt:lpstr>
      <vt:lpstr>Программы воспитания  должны в себя включать четыре основных раздела</vt:lpstr>
      <vt:lpstr>Методические рекомендации для разработки программы воспитания</vt:lpstr>
      <vt:lpstr>Программа воспитания, социализации и самореализации обучающихся  Поколение.ru 2.0 </vt:lpstr>
      <vt:lpstr>Направления работы  ЦВР ДДТ</vt:lpstr>
      <vt:lpstr>РЕСУРС «Воспитательная работа Красносельского района  Санкт-Петербурга»</vt:lpstr>
      <vt:lpstr>     Приоритетные направления деятельности ЦПМСС Красносельского района  в 2020 – 2021 учебном году</vt:lpstr>
      <vt:lpstr>     Приоритетные направления деятельности  ЦГПВиБЖ Красносельского района  в 2020 – 2021  учебном году</vt:lpstr>
      <vt:lpstr>Подведение итогов совещания «Планы,  цели и задачи воспитательной работы Красносельского района  на 2020-2021 учебный год»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Информационное совещание</dc:title>
  <dc:creator>Masha</dc:creator>
  <cp:lastModifiedBy>Masha</cp:lastModifiedBy>
  <cp:revision>20</cp:revision>
  <dcterms:created xsi:type="dcterms:W3CDTF">2020-08-25T08:01:35Z</dcterms:created>
  <dcterms:modified xsi:type="dcterms:W3CDTF">2020-08-27T09:20:53Z</dcterms:modified>
</cp:coreProperties>
</file>