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1"/>
  </p:sldMasterIdLst>
  <p:notesMasterIdLst>
    <p:notesMasterId r:id="rId17"/>
  </p:notesMasterIdLst>
  <p:sldIdLst>
    <p:sldId id="256" r:id="rId2"/>
    <p:sldId id="337" r:id="rId3"/>
    <p:sldId id="322" r:id="rId4"/>
    <p:sldId id="331" r:id="rId5"/>
    <p:sldId id="332" r:id="rId6"/>
    <p:sldId id="333" r:id="rId7"/>
    <p:sldId id="276" r:id="rId8"/>
    <p:sldId id="317" r:id="rId9"/>
    <p:sldId id="338" r:id="rId10"/>
    <p:sldId id="339" r:id="rId11"/>
    <p:sldId id="320" r:id="rId12"/>
    <p:sldId id="321" r:id="rId13"/>
    <p:sldId id="335" r:id="rId14"/>
    <p:sldId id="343" r:id="rId15"/>
    <p:sldId id="31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FF"/>
    <a:srgbClr val="FF6699"/>
    <a:srgbClr val="36E0F2"/>
    <a:srgbClr val="66CCFF"/>
    <a:srgbClr val="009999"/>
    <a:srgbClr val="00CC99"/>
    <a:srgbClr val="3F7E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43" autoAdjust="0"/>
  </p:normalViewPr>
  <p:slideViewPr>
    <p:cSldViewPr>
      <p:cViewPr varScale="1">
        <p:scale>
          <a:sx n="69" d="100"/>
          <a:sy n="69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C76A1-2046-4517-86B0-19F7F684F6B3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5" csCatId="accent3" phldr="1"/>
      <dgm:spPr/>
    </dgm:pt>
    <dgm:pt modelId="{39B27AFE-7020-4225-B5BC-360382B51FB6}">
      <dgm:prSet phldrT="[Текст]"/>
      <dgm:spPr/>
      <dgm:t>
        <a:bodyPr/>
        <a:lstStyle/>
        <a:p>
          <a:r>
            <a:rPr lang="ru-RU" b="1" dirty="0" smtClean="0"/>
            <a:t>Работа с учителями </a:t>
          </a:r>
          <a:endParaRPr lang="ru-RU" b="1" dirty="0"/>
        </a:p>
      </dgm:t>
    </dgm:pt>
    <dgm:pt modelId="{EAA21163-2E3F-4205-BF32-85381DD5C4E5}" type="parTrans" cxnId="{6D9BE0C9-2E3F-4987-B921-F65096CD1BD3}">
      <dgm:prSet/>
      <dgm:spPr/>
      <dgm:t>
        <a:bodyPr/>
        <a:lstStyle/>
        <a:p>
          <a:endParaRPr lang="ru-RU"/>
        </a:p>
      </dgm:t>
    </dgm:pt>
    <dgm:pt modelId="{E9DBD1AE-54DB-44EA-84B3-75F40E58A770}" type="sibTrans" cxnId="{6D9BE0C9-2E3F-4987-B921-F65096CD1BD3}">
      <dgm:prSet/>
      <dgm:spPr/>
      <dgm:t>
        <a:bodyPr/>
        <a:lstStyle/>
        <a:p>
          <a:endParaRPr lang="ru-RU"/>
        </a:p>
      </dgm:t>
    </dgm:pt>
    <dgm:pt modelId="{A1E226EA-B80C-4BA3-99D0-5F7499356072}">
      <dgm:prSet phldrT="[Текст]"/>
      <dgm:spPr/>
      <dgm:t>
        <a:bodyPr/>
        <a:lstStyle/>
        <a:p>
          <a:r>
            <a:rPr lang="ru-RU" b="1" dirty="0" smtClean="0"/>
            <a:t>Работа с родителями </a:t>
          </a:r>
          <a:endParaRPr lang="ru-RU" b="1" dirty="0"/>
        </a:p>
      </dgm:t>
    </dgm:pt>
    <dgm:pt modelId="{764D1528-C0C6-4076-9099-905AB912BE7C}" type="parTrans" cxnId="{C4F342AC-310A-4CE3-9984-92FB8D516341}">
      <dgm:prSet/>
      <dgm:spPr/>
      <dgm:t>
        <a:bodyPr/>
        <a:lstStyle/>
        <a:p>
          <a:endParaRPr lang="ru-RU"/>
        </a:p>
      </dgm:t>
    </dgm:pt>
    <dgm:pt modelId="{3649F2C0-5AB9-455B-8ECB-195197AD3D9E}" type="sibTrans" cxnId="{C4F342AC-310A-4CE3-9984-92FB8D516341}">
      <dgm:prSet/>
      <dgm:spPr/>
      <dgm:t>
        <a:bodyPr/>
        <a:lstStyle/>
        <a:p>
          <a:endParaRPr lang="ru-RU"/>
        </a:p>
      </dgm:t>
    </dgm:pt>
    <dgm:pt modelId="{0772C953-180E-4F9D-BE09-1885EC4A1937}">
      <dgm:prSet phldrT="[Текст]"/>
      <dgm:spPr/>
      <dgm:t>
        <a:bodyPr/>
        <a:lstStyle/>
        <a:p>
          <a:r>
            <a:rPr lang="ru-RU" b="1" dirty="0" smtClean="0"/>
            <a:t>Работа с обучающимися</a:t>
          </a:r>
          <a:endParaRPr lang="ru-RU" b="1" dirty="0"/>
        </a:p>
      </dgm:t>
    </dgm:pt>
    <dgm:pt modelId="{47AAE1D0-951A-4177-845B-6E7599F03813}" type="parTrans" cxnId="{DF98F3F2-0D19-4E13-B8C6-FBCC71B7E2B1}">
      <dgm:prSet/>
      <dgm:spPr/>
      <dgm:t>
        <a:bodyPr/>
        <a:lstStyle/>
        <a:p>
          <a:endParaRPr lang="ru-RU"/>
        </a:p>
      </dgm:t>
    </dgm:pt>
    <dgm:pt modelId="{32B4BECB-8284-4E2D-AF1D-835DAEF227F1}" type="sibTrans" cxnId="{DF98F3F2-0D19-4E13-B8C6-FBCC71B7E2B1}">
      <dgm:prSet/>
      <dgm:spPr/>
      <dgm:t>
        <a:bodyPr/>
        <a:lstStyle/>
        <a:p>
          <a:endParaRPr lang="ru-RU"/>
        </a:p>
      </dgm:t>
    </dgm:pt>
    <dgm:pt modelId="{0369C74F-5C24-476C-AAA5-174719778B56}" type="pres">
      <dgm:prSet presAssocID="{CD1C76A1-2046-4517-86B0-19F7F684F6B3}" presName="Name0" presStyleCnt="0">
        <dgm:presLayoutVars>
          <dgm:chMax val="7"/>
          <dgm:chPref val="7"/>
          <dgm:dir/>
        </dgm:presLayoutVars>
      </dgm:prSet>
      <dgm:spPr/>
    </dgm:pt>
    <dgm:pt modelId="{C718FA22-F870-426F-B04F-84686718DC94}" type="pres">
      <dgm:prSet presAssocID="{CD1C76A1-2046-4517-86B0-19F7F684F6B3}" presName="Name1" presStyleCnt="0"/>
      <dgm:spPr/>
    </dgm:pt>
    <dgm:pt modelId="{4B9B3089-CF70-4D39-8BC6-76DF4833C915}" type="pres">
      <dgm:prSet presAssocID="{CD1C76A1-2046-4517-86B0-19F7F684F6B3}" presName="cycle" presStyleCnt="0"/>
      <dgm:spPr/>
    </dgm:pt>
    <dgm:pt modelId="{ACD3C935-B4AE-494D-AA39-55F865EA3A90}" type="pres">
      <dgm:prSet presAssocID="{CD1C76A1-2046-4517-86B0-19F7F684F6B3}" presName="srcNode" presStyleLbl="node1" presStyleIdx="0" presStyleCnt="3"/>
      <dgm:spPr/>
    </dgm:pt>
    <dgm:pt modelId="{A838FCA4-1146-4A84-9399-C63665044DED}" type="pres">
      <dgm:prSet presAssocID="{CD1C76A1-2046-4517-86B0-19F7F684F6B3}" presName="conn" presStyleLbl="parChTrans1D2" presStyleIdx="0" presStyleCnt="1"/>
      <dgm:spPr/>
      <dgm:t>
        <a:bodyPr/>
        <a:lstStyle/>
        <a:p>
          <a:endParaRPr lang="ru-RU"/>
        </a:p>
      </dgm:t>
    </dgm:pt>
    <dgm:pt modelId="{207F1FB7-4820-4D55-9937-A9EA0110F30A}" type="pres">
      <dgm:prSet presAssocID="{CD1C76A1-2046-4517-86B0-19F7F684F6B3}" presName="extraNode" presStyleLbl="node1" presStyleIdx="0" presStyleCnt="3"/>
      <dgm:spPr/>
    </dgm:pt>
    <dgm:pt modelId="{0078E163-8BA9-4F68-B049-E19BCB698689}" type="pres">
      <dgm:prSet presAssocID="{CD1C76A1-2046-4517-86B0-19F7F684F6B3}" presName="dstNode" presStyleLbl="node1" presStyleIdx="0" presStyleCnt="3"/>
      <dgm:spPr/>
    </dgm:pt>
    <dgm:pt modelId="{41AE6D27-3C54-4FD4-83AB-74756DFDE8D1}" type="pres">
      <dgm:prSet presAssocID="{39B27AFE-7020-4225-B5BC-360382B51FB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A74B1-7B50-46AA-9798-04BB18964FE9}" type="pres">
      <dgm:prSet presAssocID="{39B27AFE-7020-4225-B5BC-360382B51FB6}" presName="accent_1" presStyleCnt="0"/>
      <dgm:spPr/>
    </dgm:pt>
    <dgm:pt modelId="{097173FB-1FD6-4BB8-B93C-D0C1F14B947C}" type="pres">
      <dgm:prSet presAssocID="{39B27AFE-7020-4225-B5BC-360382B51FB6}" presName="accentRepeatNode" presStyleLbl="solidFgAcc1" presStyleIdx="0" presStyleCnt="3"/>
      <dgm:spPr/>
    </dgm:pt>
    <dgm:pt modelId="{A943AA09-9426-44C7-8211-0FF1DAE3CA43}" type="pres">
      <dgm:prSet presAssocID="{A1E226EA-B80C-4BA3-99D0-5F749935607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5EF93-2B5E-41AF-83BD-F6C5BC20794B}" type="pres">
      <dgm:prSet presAssocID="{A1E226EA-B80C-4BA3-99D0-5F7499356072}" presName="accent_2" presStyleCnt="0"/>
      <dgm:spPr/>
    </dgm:pt>
    <dgm:pt modelId="{698E1BE4-BEE1-4165-BA6F-F79B59379FA8}" type="pres">
      <dgm:prSet presAssocID="{A1E226EA-B80C-4BA3-99D0-5F7499356072}" presName="accentRepeatNode" presStyleLbl="solidFgAcc1" presStyleIdx="1" presStyleCnt="3"/>
      <dgm:spPr/>
    </dgm:pt>
    <dgm:pt modelId="{FC9A150A-97A2-4887-8BDF-59B2ABA52CDC}" type="pres">
      <dgm:prSet presAssocID="{0772C953-180E-4F9D-BE09-1885EC4A193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FE2F5-9C84-423B-8913-C73988F2DF5A}" type="pres">
      <dgm:prSet presAssocID="{0772C953-180E-4F9D-BE09-1885EC4A1937}" presName="accent_3" presStyleCnt="0"/>
      <dgm:spPr/>
    </dgm:pt>
    <dgm:pt modelId="{BFE2886F-546E-4921-8CF3-1FA30E281066}" type="pres">
      <dgm:prSet presAssocID="{0772C953-180E-4F9D-BE09-1885EC4A1937}" presName="accentRepeatNode" presStyleLbl="solidFgAcc1" presStyleIdx="2" presStyleCnt="3"/>
      <dgm:spPr/>
    </dgm:pt>
  </dgm:ptLst>
  <dgm:cxnLst>
    <dgm:cxn modelId="{CCC17AA3-37ED-48A6-95A8-50792544302C}" type="presOf" srcId="{0772C953-180E-4F9D-BE09-1885EC4A1937}" destId="{FC9A150A-97A2-4887-8BDF-59B2ABA52CDC}" srcOrd="0" destOrd="0" presId="urn:microsoft.com/office/officeart/2008/layout/VerticalCurvedList"/>
    <dgm:cxn modelId="{C4F342AC-310A-4CE3-9984-92FB8D516341}" srcId="{CD1C76A1-2046-4517-86B0-19F7F684F6B3}" destId="{A1E226EA-B80C-4BA3-99D0-5F7499356072}" srcOrd="1" destOrd="0" parTransId="{764D1528-C0C6-4076-9099-905AB912BE7C}" sibTransId="{3649F2C0-5AB9-455B-8ECB-195197AD3D9E}"/>
    <dgm:cxn modelId="{B13090FC-102A-4D8E-9EA2-8AA63DBEA824}" type="presOf" srcId="{CD1C76A1-2046-4517-86B0-19F7F684F6B3}" destId="{0369C74F-5C24-476C-AAA5-174719778B56}" srcOrd="0" destOrd="0" presId="urn:microsoft.com/office/officeart/2008/layout/VerticalCurvedList"/>
    <dgm:cxn modelId="{BD5C62F7-ABF9-468D-8D2C-C3A0230A1C76}" type="presOf" srcId="{E9DBD1AE-54DB-44EA-84B3-75F40E58A770}" destId="{A838FCA4-1146-4A84-9399-C63665044DED}" srcOrd="0" destOrd="0" presId="urn:microsoft.com/office/officeart/2008/layout/VerticalCurvedList"/>
    <dgm:cxn modelId="{DF98F3F2-0D19-4E13-B8C6-FBCC71B7E2B1}" srcId="{CD1C76A1-2046-4517-86B0-19F7F684F6B3}" destId="{0772C953-180E-4F9D-BE09-1885EC4A1937}" srcOrd="2" destOrd="0" parTransId="{47AAE1D0-951A-4177-845B-6E7599F03813}" sibTransId="{32B4BECB-8284-4E2D-AF1D-835DAEF227F1}"/>
    <dgm:cxn modelId="{6D9BE0C9-2E3F-4987-B921-F65096CD1BD3}" srcId="{CD1C76A1-2046-4517-86B0-19F7F684F6B3}" destId="{39B27AFE-7020-4225-B5BC-360382B51FB6}" srcOrd="0" destOrd="0" parTransId="{EAA21163-2E3F-4205-BF32-85381DD5C4E5}" sibTransId="{E9DBD1AE-54DB-44EA-84B3-75F40E58A770}"/>
    <dgm:cxn modelId="{33C9F62F-1F71-48F4-91AF-9CB0992AF9C1}" type="presOf" srcId="{39B27AFE-7020-4225-B5BC-360382B51FB6}" destId="{41AE6D27-3C54-4FD4-83AB-74756DFDE8D1}" srcOrd="0" destOrd="0" presId="urn:microsoft.com/office/officeart/2008/layout/VerticalCurvedList"/>
    <dgm:cxn modelId="{005542FF-084A-42DB-B569-3CD49199E586}" type="presOf" srcId="{A1E226EA-B80C-4BA3-99D0-5F7499356072}" destId="{A943AA09-9426-44C7-8211-0FF1DAE3CA43}" srcOrd="0" destOrd="0" presId="urn:microsoft.com/office/officeart/2008/layout/VerticalCurvedList"/>
    <dgm:cxn modelId="{E8876730-6C80-4A64-84E4-277090A63CF0}" type="presParOf" srcId="{0369C74F-5C24-476C-AAA5-174719778B56}" destId="{C718FA22-F870-426F-B04F-84686718DC94}" srcOrd="0" destOrd="0" presId="urn:microsoft.com/office/officeart/2008/layout/VerticalCurvedList"/>
    <dgm:cxn modelId="{E2826AFE-39F9-4BD8-8401-871BA3582787}" type="presParOf" srcId="{C718FA22-F870-426F-B04F-84686718DC94}" destId="{4B9B3089-CF70-4D39-8BC6-76DF4833C915}" srcOrd="0" destOrd="0" presId="urn:microsoft.com/office/officeart/2008/layout/VerticalCurvedList"/>
    <dgm:cxn modelId="{92DBA4C5-E3D7-4E91-A94C-9290DE940BC9}" type="presParOf" srcId="{4B9B3089-CF70-4D39-8BC6-76DF4833C915}" destId="{ACD3C935-B4AE-494D-AA39-55F865EA3A90}" srcOrd="0" destOrd="0" presId="urn:microsoft.com/office/officeart/2008/layout/VerticalCurvedList"/>
    <dgm:cxn modelId="{6CABFC7F-8823-4DE2-9996-4C52FCC0352F}" type="presParOf" srcId="{4B9B3089-CF70-4D39-8BC6-76DF4833C915}" destId="{A838FCA4-1146-4A84-9399-C63665044DED}" srcOrd="1" destOrd="0" presId="urn:microsoft.com/office/officeart/2008/layout/VerticalCurvedList"/>
    <dgm:cxn modelId="{E8ED468C-372F-49CC-B0B0-D47E0F7E92F9}" type="presParOf" srcId="{4B9B3089-CF70-4D39-8BC6-76DF4833C915}" destId="{207F1FB7-4820-4D55-9937-A9EA0110F30A}" srcOrd="2" destOrd="0" presId="urn:microsoft.com/office/officeart/2008/layout/VerticalCurvedList"/>
    <dgm:cxn modelId="{4BAE2D18-3351-433E-868D-E297FDD9F62F}" type="presParOf" srcId="{4B9B3089-CF70-4D39-8BC6-76DF4833C915}" destId="{0078E163-8BA9-4F68-B049-E19BCB698689}" srcOrd="3" destOrd="0" presId="urn:microsoft.com/office/officeart/2008/layout/VerticalCurvedList"/>
    <dgm:cxn modelId="{8490242E-DD0A-4ECC-914D-64A40894C86B}" type="presParOf" srcId="{C718FA22-F870-426F-B04F-84686718DC94}" destId="{41AE6D27-3C54-4FD4-83AB-74756DFDE8D1}" srcOrd="1" destOrd="0" presId="urn:microsoft.com/office/officeart/2008/layout/VerticalCurvedList"/>
    <dgm:cxn modelId="{5DB7C213-5BC3-4625-AE9D-21BEA9C9923D}" type="presParOf" srcId="{C718FA22-F870-426F-B04F-84686718DC94}" destId="{9F1A74B1-7B50-46AA-9798-04BB18964FE9}" srcOrd="2" destOrd="0" presId="urn:microsoft.com/office/officeart/2008/layout/VerticalCurvedList"/>
    <dgm:cxn modelId="{F090D6E4-9480-4495-B0F0-C579E79E031C}" type="presParOf" srcId="{9F1A74B1-7B50-46AA-9798-04BB18964FE9}" destId="{097173FB-1FD6-4BB8-B93C-D0C1F14B947C}" srcOrd="0" destOrd="0" presId="urn:microsoft.com/office/officeart/2008/layout/VerticalCurvedList"/>
    <dgm:cxn modelId="{8203D6C8-001D-46E4-9C39-03DD70B4EA21}" type="presParOf" srcId="{C718FA22-F870-426F-B04F-84686718DC94}" destId="{A943AA09-9426-44C7-8211-0FF1DAE3CA43}" srcOrd="3" destOrd="0" presId="urn:microsoft.com/office/officeart/2008/layout/VerticalCurvedList"/>
    <dgm:cxn modelId="{BC20E91B-3B3A-47AD-903E-9EFF9D87295B}" type="presParOf" srcId="{C718FA22-F870-426F-B04F-84686718DC94}" destId="{FE95EF93-2B5E-41AF-83BD-F6C5BC20794B}" srcOrd="4" destOrd="0" presId="urn:microsoft.com/office/officeart/2008/layout/VerticalCurvedList"/>
    <dgm:cxn modelId="{B8EEFE1D-A8B7-41AE-821A-0C25A3684B93}" type="presParOf" srcId="{FE95EF93-2B5E-41AF-83BD-F6C5BC20794B}" destId="{698E1BE4-BEE1-4165-BA6F-F79B59379FA8}" srcOrd="0" destOrd="0" presId="urn:microsoft.com/office/officeart/2008/layout/VerticalCurvedList"/>
    <dgm:cxn modelId="{3A3536B3-1A46-494A-93BB-E09AF8C1BBC2}" type="presParOf" srcId="{C718FA22-F870-426F-B04F-84686718DC94}" destId="{FC9A150A-97A2-4887-8BDF-59B2ABA52CDC}" srcOrd="5" destOrd="0" presId="urn:microsoft.com/office/officeart/2008/layout/VerticalCurvedList"/>
    <dgm:cxn modelId="{396B6D47-75C3-43A6-97B7-3D6CCF56E39F}" type="presParOf" srcId="{C718FA22-F870-426F-B04F-84686718DC94}" destId="{41CFE2F5-9C84-423B-8913-C73988F2DF5A}" srcOrd="6" destOrd="0" presId="urn:microsoft.com/office/officeart/2008/layout/VerticalCurvedList"/>
    <dgm:cxn modelId="{1399C7D6-0281-4E6F-92CB-1E3DDD01FD07}" type="presParOf" srcId="{41CFE2F5-9C84-423B-8913-C73988F2DF5A}" destId="{BFE2886F-546E-4921-8CF3-1FA30E2810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8FCA4-1146-4A84-9399-C63665044DED}">
      <dsp:nvSpPr>
        <dsp:cNvPr id="0" name=""/>
        <dsp:cNvSpPr/>
      </dsp:nvSpPr>
      <dsp:spPr>
        <a:xfrm>
          <a:off x="-4642801" y="-711776"/>
          <a:ext cx="5530390" cy="5530390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1429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E6D27-3C54-4FD4-83AB-74756DFDE8D1}">
      <dsp:nvSpPr>
        <dsp:cNvPr id="0" name=""/>
        <dsp:cNvSpPr/>
      </dsp:nvSpPr>
      <dsp:spPr>
        <a:xfrm>
          <a:off x="570840" y="410683"/>
          <a:ext cx="5854016" cy="82136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196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Работа с учителями </a:t>
          </a:r>
          <a:endParaRPr lang="ru-RU" sz="3600" b="1" kern="1200" dirty="0"/>
        </a:p>
      </dsp:txBody>
      <dsp:txXfrm>
        <a:off x="570840" y="410683"/>
        <a:ext cx="5854016" cy="821367"/>
      </dsp:txXfrm>
    </dsp:sp>
    <dsp:sp modelId="{097173FB-1FD6-4BB8-B93C-D0C1F14B947C}">
      <dsp:nvSpPr>
        <dsp:cNvPr id="0" name=""/>
        <dsp:cNvSpPr/>
      </dsp:nvSpPr>
      <dsp:spPr>
        <a:xfrm>
          <a:off x="57485" y="308012"/>
          <a:ext cx="1026709" cy="1026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43AA09-9426-44C7-8211-0FF1DAE3CA43}">
      <dsp:nvSpPr>
        <dsp:cNvPr id="0" name=""/>
        <dsp:cNvSpPr/>
      </dsp:nvSpPr>
      <dsp:spPr>
        <a:xfrm>
          <a:off x="869407" y="1642735"/>
          <a:ext cx="5555449" cy="82136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196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Работа с родителями </a:t>
          </a:r>
          <a:endParaRPr lang="ru-RU" sz="3600" b="1" kern="1200" dirty="0"/>
        </a:p>
      </dsp:txBody>
      <dsp:txXfrm>
        <a:off x="869407" y="1642735"/>
        <a:ext cx="5555449" cy="821367"/>
      </dsp:txXfrm>
    </dsp:sp>
    <dsp:sp modelId="{698E1BE4-BEE1-4165-BA6F-F79B59379FA8}">
      <dsp:nvSpPr>
        <dsp:cNvPr id="0" name=""/>
        <dsp:cNvSpPr/>
      </dsp:nvSpPr>
      <dsp:spPr>
        <a:xfrm>
          <a:off x="356052" y="1540064"/>
          <a:ext cx="1026709" cy="1026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C9A150A-97A2-4887-8BDF-59B2ABA52CDC}">
      <dsp:nvSpPr>
        <dsp:cNvPr id="0" name=""/>
        <dsp:cNvSpPr/>
      </dsp:nvSpPr>
      <dsp:spPr>
        <a:xfrm>
          <a:off x="570840" y="2874786"/>
          <a:ext cx="5854016" cy="82136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196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Работа с обучающимися</a:t>
          </a:r>
          <a:endParaRPr lang="ru-RU" sz="3600" b="1" kern="1200" dirty="0"/>
        </a:p>
      </dsp:txBody>
      <dsp:txXfrm>
        <a:off x="570840" y="2874786"/>
        <a:ext cx="5854016" cy="821367"/>
      </dsp:txXfrm>
    </dsp:sp>
    <dsp:sp modelId="{BFE2886F-546E-4921-8CF3-1FA30E281066}">
      <dsp:nvSpPr>
        <dsp:cNvPr id="0" name=""/>
        <dsp:cNvSpPr/>
      </dsp:nvSpPr>
      <dsp:spPr>
        <a:xfrm>
          <a:off x="57485" y="2772115"/>
          <a:ext cx="1026709" cy="1026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541C5D-7739-4F10-96B7-A165A7AFB966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8500F1-D615-4887-8685-D341663DD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73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52B8384-F7CE-4427-8668-E94865D55D30}" type="slidenum">
              <a:rPr lang="ru-RU" altLang="ru-RU" smtClean="0">
                <a:latin typeface="Arial" charset="0"/>
              </a:rPr>
              <a:pPr/>
              <a:t>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74D32E-BA67-4F77-9437-F6A8BB94512E}" type="datetimeFigureOut">
              <a:rPr lang="ru-RU" smtClean="0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F87A060-ED7E-4B8E-8EF8-C9994C555A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6D2B0-AECC-47A8-A8ED-8F5E6330CBAF}" type="datetimeFigureOut">
              <a:rPr lang="ru-RU" smtClean="0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086A0-BC9B-490F-BB75-25C4DA38F9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279D0982-37CD-4C89-A6F0-700A96E3DD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D97D5-DBC4-43CD-86A1-BD9134F4215E}" type="datetimeFigureOut">
              <a:rPr lang="ru-RU" smtClean="0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3065E-C6D3-4219-8822-2C83A436E048}" type="datetimeFigureOut">
              <a:rPr lang="ru-RU" smtClean="0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485CDB02-D97C-42C3-ADB6-410A06D54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2BB01-91AD-4137-B573-B1C0FEC88189}" type="datetimeFigureOut">
              <a:rPr lang="ru-RU" smtClean="0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B047D71-CF95-46EE-AD45-87E5C692BC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0FA888AA-5908-4E71-85C2-F3F47C97810A}" type="datetimeFigureOut">
              <a:rPr lang="ru-RU" smtClean="0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B3410-600A-4CB0-8C7F-E70649530A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F0A68-2779-45BB-B5B2-16C7C29EA3E7}" type="datetimeFigureOut">
              <a:rPr lang="ru-RU" smtClean="0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3B6631B-C9A5-40B2-AF8D-7EE313DD89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919D-B4F6-4C83-A4B5-AA6EF6B03BB6}" type="datetimeFigureOut">
              <a:rPr lang="ru-RU" smtClean="0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C0C4788A-8231-4C0D-85C6-681CF9978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E1885-9205-49FC-93FD-641E8BB46056}" type="datetimeFigureOut">
              <a:rPr lang="ru-RU" smtClean="0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C890DB-295A-4303-A34B-F23FFAE62A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C8E1D54-47CB-4F6A-8FF7-8413F48539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7EB45-DB10-4375-A187-6975E23215F5}" type="datetimeFigureOut">
              <a:rPr lang="ru-RU" smtClean="0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A1EBFDCA-E971-49B9-8CBF-4C162053C9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0E2B1EF5-C9CB-436C-803A-28FD05A2C66F}" type="datetimeFigureOut">
              <a:rPr lang="ru-RU" smtClean="0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789888-A0EE-4523-8130-846C64E439E9}" type="datetimeFigureOut">
              <a:rPr lang="ru-RU" smtClean="0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F198339-D934-435D-B317-94F25868A2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20689"/>
            <a:ext cx="8532440" cy="2088231"/>
          </a:xfrm>
        </p:spPr>
        <p:txBody>
          <a:bodyPr anchorCtr="1">
            <a:normAutofit/>
          </a:bodyPr>
          <a:lstStyle/>
          <a:p>
            <a:pPr>
              <a:defRPr/>
            </a:pPr>
            <a:r>
              <a:rPr lang="ru-RU" altLang="ru-RU" sz="3200" b="1" dirty="0" smtClean="0">
                <a:solidFill>
                  <a:srgbClr val="7030A0"/>
                </a:solidFill>
              </a:rPr>
              <a:t>«</a:t>
            </a:r>
            <a:r>
              <a:rPr lang="ru-RU" sz="3200" b="1" dirty="0" smtClean="0">
                <a:solidFill>
                  <a:srgbClr val="7030A0"/>
                </a:solidFill>
              </a:rPr>
              <a:t>Выявление психологических причин трудностей обучения младших школьников»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932040" y="4508500"/>
            <a:ext cx="4211960" cy="1514475"/>
          </a:xfrm>
        </p:spPr>
        <p:txBody>
          <a:bodyPr anchor="ctr">
            <a:normAutofit fontScale="92500"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1800" b="1" dirty="0" smtClean="0">
                <a:solidFill>
                  <a:srgbClr val="003300"/>
                </a:solidFill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7030A0"/>
                </a:solidFill>
              </a:rPr>
              <a:t>Старикова Ирина Ивановна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7030A0"/>
                </a:solidFill>
              </a:rPr>
              <a:t>Педагог-психолог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7030A0"/>
                </a:solidFill>
              </a:rPr>
              <a:t>ГБОУ СОШ  №</a:t>
            </a:r>
            <a:r>
              <a:rPr lang="ru-RU" altLang="ru-RU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390</a:t>
            </a:r>
            <a:endParaRPr lang="ru-RU" alt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87325" y="228600"/>
            <a:ext cx="8015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ru-RU" altLang="ru-RU" sz="41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212976"/>
            <a:ext cx="367289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760240"/>
          </a:xfrm>
        </p:spPr>
        <p:txBody>
          <a:bodyPr>
            <a:noAutofit/>
          </a:bodyPr>
          <a:lstStyle/>
          <a:p>
            <a:pPr indent="457200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Тест на оценку </a:t>
            </a:r>
            <a:r>
              <a:rPr lang="ru-RU" sz="2400" b="1" i="1" dirty="0" err="1">
                <a:solidFill>
                  <a:srgbClr val="000000"/>
                </a:solidFill>
                <a:latin typeface="Times New Roman"/>
              </a:rPr>
              <a:t>сформированности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 навыков чтения</a:t>
            </a:r>
            <a:r>
              <a:rPr lang="ru-RU" sz="240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Verdana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из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методического комплекса</a:t>
            </a:r>
            <a:r>
              <a:rPr lang="ru-RU" sz="240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Verdana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«Прогноз и профилактика проблем обучения в 3-6 классах» Л.А.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Ясюковой</a:t>
            </a:r>
            <a:r>
              <a:rPr lang="ru-RU" sz="240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Verdana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80920" cy="46085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/>
              <a:t>Фамилия, имя </a:t>
            </a:r>
            <a:r>
              <a:rPr lang="ru-RU" i="1" dirty="0" smtClean="0"/>
              <a:t>___________________Класс________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Скоро </a:t>
            </a:r>
            <a:r>
              <a:rPr lang="ru-RU" dirty="0"/>
              <a:t>она зашла в самую чащу ______________. Ни одна ____________________ не залетала сюда, ни единый ____________________ не проникал сквозь ___________________ ветви. Высокие стволы ___________________ плотными рядами, точно стены. Кругом было так ___________________, что </a:t>
            </a:r>
            <a:r>
              <a:rPr lang="ru-RU" dirty="0" err="1"/>
              <a:t>Элиза</a:t>
            </a:r>
            <a:r>
              <a:rPr lang="ru-RU" dirty="0"/>
              <a:t> ______________________ свои собственные шаги, слышала шуршание каждого сухого ________________________, попадавшего ей __________________ ноги. Никогда еще </a:t>
            </a:r>
            <a:r>
              <a:rPr lang="ru-RU" dirty="0" err="1"/>
              <a:t>Элиза</a:t>
            </a:r>
            <a:r>
              <a:rPr lang="ru-RU" dirty="0"/>
              <a:t>_______________________________ в такой глуши.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91630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32138" y="2035175"/>
            <a:ext cx="2449512" cy="1470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b="1" smtClean="0"/>
          </a:p>
        </p:txBody>
      </p:sp>
      <p:pic>
        <p:nvPicPr>
          <p:cNvPr id="10244" name="Picture 4" descr="учи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2016223" cy="249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-облако 1"/>
          <p:cNvSpPr/>
          <p:nvPr/>
        </p:nvSpPr>
        <p:spPr bwMode="auto">
          <a:xfrm>
            <a:off x="1403648" y="24355"/>
            <a:ext cx="6197618" cy="4025503"/>
          </a:xfrm>
          <a:prstGeom prst="cloudCallou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2411760" y="764704"/>
            <a:ext cx="48245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	Фактором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наиболее часто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	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существенно влияющим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	на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состояние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мозга здорового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человека,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	являются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эмоции.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       Н.П. Бехтерева.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404813"/>
            <a:ext cx="7924800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4000" b="1" smtClean="0">
                <a:solidFill>
                  <a:schemeClr val="bg1"/>
                </a:solidFill>
              </a:rPr>
              <a:t>  Проблема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827088" y="404664"/>
            <a:ext cx="7345312" cy="86409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969391" y="2636912"/>
            <a:ext cx="3275419" cy="100811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67544" y="4648852"/>
            <a:ext cx="3490930" cy="138499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56" name="TextBox 15"/>
          <p:cNvSpPr txBox="1">
            <a:spLocks noChangeArrowheads="1"/>
          </p:cNvSpPr>
          <p:nvPr/>
        </p:nvSpPr>
        <p:spPr bwMode="auto">
          <a:xfrm>
            <a:off x="941259" y="636687"/>
            <a:ext cx="7091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i="1" dirty="0"/>
              <a:t>ЭМОЦИОНАЛЬНОЕ НЕБЛАГОПОЛУЧИЕ</a:t>
            </a:r>
          </a:p>
        </p:txBody>
      </p:sp>
      <p:sp>
        <p:nvSpPr>
          <p:cNvPr id="6157" name="TextBox 16"/>
          <p:cNvSpPr txBox="1">
            <a:spLocks noChangeArrowheads="1"/>
          </p:cNvSpPr>
          <p:nvPr/>
        </p:nvSpPr>
        <p:spPr bwMode="auto">
          <a:xfrm>
            <a:off x="3382410" y="2879358"/>
            <a:ext cx="2411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800" b="1" i="1" dirty="0"/>
              <a:t>Трудности</a:t>
            </a:r>
            <a:endParaRPr lang="ru-RU" altLang="ru-RU" sz="2000" b="1" i="1" dirty="0"/>
          </a:p>
        </p:txBody>
      </p:sp>
      <p:sp>
        <p:nvSpPr>
          <p:cNvPr id="6158" name="TextBox 17"/>
          <p:cNvSpPr txBox="1">
            <a:spLocks noChangeArrowheads="1"/>
          </p:cNvSpPr>
          <p:nvPr/>
        </p:nvSpPr>
        <p:spPr bwMode="auto">
          <a:xfrm>
            <a:off x="539552" y="4770438"/>
            <a:ext cx="3600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 i="1" dirty="0"/>
              <a:t>Нарушение нормального течения процесса обучения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671425" y="4617901"/>
            <a:ext cx="2376264" cy="134976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62" name="TextBox 24"/>
          <p:cNvSpPr txBox="1">
            <a:spLocks noChangeArrowheads="1"/>
          </p:cNvSpPr>
          <p:nvPr/>
        </p:nvSpPr>
        <p:spPr bwMode="auto">
          <a:xfrm>
            <a:off x="5656263" y="4957763"/>
            <a:ext cx="237648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800" b="1" i="1" dirty="0"/>
              <a:t>Проблемы</a:t>
            </a:r>
            <a:r>
              <a:rPr lang="ru-RU" altLang="ru-RU" sz="2000" b="1" i="1" dirty="0"/>
              <a:t> </a:t>
            </a:r>
            <a:r>
              <a:rPr lang="ru-RU" altLang="ru-RU" sz="2400" b="1" i="1" dirty="0"/>
              <a:t>в социализации</a:t>
            </a:r>
          </a:p>
        </p:txBody>
      </p:sp>
      <p:sp>
        <p:nvSpPr>
          <p:cNvPr id="26" name="Стрелка вверх 25"/>
          <p:cNvSpPr/>
          <p:nvPr/>
        </p:nvSpPr>
        <p:spPr bwMode="auto">
          <a:xfrm rot="13459341">
            <a:off x="2234141" y="3432137"/>
            <a:ext cx="462391" cy="1328871"/>
          </a:xfrm>
          <a:prstGeom prst="up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вверх 29"/>
          <p:cNvSpPr/>
          <p:nvPr/>
        </p:nvSpPr>
        <p:spPr bwMode="auto">
          <a:xfrm rot="8377580">
            <a:off x="6422224" y="3514474"/>
            <a:ext cx="462391" cy="1213758"/>
          </a:xfrm>
          <a:prstGeom prst="up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 bwMode="auto">
          <a:xfrm>
            <a:off x="3958474" y="1276886"/>
            <a:ext cx="1224136" cy="1368152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«Домики» Ореховой О.А.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8802"/>
            <a:ext cx="3458925" cy="40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00600" y="785794"/>
            <a:ext cx="4038600" cy="526753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000496" y="642918"/>
          <a:ext cx="4874929" cy="5929354"/>
        </p:xfrm>
        <a:graphic>
          <a:graphicData uri="http://schemas.openxmlformats.org/presentationml/2006/ole">
            <p:oleObj spid="_x0000_s1027" name="Документ" r:id="rId4" imgW="6788378" imgH="5906012" progId="Word.Document.12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285728"/>
            <a:ext cx="3841620" cy="5767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3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70000"/>
              </a:lnSpc>
              <a:buNone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– СЧАСТЬЕ</a:t>
            </a:r>
          </a:p>
          <a:p>
            <a:pPr marL="457200" indent="-457200">
              <a:lnSpc>
                <a:spcPct val="170000"/>
              </a:lnSpc>
              <a:buNone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2 -ГОРЕ</a:t>
            </a:r>
          </a:p>
          <a:p>
            <a:pPr marL="457200" indent="-457200">
              <a:lnSpc>
                <a:spcPct val="170000"/>
              </a:lnSpc>
              <a:buNone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3 -</a:t>
            </a:r>
            <a:r>
              <a:rPr lang="ru-RU" sz="2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СПРАВЕДЛИВОСТЬ</a:t>
            </a:r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–ОБИДА</a:t>
            </a:r>
          </a:p>
          <a:p>
            <a:pPr marL="457200" indent="-457200">
              <a:lnSpc>
                <a:spcPct val="170000"/>
              </a:lnSpc>
              <a:buNone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–ДРУЖБА </a:t>
            </a:r>
          </a:p>
          <a:p>
            <a:pPr marL="457200" indent="-457200">
              <a:lnSpc>
                <a:spcPct val="170000"/>
              </a:lnSpc>
              <a:buNone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–ССОРА </a:t>
            </a:r>
          </a:p>
          <a:p>
            <a:pPr marL="457200" indent="-457200">
              <a:lnSpc>
                <a:spcPct val="170000"/>
              </a:lnSpc>
              <a:buNone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–ДОБРОТА</a:t>
            </a:r>
          </a:p>
          <a:p>
            <a:pPr marL="457200" indent="-457200">
              <a:lnSpc>
                <a:spcPct val="170000"/>
              </a:lnSpc>
              <a:buNone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–ЗЛОБА</a:t>
            </a:r>
          </a:p>
          <a:p>
            <a:pPr marL="457200" indent="-457200">
              <a:lnSpc>
                <a:spcPct val="170000"/>
              </a:lnSpc>
              <a:buNone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–СКУКА</a:t>
            </a:r>
          </a:p>
          <a:p>
            <a:pPr marL="457200" indent="-457200">
              <a:lnSpc>
                <a:spcPct val="170000"/>
              </a:lnSpc>
              <a:buNone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10 -ВОСХИЩЕНИЕ</a:t>
            </a:r>
            <a:endParaRPr lang="ru-RU" sz="3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64" y="214290"/>
            <a:ext cx="5838836" cy="650085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29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 1 - </a:t>
            </a:r>
            <a:r>
              <a:rPr lang="ru-RU" sz="2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Ваша душа</a:t>
            </a:r>
          </a:p>
          <a:p>
            <a:pPr>
              <a:lnSpc>
                <a:spcPct val="170000"/>
              </a:lnSpc>
              <a:buNone/>
            </a:pPr>
            <a:r>
              <a:rPr lang="ru-RU" sz="2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№2 – Ваше настроение, когда Вы идете на работу </a:t>
            </a:r>
          </a:p>
          <a:p>
            <a:pPr>
              <a:lnSpc>
                <a:spcPct val="170000"/>
              </a:lnSpc>
              <a:buNone/>
            </a:pPr>
            <a:r>
              <a:rPr lang="ru-RU" sz="2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№3 – Ваше настроение, когда в отпуске</a:t>
            </a:r>
          </a:p>
          <a:p>
            <a:pPr>
              <a:lnSpc>
                <a:spcPct val="170000"/>
              </a:lnSpc>
              <a:buNone/>
            </a:pPr>
            <a:r>
              <a:rPr lang="ru-RU" sz="2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№4 – ваше настроение, когда Вы проводите уроки  </a:t>
            </a:r>
          </a:p>
          <a:p>
            <a:pPr>
              <a:lnSpc>
                <a:spcPct val="170000"/>
              </a:lnSpc>
              <a:buNone/>
            </a:pPr>
            <a:r>
              <a:rPr lang="ru-RU" sz="2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№5 – ваше настроение, когда Вы общаешься со 	своими   коллегами </a:t>
            </a:r>
          </a:p>
          <a:p>
            <a:pPr>
              <a:lnSpc>
                <a:spcPct val="170000"/>
              </a:lnSpc>
              <a:buNone/>
            </a:pPr>
            <a:r>
              <a:rPr lang="ru-RU" sz="2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№6 –ваше настроение, когда Вы проводите 	родительское собрание</a:t>
            </a:r>
          </a:p>
          <a:p>
            <a:pPr>
              <a:lnSpc>
                <a:spcPct val="170000"/>
              </a:lnSpc>
              <a:buNone/>
            </a:pPr>
            <a:r>
              <a:rPr lang="ru-RU" sz="2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№7 – ваше настроение, когда Вы общаетесь со своими 	друзьями,</a:t>
            </a:r>
          </a:p>
          <a:p>
            <a:pPr>
              <a:lnSpc>
                <a:spcPct val="170000"/>
              </a:lnSpc>
              <a:buNone/>
            </a:pPr>
            <a:r>
              <a:rPr lang="ru-RU" sz="2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№8 – ваше настроение, когда Вы находитесь дома,</a:t>
            </a:r>
          </a:p>
          <a:p>
            <a:pPr>
              <a:lnSpc>
                <a:spcPct val="170000"/>
              </a:lnSpc>
              <a:buNone/>
            </a:pPr>
            <a:r>
              <a:rPr lang="ru-RU" sz="2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№9 – ваше настроение, Вы узнаете что-то новое,</a:t>
            </a:r>
          </a:p>
          <a:p>
            <a:pPr>
              <a:lnSpc>
                <a:spcPct val="170000"/>
              </a:lnSpc>
              <a:buNone/>
            </a:pPr>
            <a:r>
              <a:rPr lang="ru-RU" sz="2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№10 – придумайте сами, кто живет и что делает в 		этом домике.</a:t>
            </a:r>
          </a:p>
          <a:p>
            <a:pPr>
              <a:lnSpc>
                <a:spcPct val="170000"/>
              </a:lnSpc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971550" y="1633538"/>
            <a:ext cx="7200900" cy="2122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6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ВНИМАНИЕ !</a:t>
            </a: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573463"/>
            <a:ext cx="47275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 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этап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686272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000000"/>
                </a:solidFill>
                <a:ea typeface="Calibri"/>
              </a:rPr>
              <a:t>Обязательные </a:t>
            </a:r>
            <a:r>
              <a:rPr lang="ru-RU" sz="2400" dirty="0" err="1">
                <a:solidFill>
                  <a:srgbClr val="000000"/>
                </a:solidFill>
                <a:ea typeface="Calibri"/>
              </a:rPr>
              <a:t>скрининговые</a:t>
            </a:r>
            <a:r>
              <a:rPr lang="ru-RU" sz="2400" dirty="0">
                <a:solidFill>
                  <a:srgbClr val="000000"/>
                </a:solidFill>
                <a:ea typeface="Calibri"/>
              </a:rPr>
              <a:t> срезы в параллелях</a:t>
            </a:r>
            <a:r>
              <a:rPr lang="ru-RU" sz="2400" dirty="0" smtClean="0">
                <a:solidFill>
                  <a:srgbClr val="000000"/>
                </a:solidFill>
                <a:ea typeface="Calibri"/>
              </a:rPr>
              <a:t>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/>
              <a:t>- Психолого-педагогическая </a:t>
            </a:r>
            <a:r>
              <a:rPr lang="ru-RU" sz="2400" dirty="0"/>
              <a:t>диагностика (</a:t>
            </a:r>
            <a:r>
              <a:rPr lang="ru-RU" sz="2400" dirty="0" smtClean="0"/>
              <a:t>Семаго)</a:t>
            </a:r>
            <a:r>
              <a:rPr lang="ru-RU" sz="2400" dirty="0"/>
              <a:t> </a:t>
            </a:r>
            <a:r>
              <a:rPr lang="ru-RU" sz="2400" dirty="0" smtClean="0"/>
              <a:t>уровня </a:t>
            </a:r>
            <a:r>
              <a:rPr lang="ru-RU" sz="2400" dirty="0"/>
              <a:t>готовности к </a:t>
            </a:r>
            <a:r>
              <a:rPr lang="ru-RU" sz="2400" dirty="0" smtClean="0"/>
              <a:t>школе,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a typeface="Calibri"/>
              </a:rPr>
              <a:t>несмотря </a:t>
            </a:r>
            <a:r>
              <a:rPr lang="ru-RU" sz="2400" dirty="0">
                <a:solidFill>
                  <a:srgbClr val="000000"/>
                </a:solidFill>
                <a:ea typeface="Calibri"/>
              </a:rPr>
              <a:t>на простоту достаточно показательная </a:t>
            </a:r>
            <a:r>
              <a:rPr lang="ru-RU" sz="2400" dirty="0" smtClean="0">
                <a:solidFill>
                  <a:srgbClr val="000000"/>
                </a:solidFill>
                <a:ea typeface="Calibri"/>
              </a:rPr>
              <a:t>методика</a:t>
            </a:r>
            <a:r>
              <a:rPr lang="ru-RU" sz="2400" dirty="0">
                <a:solidFill>
                  <a:srgbClr val="000000"/>
                </a:solidFill>
                <a:ea typeface="Calibri"/>
              </a:rPr>
              <a:t>.</a:t>
            </a:r>
            <a:br>
              <a:rPr lang="ru-RU" sz="2400" dirty="0">
                <a:solidFill>
                  <a:srgbClr val="000000"/>
                </a:solidFill>
                <a:ea typeface="Calibri"/>
              </a:rPr>
            </a:br>
            <a:r>
              <a:rPr lang="ru-RU" sz="2400" dirty="0">
                <a:solidFill>
                  <a:srgbClr val="000000"/>
                </a:solidFill>
                <a:ea typeface="Calibri"/>
              </a:rPr>
              <a:t>- Уровень эмоциональной адаптации в 1 </a:t>
            </a:r>
            <a:r>
              <a:rPr lang="ru-RU" sz="2400" dirty="0" smtClean="0">
                <a:solidFill>
                  <a:srgbClr val="000000"/>
                </a:solidFill>
                <a:ea typeface="Calibri"/>
              </a:rPr>
              <a:t>классе методика </a:t>
            </a:r>
            <a:r>
              <a:rPr lang="ru-RU" sz="2400" dirty="0" err="1" smtClean="0">
                <a:solidFill>
                  <a:srgbClr val="000000"/>
                </a:solidFill>
              </a:rPr>
              <a:t>О.А.</a:t>
            </a:r>
            <a:r>
              <a:rPr lang="ru-RU" sz="2400" dirty="0" err="1" smtClean="0">
                <a:solidFill>
                  <a:srgbClr val="000000"/>
                </a:solidFill>
                <a:ea typeface="Calibri"/>
              </a:rPr>
              <a:t>Ореховой</a:t>
            </a:r>
            <a:r>
              <a:rPr lang="ru-RU" sz="2400" dirty="0" smtClean="0">
                <a:solidFill>
                  <a:srgbClr val="000000"/>
                </a:solidFill>
                <a:ea typeface="Calibri"/>
              </a:rPr>
              <a:t>  «Домики»,</a:t>
            </a:r>
            <a:r>
              <a:rPr lang="ru-RU" sz="2400" dirty="0">
                <a:solidFill>
                  <a:srgbClr val="000000"/>
                </a:solidFill>
                <a:ea typeface="Calibri"/>
              </a:rPr>
              <a:t/>
            </a:r>
            <a:br>
              <a:rPr lang="ru-RU" sz="2400" dirty="0">
                <a:solidFill>
                  <a:srgbClr val="000000"/>
                </a:solidFill>
                <a:ea typeface="Calibri"/>
              </a:rPr>
            </a:br>
            <a:r>
              <a:rPr lang="ru-RU" sz="2400" dirty="0">
                <a:solidFill>
                  <a:srgbClr val="000000"/>
                </a:solidFill>
                <a:ea typeface="Calibri"/>
              </a:rPr>
              <a:t>- Уровень адаптации учащихся 5-х классов (уровень тревожности, мотивации, самооценки, </a:t>
            </a:r>
            <a:r>
              <a:rPr lang="ru-RU" sz="2400" dirty="0" smtClean="0">
                <a:solidFill>
                  <a:srgbClr val="000000"/>
                </a:solidFill>
                <a:ea typeface="Calibri"/>
              </a:rPr>
              <a:t>эмоционального комфорта «Предмет-чувства»).</a:t>
            </a:r>
            <a:r>
              <a:rPr lang="ru-RU" sz="2400" dirty="0">
                <a:solidFill>
                  <a:srgbClr val="000000"/>
                </a:solidFill>
                <a:ea typeface="Calibri"/>
              </a:rPr>
              <a:t/>
            </a:r>
            <a:br>
              <a:rPr lang="ru-RU" sz="2400" dirty="0">
                <a:solidFill>
                  <a:srgbClr val="000000"/>
                </a:solidFill>
                <a:ea typeface="Calibri"/>
              </a:rPr>
            </a:b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380" y="4714884"/>
            <a:ext cx="3429620" cy="198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9314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215313" cy="647700"/>
          </a:xfrm>
        </p:spPr>
        <p:txBody>
          <a:bodyPr anchor="b">
            <a:normAutofit fontScale="90000"/>
          </a:bodyPr>
          <a:lstStyle/>
          <a:p>
            <a:r>
              <a:rPr lang="en-US" sz="4800" b="1" dirty="0" smtClean="0">
                <a:ln w="19050">
                  <a:solidFill>
                    <a:srgbClr val="69676D">
                      <a:tint val="1000"/>
                    </a:srgbClr>
                  </a:solidFill>
                  <a:prstDash val="solid"/>
                </a:ln>
                <a:solidFill>
                  <a:srgbClr val="6BB1C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II  </a:t>
            </a:r>
            <a:r>
              <a:rPr lang="ru-RU" sz="4800" b="1" dirty="0">
                <a:ln w="19050">
                  <a:solidFill>
                    <a:srgbClr val="69676D">
                      <a:tint val="1000"/>
                    </a:srgbClr>
                  </a:solidFill>
                  <a:prstDash val="solid"/>
                </a:ln>
                <a:solidFill>
                  <a:srgbClr val="6BB1C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этап</a:t>
            </a:r>
            <a:r>
              <a:rPr lang="ru-RU" altLang="ru-RU" sz="40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26638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1800"/>
          </a:p>
          <a:p>
            <a:pPr>
              <a:spcBef>
                <a:spcPct val="50000"/>
              </a:spcBef>
            </a:pPr>
            <a:endParaRPr lang="ru-RU" altLang="ru-RU" sz="180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587866883"/>
              </p:ext>
            </p:extLst>
          </p:nvPr>
        </p:nvGraphicFramePr>
        <p:xfrm>
          <a:off x="1259632" y="1628800"/>
          <a:ext cx="6480720" cy="410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90675" y="2117725"/>
            <a:ext cx="5762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3" y="3390900"/>
            <a:ext cx="7207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5275" y="4600575"/>
            <a:ext cx="5762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0163" y="260350"/>
            <a:ext cx="8893175" cy="914400"/>
          </a:xfrm>
        </p:spPr>
        <p:txBody>
          <a:bodyPr/>
          <a:lstStyle/>
          <a:p>
            <a:r>
              <a:rPr lang="ru-RU" altLang="ru-RU" dirty="0" smtClean="0"/>
              <a:t> </a:t>
            </a:r>
            <a:r>
              <a:rPr lang="ru-RU" altLang="ru-RU" sz="4000" dirty="0" smtClean="0"/>
              <a:t> </a:t>
            </a:r>
            <a:r>
              <a:rPr lang="ru-RU" altLang="ru-RU" sz="3600" b="1" dirty="0" smtClean="0"/>
              <a:t>Работа с учителями 1-х классов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483768" y="1516142"/>
            <a:ext cx="4032448" cy="88880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2987675" y="1531938"/>
            <a:ext cx="3024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800" dirty="0"/>
              <a:t>Просветительская, консультационная и диагностическая работа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39552" y="2529506"/>
            <a:ext cx="2088232" cy="122413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539750" y="2725738"/>
            <a:ext cx="2119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/>
              <a:t>Выступление на МО учителей начальных классов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6516216" y="2404944"/>
            <a:ext cx="2016224" cy="134869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6554788" y="2565400"/>
            <a:ext cx="1944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/>
              <a:t>Индивидуальные консультации педагогов 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843808" y="3304779"/>
            <a:ext cx="2016224" cy="166138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354" name="TextBox 17"/>
          <p:cNvSpPr txBox="1">
            <a:spLocks noChangeArrowheads="1"/>
          </p:cNvSpPr>
          <p:nvPr/>
        </p:nvSpPr>
        <p:spPr bwMode="auto">
          <a:xfrm>
            <a:off x="2987675" y="3367088"/>
            <a:ext cx="17287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/>
              <a:t>Памятки для учителей «Особенности адаптации первоклассников к школе»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220072" y="3968530"/>
            <a:ext cx="2160240" cy="154870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358" name="TextBox 19"/>
          <p:cNvSpPr txBox="1">
            <a:spLocks noChangeArrowheads="1"/>
          </p:cNvSpPr>
          <p:nvPr/>
        </p:nvSpPr>
        <p:spPr bwMode="auto">
          <a:xfrm>
            <a:off x="5508625" y="3994150"/>
            <a:ext cx="1584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/>
              <a:t>Заполнение учителем опросника «Диагностика адаптации к школе»</a:t>
            </a:r>
          </a:p>
        </p:txBody>
      </p:sp>
      <p:sp>
        <p:nvSpPr>
          <p:cNvPr id="2" name="Стрелка вниз 1"/>
          <p:cNvSpPr/>
          <p:nvPr/>
        </p:nvSpPr>
        <p:spPr bwMode="auto">
          <a:xfrm rot="2879419">
            <a:off x="1841506" y="1719569"/>
            <a:ext cx="365831" cy="764041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3671825" y="2529506"/>
            <a:ext cx="396119" cy="648492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 rot="20832350">
            <a:off x="5292198" y="2564112"/>
            <a:ext cx="444202" cy="1188242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 rot="1505852">
            <a:off x="6608944" y="1780768"/>
            <a:ext cx="936104" cy="323817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437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488" y="4010025"/>
            <a:ext cx="1435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6" grpId="0"/>
      <p:bldP spid="14350" grpId="0"/>
      <p:bldP spid="14354" grpId="0"/>
      <p:bldP spid="143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ru-RU" altLang="ru-RU" sz="3600" dirty="0" smtClean="0"/>
              <a:t>  </a:t>
            </a:r>
            <a:r>
              <a:rPr lang="ru-RU" altLang="ru-RU" sz="3200" b="1" dirty="0" smtClean="0"/>
              <a:t>Работа с родителями </a:t>
            </a:r>
            <a:endParaRPr lang="ru-RU" altLang="ru-RU" sz="3600" b="1" dirty="0" smtClean="0"/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1775" y="4325938"/>
            <a:ext cx="261302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Шестиугольник 3"/>
          <p:cNvSpPr/>
          <p:nvPr/>
        </p:nvSpPr>
        <p:spPr bwMode="auto">
          <a:xfrm>
            <a:off x="755576" y="3789652"/>
            <a:ext cx="2088232" cy="1872208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 bwMode="auto">
          <a:xfrm>
            <a:off x="2433599" y="2522237"/>
            <a:ext cx="2088232" cy="1955285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 bwMode="auto">
          <a:xfrm>
            <a:off x="4211960" y="1484784"/>
            <a:ext cx="2160240" cy="1944216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 bwMode="auto">
          <a:xfrm>
            <a:off x="6228184" y="2211524"/>
            <a:ext cx="2088232" cy="1836204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376" name="TextBox 7"/>
          <p:cNvSpPr txBox="1">
            <a:spLocks noChangeArrowheads="1"/>
          </p:cNvSpPr>
          <p:nvPr/>
        </p:nvSpPr>
        <p:spPr bwMode="auto">
          <a:xfrm>
            <a:off x="812800" y="4310063"/>
            <a:ext cx="1943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i="1"/>
              <a:t>Выступление на родительском собрании</a:t>
            </a:r>
          </a:p>
        </p:txBody>
      </p:sp>
      <p:sp>
        <p:nvSpPr>
          <p:cNvPr id="15377" name="TextBox 8"/>
          <p:cNvSpPr txBox="1">
            <a:spLocks noChangeArrowheads="1"/>
          </p:cNvSpPr>
          <p:nvPr/>
        </p:nvSpPr>
        <p:spPr bwMode="auto">
          <a:xfrm>
            <a:off x="2590800" y="2960688"/>
            <a:ext cx="17732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i="1"/>
              <a:t>Индивидуаль-ные консультации родителей</a:t>
            </a:r>
          </a:p>
        </p:txBody>
      </p:sp>
      <p:sp>
        <p:nvSpPr>
          <p:cNvPr id="15378" name="TextBox 9"/>
          <p:cNvSpPr txBox="1">
            <a:spLocks noChangeArrowheads="1"/>
          </p:cNvSpPr>
          <p:nvPr/>
        </p:nvSpPr>
        <p:spPr bwMode="auto">
          <a:xfrm>
            <a:off x="4627563" y="1795463"/>
            <a:ext cx="13684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i="1"/>
              <a:t>Памятки «Как помочь ребенку в период адаптации»</a:t>
            </a:r>
          </a:p>
        </p:txBody>
      </p:sp>
      <p:sp>
        <p:nvSpPr>
          <p:cNvPr id="15379" name="TextBox 10"/>
          <p:cNvSpPr txBox="1">
            <a:spLocks noChangeArrowheads="1"/>
          </p:cNvSpPr>
          <p:nvPr/>
        </p:nvSpPr>
        <p:spPr bwMode="auto">
          <a:xfrm>
            <a:off x="6372225" y="2333625"/>
            <a:ext cx="17287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i="1" dirty="0"/>
              <a:t>Заполнение </a:t>
            </a:r>
            <a:r>
              <a:rPr lang="ru-RU" altLang="ru-RU" sz="1600" i="1" dirty="0" smtClean="0"/>
              <a:t>родителями опросника </a:t>
            </a:r>
            <a:r>
              <a:rPr lang="ru-RU" altLang="ru-RU" sz="1600" i="1" dirty="0"/>
              <a:t>«Выявление уровня адаптации»</a:t>
            </a:r>
          </a:p>
        </p:txBody>
      </p:sp>
      <p:sp>
        <p:nvSpPr>
          <p:cNvPr id="12" name="Выгнутая вверх стрелка 11"/>
          <p:cNvSpPr/>
          <p:nvPr/>
        </p:nvSpPr>
        <p:spPr bwMode="auto">
          <a:xfrm rot="19853382">
            <a:off x="1236273" y="2743927"/>
            <a:ext cx="1296144" cy="576064"/>
          </a:xfrm>
          <a:prstGeom prst="curved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 bwMode="auto">
          <a:xfrm rot="19902977">
            <a:off x="4436659" y="3720272"/>
            <a:ext cx="1249848" cy="490411"/>
          </a:xfrm>
          <a:prstGeom prst="curvedUp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 bwMode="auto">
          <a:xfrm rot="910932">
            <a:off x="6285037" y="1546592"/>
            <a:ext cx="1156820" cy="504056"/>
          </a:xfrm>
          <a:prstGeom prst="curved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7" grpId="0"/>
      <p:bldP spid="15378" grpId="0"/>
      <p:bldP spid="153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 Работа с первоклассниками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14342">
            <a:off x="678760" y="1926779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3070">
            <a:off x="749524" y="4112031"/>
            <a:ext cx="2438400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289050"/>
            <a:ext cx="2528888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914775" y="2011363"/>
            <a:ext cx="2057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i="1" dirty="0">
                <a:solidFill>
                  <a:srgbClr val="006600"/>
                </a:solidFill>
              </a:rPr>
              <a:t>Цикл занятий </a:t>
            </a:r>
            <a:r>
              <a:rPr lang="ru-RU" altLang="ru-RU" sz="1400" b="1" i="1" dirty="0" smtClean="0">
                <a:solidFill>
                  <a:srgbClr val="006600"/>
                </a:solidFill>
              </a:rPr>
              <a:t>«Тропинка к своему Я» </a:t>
            </a:r>
            <a:r>
              <a:rPr lang="ru-RU" altLang="ru-RU" sz="1400" b="1" i="1" dirty="0">
                <a:solidFill>
                  <a:srgbClr val="006600"/>
                </a:solidFill>
              </a:rPr>
              <a:t>с применением </a:t>
            </a:r>
            <a:r>
              <a:rPr lang="ru-RU" altLang="ru-RU" sz="1400" b="1" i="1" dirty="0" err="1">
                <a:solidFill>
                  <a:srgbClr val="006600"/>
                </a:solidFill>
              </a:rPr>
              <a:t>сказкотерапии</a:t>
            </a:r>
            <a:r>
              <a:rPr lang="ru-RU" altLang="ru-RU" sz="1400" b="1" i="1" dirty="0">
                <a:solidFill>
                  <a:srgbClr val="006600"/>
                </a:solidFill>
              </a:rPr>
              <a:t> и арт-терапии </a:t>
            </a:r>
          </a:p>
        </p:txBody>
      </p:sp>
      <p:pic>
        <p:nvPicPr>
          <p:cNvPr id="16391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2775"/>
            <a:ext cx="1871662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6588125" y="2503488"/>
            <a:ext cx="17287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i="1">
                <a:solidFill>
                  <a:srgbClr val="006600"/>
                </a:solidFill>
              </a:rPr>
              <a:t>Индивидуальная диагностика уровня адаптации к школе</a:t>
            </a:r>
          </a:p>
        </p:txBody>
      </p:sp>
      <p:pic>
        <p:nvPicPr>
          <p:cNvPr id="16393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16338"/>
            <a:ext cx="22320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5972175" y="4465638"/>
            <a:ext cx="18557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i="1">
                <a:solidFill>
                  <a:srgbClr val="006600"/>
                </a:solidFill>
              </a:rPr>
              <a:t>Групповая диагностика эмоционального состояния первоклассников</a:t>
            </a:r>
          </a:p>
        </p:txBody>
      </p:sp>
      <p:pic>
        <p:nvPicPr>
          <p:cNvPr id="1639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671888"/>
            <a:ext cx="210185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Box 2"/>
          <p:cNvSpPr txBox="1">
            <a:spLocks noChangeArrowheads="1"/>
          </p:cNvSpPr>
          <p:nvPr/>
        </p:nvSpPr>
        <p:spPr bwMode="auto">
          <a:xfrm>
            <a:off x="3679825" y="4381500"/>
            <a:ext cx="17557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i="1">
                <a:solidFill>
                  <a:srgbClr val="006600"/>
                </a:solidFill>
              </a:rPr>
              <a:t>Отслеживание динамики эмоционального состояния первоклассников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2" grpId="0"/>
      <p:bldP spid="16394" grpId="0"/>
      <p:bldP spid="163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"/>
            <a:ext cx="8125887" cy="1556791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en-US" altLang="ru-RU" sz="3600" b="1" dirty="0" smtClean="0"/>
              <a:t>III</a:t>
            </a:r>
            <a:r>
              <a:rPr lang="ru-RU" altLang="ru-RU" sz="3600" b="1" dirty="0" smtClean="0"/>
              <a:t>  ЭТАП</a:t>
            </a:r>
            <a:br>
              <a:rPr lang="ru-RU" altLang="ru-RU" sz="3600" b="1" dirty="0" smtClean="0"/>
            </a:br>
            <a:endParaRPr lang="ru-RU" altLang="ru-RU" sz="3600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7" y="1484313"/>
            <a:ext cx="8460433" cy="508476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200" b="1" dirty="0" smtClean="0"/>
              <a:t>1. </a:t>
            </a:r>
            <a:r>
              <a:rPr lang="ru-RU" altLang="ru-RU" sz="2200" b="1" dirty="0"/>
              <a:t>Анализа трудностей,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200" b="1" dirty="0"/>
              <a:t>возникающих у детей в процессе учебы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200" b="1" dirty="0"/>
              <a:t>и </a:t>
            </a:r>
            <a:r>
              <a:rPr lang="ru-RU" altLang="ru-RU" sz="2200" b="1" dirty="0" smtClean="0"/>
              <a:t>социализации, динамики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200" b="1" dirty="0" smtClean="0"/>
              <a:t>эмоционального состояния детей.</a:t>
            </a:r>
            <a:endParaRPr lang="ru-RU" altLang="ru-RU" sz="2200" b="1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200" b="1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200" b="1" dirty="0" smtClean="0"/>
              <a:t>2. Разработка плана индивидуальной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200" b="1" dirty="0" smtClean="0"/>
              <a:t>работы с обучающимися. </a:t>
            </a:r>
            <a:endParaRPr lang="ru-RU" altLang="ru-RU" sz="2200" b="1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200" b="1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200" b="1" dirty="0" smtClean="0"/>
              <a:t>3. При отрицательном результате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200" b="1" dirty="0"/>
              <a:t>п</a:t>
            </a:r>
            <a:r>
              <a:rPr lang="ru-RU" altLang="ru-RU" sz="2200" b="1" dirty="0" smtClean="0"/>
              <a:t>ринимается решение об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200" b="1" dirty="0"/>
              <a:t>о</a:t>
            </a:r>
            <a:r>
              <a:rPr lang="ru-RU" altLang="ru-RU" sz="2200" b="1" dirty="0" smtClean="0"/>
              <a:t>пределении дальнейшего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200" b="1" dirty="0"/>
              <a:t>о</a:t>
            </a:r>
            <a:r>
              <a:rPr lang="ru-RU" altLang="ru-RU" sz="2200" b="1" dirty="0" smtClean="0"/>
              <a:t>бразовательного маршрута.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4071942"/>
            <a:ext cx="2831117" cy="2120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6007">
            <a:off x="6769428" y="1158075"/>
            <a:ext cx="1837358" cy="3023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3"/>
          <p:cNvSpPr>
            <a:spLocks noGrp="1"/>
          </p:cNvSpPr>
          <p:nvPr>
            <p:ph sz="quarter" idx="1"/>
          </p:nvPr>
        </p:nvSpPr>
        <p:spPr>
          <a:xfrm>
            <a:off x="449263" y="1773238"/>
            <a:ext cx="8010525" cy="23034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altLang="ru-RU" b="1" dirty="0" smtClean="0">
              <a:solidFill>
                <a:srgbClr val="0066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ru-RU" alt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00174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 smtClean="0"/>
              <a:t>Оценка готовности ребенка к началу школьного обучения исключительно в плоскости бинарной оценки: «готов к школе» — «не готов к школе», что не предполагает, ни качественной, ни тем более количественной оценки отдельных параметров познавательного, аффективно-эмоционального или регуляторного развития конкретного ребенка.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296144"/>
          </a:xfrm>
        </p:spPr>
        <p:txBody>
          <a:bodyPr>
            <a:normAutofit/>
          </a:bodyPr>
          <a:lstStyle/>
          <a:p>
            <a:r>
              <a:rPr lang="ru-RU" sz="2400" dirty="0"/>
              <a:t>ПСИХОЛОГО-ПЕДАГОГИЧЕСКАЯ ОЦЕНКА ГОТОВНОСТИ К НАЧАЛУ </a:t>
            </a:r>
            <a:br>
              <a:rPr lang="ru-RU" sz="2400" dirty="0"/>
            </a:br>
            <a:r>
              <a:rPr lang="ru-RU" sz="2400" dirty="0"/>
              <a:t>ШКОЛЬНОГО </a:t>
            </a:r>
            <a:r>
              <a:rPr lang="ru-RU" sz="2400" dirty="0" smtClean="0"/>
              <a:t>ОБУЧЕНИЯ Семаго.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3568" y="116632"/>
            <a:ext cx="8152584" cy="87092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/>
              <a:t>. </a:t>
            </a:r>
            <a:br>
              <a:rPr lang="ru-RU" sz="2200" dirty="0" smtClean="0"/>
            </a:br>
            <a:endParaRPr lang="ru-RU" altLang="ru-RU" b="1" dirty="0" smtClean="0"/>
          </a:p>
        </p:txBody>
      </p:sp>
      <p:pic>
        <p:nvPicPr>
          <p:cNvPr id="2050" name="Picture 2" descr="http://klass-6.21419s01.edusite.ru/images/clip_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84823"/>
            <a:ext cx="2527176" cy="35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6" t="4717" r="25438" b="5605"/>
          <a:stretch/>
        </p:blipFill>
        <p:spPr bwMode="auto">
          <a:xfrm>
            <a:off x="4629169" y="3084823"/>
            <a:ext cx="2795951" cy="353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Методика «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Мой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класс» 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(Лескова А.А.)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752" y="1412776"/>
            <a:ext cx="8086672" cy="4640552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Социально-психологическая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позиции ребенка.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219604" cy="425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00527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5568</TotalTime>
  <Words>331</Words>
  <Application>Microsoft Office PowerPoint</Application>
  <PresentationFormat>Экран (4:3)</PresentationFormat>
  <Paragraphs>88</Paragraphs>
  <Slides>15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Официальная</vt:lpstr>
      <vt:lpstr>Документ</vt:lpstr>
      <vt:lpstr>«Выявление психологических причин трудностей обучения младших школьников»</vt:lpstr>
      <vt:lpstr> I  этап</vt:lpstr>
      <vt:lpstr>II  этап  </vt:lpstr>
      <vt:lpstr>  Работа с учителями 1-х классов</vt:lpstr>
      <vt:lpstr>  Работа с родителями </vt:lpstr>
      <vt:lpstr> Работа с первоклассниками</vt:lpstr>
      <vt:lpstr> III  ЭТАП </vt:lpstr>
      <vt:lpstr>ПСИХОЛОГО-ПЕДАГОГИЧЕСКАЯ ОЦЕНКА ГОТОВНОСТИ К НАЧАЛУ  ШКОЛЬНОГО ОБУЧЕНИЯ Семаго. </vt:lpstr>
      <vt:lpstr> Методика « Мой класс»  (Лескова А.А.) </vt:lpstr>
      <vt:lpstr>Тест на оценку сформированности навыков чтения из методического комплекса «Прогноз и профилактика проблем обучения в 3-6 классах» Л.А. Ясюковой </vt:lpstr>
      <vt:lpstr> </vt:lpstr>
      <vt:lpstr>Слайд 12</vt:lpstr>
      <vt:lpstr>Тест «Домики» Ореховой О.А.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278</cp:revision>
  <cp:lastPrinted>1601-01-01T00:00:00Z</cp:lastPrinted>
  <dcterms:created xsi:type="dcterms:W3CDTF">2000-12-31T21:29:28Z</dcterms:created>
  <dcterms:modified xsi:type="dcterms:W3CDTF">2017-12-07T09:02:42Z</dcterms:modified>
</cp:coreProperties>
</file>