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33" r:id="rId1"/>
  </p:sldMasterIdLst>
  <p:notesMasterIdLst>
    <p:notesMasterId r:id="rId13"/>
  </p:notesMasterIdLst>
  <p:sldIdLst>
    <p:sldId id="445" r:id="rId2"/>
    <p:sldId id="522" r:id="rId3"/>
    <p:sldId id="523" r:id="rId4"/>
    <p:sldId id="524" r:id="rId5"/>
    <p:sldId id="525" r:id="rId6"/>
    <p:sldId id="526" r:id="rId7"/>
    <p:sldId id="527" r:id="rId8"/>
    <p:sldId id="528" r:id="rId9"/>
    <p:sldId id="529" r:id="rId10"/>
    <p:sldId id="530" r:id="rId11"/>
    <p:sldId id="53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E928C5D-0748-4C7A-9FCF-E3FD5BE7E134}">
          <p14:sldIdLst>
            <p14:sldId id="445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</p14:sldIdLst>
        </p14:section>
        <p14:section name="Раздел без заголовка" id="{40B7807B-A424-4775-B10A-8E8FBB82779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BF7"/>
    <a:srgbClr val="128DF2"/>
    <a:srgbClr val="FFFFBD"/>
    <a:srgbClr val="F8FB8D"/>
    <a:srgbClr val="FFFFA1"/>
    <a:srgbClr val="FCFE9A"/>
    <a:srgbClr val="FBF88A"/>
    <a:srgbClr val="FFCC66"/>
    <a:srgbClr val="FF99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52" autoAdjust="0"/>
    <p:restoredTop sz="80072" autoAdjust="0"/>
  </p:normalViewPr>
  <p:slideViewPr>
    <p:cSldViewPr>
      <p:cViewPr varScale="1">
        <p:scale>
          <a:sx n="93" d="100"/>
          <a:sy n="93" d="100"/>
        </p:scale>
        <p:origin x="235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8993-2F8F-47BD-B480-E42FBE9E5671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3BB20-2528-4033-8567-8FD66E976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0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BB20-2528-4033-8567-8FD66E97635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37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BB20-2528-4033-8567-8FD66E97635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49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80356-0CBE-4828-8DBB-CBF4DB31B7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1B1DD-61BE-46FF-80B7-D3FC1A622D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799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F02C0-4CE4-414D-9961-4561E1B20E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71AF6-8756-4E5B-8170-97CE7A5261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722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5D5E-CA25-4542-8B0E-BD13A3BBF1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11A5C-F24C-4BC4-8C57-3F0C2FF44D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07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BF8AC-B29E-429F-8873-015506646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9A669-2D14-4828-89D1-68800C153C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027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81929-3001-4176-B82D-1B86952476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6546E-2AB7-4D57-A247-BC2E964928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858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6D7F-F7DC-4258-B9A7-0D541B2844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5867-80FF-4291-AB5B-DA5BEE8ADD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533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2D0B4-5690-4B0E-8161-FB2277099E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40709-99B9-4CC1-BB8C-EAD8BFEC77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848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DBB28-A416-45FF-91BC-F2E76D87FA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202A2-C525-44CA-937A-CB30DD7C15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96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BB63F-E6CD-4555-9A34-9A9B59C777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251B2-6736-4204-B506-B511B63BF3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53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05D5F-0930-4D70-B5DC-9DBF9361BA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A4B6-B486-4B79-8B01-3D5639A702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681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828D3-99EF-47A7-89B8-B202AAA540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49CA-FAE5-4961-8382-C6AAB9A582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683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ADEFE"/>
            </a:gs>
            <a:gs pos="93000">
              <a:srgbClr val="B9E4FF"/>
            </a:gs>
            <a:gs pos="4500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5C6A8-3E36-44A6-9624-6DB525C719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B561E5-73B5-43B3-9852-3EB56B777B50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7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8784976" cy="3960440"/>
          </a:xfrm>
        </p:spPr>
        <p:txBody>
          <a:bodyPr/>
          <a:lstStyle/>
          <a:p>
            <a:pPr lvl="0" eaLnBrk="1" hangingPunct="1">
              <a:lnSpc>
                <a:spcPct val="150000"/>
              </a:lnSpc>
              <a:tabLst>
                <a:tab pos="177800" algn="l"/>
              </a:tabLst>
            </a:pPr>
            <a:r>
              <a:rPr lang="ru-RU" altLang="ru-RU" sz="33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	 </a:t>
            </a:r>
            <a:br>
              <a:rPr lang="ru-RU" altLang="ru-RU" sz="33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altLang="ru-RU" sz="33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altLang="ru-RU" sz="33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altLang="ru-RU" sz="33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altLang="ru-RU" sz="33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altLang="ru-RU" sz="3300" b="1" dirty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altLang="ru-RU" sz="33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altLang="ru-RU" sz="33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25144"/>
            <a:ext cx="8064896" cy="1944216"/>
          </a:xfrm>
        </p:spPr>
        <p:txBody>
          <a:bodyPr/>
          <a:lstStyle/>
          <a:p>
            <a:pPr algn="r"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altLang="ru-RU" sz="27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u-RU" altLang="ru-RU" sz="27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altLang="ru-RU" sz="27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700808"/>
            <a:ext cx="7560840" cy="2246769"/>
          </a:xfrm>
          <a:prstGeom prst="rect">
            <a:avLst/>
          </a:prstGeom>
          <a:ln>
            <a:solidFill>
              <a:srgbClr val="0D5BF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Создание </a:t>
            </a:r>
            <a:r>
              <a:rPr lang="ru-RU" sz="2800" b="1" dirty="0">
                <a:latin typeface="Bookman Old Style" panose="02050604050505020204" pitchFamily="18" charset="0"/>
              </a:rPr>
              <a:t>в школе условий </a:t>
            </a:r>
            <a:endParaRPr lang="ru-RU" sz="28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для </a:t>
            </a:r>
            <a:r>
              <a:rPr lang="ru-RU" sz="2800" b="1" dirty="0">
                <a:latin typeface="Bookman Old Style" panose="02050604050505020204" pitchFamily="18" charset="0"/>
              </a:rPr>
              <a:t>успешной подготовки обучающихся к написанию </a:t>
            </a:r>
            <a:endParaRPr lang="ru-RU" sz="28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итоговой </a:t>
            </a:r>
            <a:r>
              <a:rPr lang="ru-RU" sz="2800" b="1" dirty="0">
                <a:latin typeface="Bookman Old Style" panose="02050604050505020204" pitchFamily="18" charset="0"/>
              </a:rPr>
              <a:t>проектной работы </a:t>
            </a:r>
          </a:p>
          <a:p>
            <a:pPr algn="ctr"/>
            <a:r>
              <a:rPr lang="ru-RU" sz="2800" b="1" dirty="0">
                <a:latin typeface="Bookman Old Style" panose="02050604050505020204" pitchFamily="18" charset="0"/>
              </a:rPr>
              <a:t>в соответствии с ФГОС</a:t>
            </a:r>
          </a:p>
        </p:txBody>
      </p:sp>
    </p:spTree>
    <p:extLst>
      <p:ext uri="{BB962C8B-B14F-4D97-AF65-F5344CB8AC3E}">
        <p14:creationId xmlns:p14="http://schemas.microsoft.com/office/powerpoint/2010/main" val="29292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Промежуточная аттестация</a:t>
            </a:r>
          </a:p>
          <a:p>
            <a:r>
              <a:rPr lang="ru-RU" sz="2400" dirty="0"/>
              <a:t>4 класс – защита группового проекта.</a:t>
            </a:r>
          </a:p>
          <a:p>
            <a:r>
              <a:rPr lang="ru-RU" sz="2400" dirty="0"/>
              <a:t>5-9 защита проекта (индивидуального, парного, группового).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   Оценивание проекта  комиссиями осуществляется в два этапа:</a:t>
            </a:r>
          </a:p>
          <a:p>
            <a:r>
              <a:rPr lang="ru-RU" sz="2400" b="1" dirty="0" smtClean="0"/>
              <a:t>1-й </a:t>
            </a:r>
            <a:r>
              <a:rPr lang="ru-RU" sz="2400" b="1" dirty="0"/>
              <a:t>этап</a:t>
            </a:r>
            <a:r>
              <a:rPr lang="ru-RU" sz="2400" dirty="0"/>
              <a:t> – проектная папка, продукт – сдают за неделю до защиты </a:t>
            </a:r>
            <a:r>
              <a:rPr lang="ru-RU" sz="2400" dirty="0" smtClean="0"/>
              <a:t>проектов;</a:t>
            </a:r>
          </a:p>
          <a:p>
            <a:r>
              <a:rPr lang="ru-RU" sz="2400" b="1" dirty="0" smtClean="0"/>
              <a:t>2-й </a:t>
            </a:r>
            <a:r>
              <a:rPr lang="ru-RU" sz="2400" b="1" dirty="0"/>
              <a:t>этап</a:t>
            </a:r>
            <a:r>
              <a:rPr lang="ru-RU" sz="2400" dirty="0"/>
              <a:t> – представление своей работы (устное выступление и презентация) – непосредственно на защите</a:t>
            </a:r>
          </a:p>
        </p:txBody>
      </p:sp>
    </p:spTree>
    <p:extLst>
      <p:ext uri="{BB962C8B-B14F-4D97-AF65-F5344CB8AC3E}">
        <p14:creationId xmlns:p14="http://schemas.microsoft.com/office/powerpoint/2010/main" val="13833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Куратор проектной деятельности</a:t>
            </a:r>
            <a:br>
              <a:rPr lang="ru-RU" b="1" dirty="0" smtClean="0"/>
            </a:br>
            <a:r>
              <a:rPr lang="ru-RU" b="1" dirty="0" smtClean="0"/>
              <a:t>(учитель, работающий в параллели и </a:t>
            </a:r>
            <a:r>
              <a:rPr lang="ru-RU" b="1" smtClean="0"/>
              <a:t>не </a:t>
            </a:r>
            <a:r>
              <a:rPr lang="ru-RU" b="1" smtClean="0"/>
              <a:t>имеющий </a:t>
            </a:r>
            <a:r>
              <a:rPr lang="ru-RU" b="1" dirty="0" smtClean="0"/>
              <a:t>классного руководства)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распределение обучающихся к руководителям проектной деятельности;</a:t>
            </a:r>
          </a:p>
          <a:p>
            <a:r>
              <a:rPr lang="ru-RU" sz="2000" dirty="0"/>
              <a:t>сбор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/>
              <a:t>и обработка информации о тематике проектов;</a:t>
            </a:r>
          </a:p>
          <a:p>
            <a:r>
              <a:rPr lang="ru-RU" sz="2000" dirty="0"/>
              <a:t>разработка плана «Этапы и сроки работы над проектом» для своей параллели и согласование его с координатором; </a:t>
            </a:r>
          </a:p>
          <a:p>
            <a:r>
              <a:rPr lang="ru-RU" sz="2000" dirty="0"/>
              <a:t>сопровождение проектной деятельности (контроль, оказание педагогической и методической помощи обучающимся и руководителям проектов и т.п.) в течение всего периода работы над проектами; </a:t>
            </a:r>
          </a:p>
          <a:p>
            <a:r>
              <a:rPr lang="ru-RU" sz="2000" dirty="0"/>
              <a:t>проверка Дневников проектной деятельности (1 раз в месяц);</a:t>
            </a:r>
          </a:p>
          <a:p>
            <a:r>
              <a:rPr lang="ru-RU" sz="2000" dirty="0"/>
              <a:t>участие в разработке критериев оценки проектных работ для 7-8 классов;</a:t>
            </a:r>
          </a:p>
          <a:p>
            <a:r>
              <a:rPr lang="ru-RU" sz="2000" dirty="0"/>
              <a:t>руководство несколькими проектами;</a:t>
            </a:r>
          </a:p>
          <a:p>
            <a:r>
              <a:rPr lang="ru-RU" sz="2000" dirty="0"/>
              <a:t>организация и контроль проведения предзащиты проектов;</a:t>
            </a:r>
          </a:p>
          <a:p>
            <a:r>
              <a:rPr lang="ru-RU" sz="2000" dirty="0"/>
              <a:t>участие в подготовке и проведении процедуры защиты проектов.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8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853976"/>
          </a:xfrm>
        </p:spPr>
        <p:txBody>
          <a:bodyPr/>
          <a:lstStyle/>
          <a:p>
            <a:pPr lvl="0" algn="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atin typeface="Calibri"/>
                <a:ea typeface="+mn-ea"/>
                <a:cs typeface="+mn-cs"/>
              </a:rPr>
              <a:t>«Диапазон освоенных способностей становится мерилом свободы человека. Чем шире набор способов 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действия, которым </a:t>
            </a:r>
            <a:r>
              <a:rPr lang="ru-RU" sz="2000" b="1" dirty="0">
                <a:latin typeface="Calibri"/>
                <a:ea typeface="+mn-ea"/>
                <a:cs typeface="+mn-cs"/>
              </a:rPr>
              <a:t>он владеет, тем свободнее он себя чувствует в различных ситуациях». </a:t>
            </a:r>
            <a:r>
              <a:rPr lang="ru-RU" sz="1800" b="1" dirty="0" smtClean="0">
                <a:latin typeface="Calibri"/>
                <a:ea typeface="+mn-ea"/>
                <a:cs typeface="+mn-cs"/>
              </a:rPr>
              <a:t/>
            </a:r>
            <a:br>
              <a:rPr lang="ru-RU" sz="1800" b="1" dirty="0" smtClean="0">
                <a:latin typeface="Calibri"/>
                <a:ea typeface="+mn-ea"/>
                <a:cs typeface="+mn-cs"/>
              </a:rPr>
            </a:br>
            <a:r>
              <a:rPr lang="ru-RU" sz="12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А.Г.Асмолов</a:t>
            </a:r>
            <a:r>
              <a:rPr lang="ru-RU" sz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А.Л.Семёнов</a:t>
            </a:r>
            <a:r>
              <a:rPr lang="ru-RU" sz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А.Ю.Уваров</a:t>
            </a:r>
            <a:r>
              <a:rPr lang="ru-RU" sz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ru-RU" sz="12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dirty="0" smtClean="0"/>
              <a:t>Уровень образованности </a:t>
            </a:r>
            <a:r>
              <a:rPr lang="ru-RU" sz="2400" dirty="0" smtClean="0"/>
              <a:t>сегодня-</a:t>
            </a:r>
            <a:r>
              <a:rPr lang="ru-RU" sz="2400" b="1" dirty="0" smtClean="0"/>
              <a:t>способность решать проблемы </a:t>
            </a:r>
            <a:r>
              <a:rPr lang="ru-RU" sz="2400" dirty="0" smtClean="0"/>
              <a:t>различной	 сложности на основе имеющихся знаний.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dirty="0"/>
              <a:t>ж</a:t>
            </a:r>
            <a:r>
              <a:rPr lang="ru-RU" sz="2400" dirty="0" smtClean="0"/>
              <a:t>елаемое состояние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                               проблема</a:t>
            </a:r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400" dirty="0"/>
              <a:t>т</a:t>
            </a:r>
            <a:r>
              <a:rPr lang="ru-RU" sz="2400" dirty="0" smtClean="0"/>
              <a:t>екущее состояние</a:t>
            </a:r>
          </a:p>
          <a:p>
            <a:pPr marL="0" indent="0" algn="ctr">
              <a:buNone/>
            </a:pP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588224" y="2132856"/>
            <a:ext cx="0" cy="25922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6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Проектная деятельность – это специфическая </a:t>
            </a:r>
            <a:r>
              <a:rPr lang="ru-RU" sz="2400" b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деятельность так </a:t>
            </a:r>
            <a:r>
              <a:rPr lang="ru-RU" sz="24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же, как специфичны занятия музыкой, рисованием, спортом. </a:t>
            </a:r>
            <a:r>
              <a:rPr lang="ru-RU" sz="2400" b="1" spc="38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sz="2400" b="1" spc="38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0D5BF7"/>
                </a:solidFill>
              </a:rPr>
              <a:t>Общие способности</a:t>
            </a:r>
            <a:endParaRPr lang="ru-RU" sz="2400" b="1" spc="38" dirty="0">
              <a:ln w="11430"/>
              <a:solidFill>
                <a:srgbClr val="0D5BF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/>
              <a:t>воображение</a:t>
            </a:r>
          </a:p>
          <a:p>
            <a:pPr marL="0" indent="0">
              <a:buNone/>
            </a:pPr>
            <a:r>
              <a:rPr lang="ru-RU" sz="2400" b="1" dirty="0"/>
              <a:t>мышление</a:t>
            </a:r>
          </a:p>
          <a:p>
            <a:pPr marL="0" indent="0">
              <a:buNone/>
            </a:pPr>
            <a:r>
              <a:rPr lang="ru-RU" sz="2400" b="1" dirty="0"/>
              <a:t>восприятие</a:t>
            </a:r>
          </a:p>
          <a:p>
            <a:pPr marL="0" indent="0">
              <a:buNone/>
            </a:pPr>
            <a:r>
              <a:rPr lang="ru-RU" sz="2400" b="1" dirty="0"/>
              <a:t>память</a:t>
            </a:r>
          </a:p>
          <a:p>
            <a:pPr marL="0" indent="0">
              <a:buNone/>
            </a:pPr>
            <a:r>
              <a:rPr lang="ru-RU" sz="2400" b="1" dirty="0"/>
              <a:t>воля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D5BF7"/>
                </a:solidFill>
              </a:rPr>
              <a:t>Способность к проектной деятельности</a:t>
            </a:r>
          </a:p>
          <a:p>
            <a:pPr marL="0" indent="0">
              <a:buNone/>
            </a:pPr>
            <a:r>
              <a:rPr lang="ru-RU" sz="2400" b="1" dirty="0" smtClean="0"/>
              <a:t>«новая грань человеческой образованности»</a:t>
            </a:r>
          </a:p>
          <a:p>
            <a:pPr marL="0" indent="0" algn="r">
              <a:buNone/>
            </a:pPr>
            <a:r>
              <a:rPr lang="ru-RU" sz="1800" dirty="0" err="1" smtClean="0"/>
              <a:t>В.Е.Радионов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582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2800" b="1" dirty="0" smtClean="0">
                <a:latin typeface="Calibri"/>
              </a:rPr>
              <a:t>Условия успешности процесса формирования ключевых компетентностей учащихся </a:t>
            </a:r>
            <a:br>
              <a:rPr lang="ru-RU" sz="2800" b="1" dirty="0" smtClean="0">
                <a:latin typeface="Calibri"/>
              </a:rPr>
            </a:br>
            <a:r>
              <a:rPr lang="ru-RU" sz="2800" b="1" dirty="0" smtClean="0">
                <a:latin typeface="Calibri"/>
              </a:rPr>
              <a:t>через проектную деятельность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646" y="1844824"/>
            <a:ext cx="7922704" cy="4351338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077405"/>
            <a:ext cx="2664296" cy="1200329"/>
          </a:xfrm>
          <a:prstGeom prst="rect">
            <a:avLst/>
          </a:prstGeom>
          <a:solidFill>
            <a:schemeClr val="accent4"/>
          </a:solidFill>
          <a:ln>
            <a:solidFill>
              <a:srgbClr val="0D5BF7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Профессиональная </a:t>
            </a:r>
            <a:r>
              <a:rPr lang="ru-RU" b="1" dirty="0"/>
              <a:t>готовность учителей </a:t>
            </a:r>
            <a:endParaRPr lang="ru-RU" b="1" dirty="0" smtClean="0"/>
          </a:p>
          <a:p>
            <a:pPr lvl="0"/>
            <a:r>
              <a:rPr lang="ru-RU" b="1" dirty="0" smtClean="0"/>
              <a:t>к </a:t>
            </a:r>
            <a:r>
              <a:rPr lang="ru-RU" b="1" dirty="0"/>
              <a:t>осуществлению данной </a:t>
            </a:r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2077406"/>
            <a:ext cx="2952328" cy="1200329"/>
          </a:xfrm>
          <a:prstGeom prst="rect">
            <a:avLst/>
          </a:prstGeom>
          <a:solidFill>
            <a:srgbClr val="FFC000"/>
          </a:solidFill>
          <a:ln>
            <a:solidFill>
              <a:srgbClr val="0D5BF7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Формирование мотивации на проектную деятельность у учащихся, их родителей и учителей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2077405"/>
            <a:ext cx="2808312" cy="1200329"/>
          </a:xfrm>
          <a:prstGeom prst="rect">
            <a:avLst/>
          </a:prstGeom>
          <a:solidFill>
            <a:srgbClr val="FFC000"/>
          </a:solidFill>
          <a:ln>
            <a:solidFill>
              <a:srgbClr val="0D5BF7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b="1" dirty="0"/>
              <a:t>Последовательное включение в проектную деятельность системы внеурочной деятельности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3861048"/>
            <a:ext cx="2664296" cy="1200329"/>
          </a:xfrm>
          <a:prstGeom prst="rect">
            <a:avLst/>
          </a:prstGeom>
          <a:solidFill>
            <a:schemeClr val="accent4"/>
          </a:solidFill>
          <a:ln>
            <a:solidFill>
              <a:srgbClr val="0D5BF7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b="1" dirty="0"/>
              <a:t>Системный подход к реализации программы «Основы проектной деятельности»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0890" y="3861048"/>
            <a:ext cx="2961270" cy="1200329"/>
          </a:xfrm>
          <a:prstGeom prst="rect">
            <a:avLst/>
          </a:prstGeom>
          <a:solidFill>
            <a:schemeClr val="accent4"/>
          </a:solidFill>
          <a:ln>
            <a:solidFill>
              <a:srgbClr val="0D5BF7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Тьюторское</a:t>
            </a:r>
            <a:r>
              <a:rPr lang="ru-RU" b="1" dirty="0" smtClean="0"/>
              <a:t> сопровождение проектной деятельности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19242" y="3836717"/>
            <a:ext cx="2817254" cy="1200329"/>
          </a:xfrm>
          <a:prstGeom prst="rect">
            <a:avLst/>
          </a:prstGeom>
          <a:solidFill>
            <a:schemeClr val="accent4"/>
          </a:solidFill>
          <a:ln>
            <a:solidFill>
              <a:srgbClr val="0D5BF7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b="1" dirty="0"/>
              <a:t>Мониторинг формирования ключевых </a:t>
            </a:r>
            <a:r>
              <a:rPr lang="ru-RU" b="1" dirty="0" smtClean="0"/>
              <a:t>компетентностей</a:t>
            </a:r>
          </a:p>
          <a:p>
            <a:pPr lvl="0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061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Курсы внеурочной деятельности</a:t>
            </a:r>
            <a:r>
              <a:rPr lang="ru-RU" sz="2800" dirty="0" smtClean="0"/>
              <a:t>, поддерживающие проектную и исследовательскую деятельность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Участники проектной деятельности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Обучающиеся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Родители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Руководитель проекта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Администрация ОУ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981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 помощь проектанту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Методическая страница на сайте школы (разделы «учитель ученику», «работы учащихся»)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Старшие помогают младшим (проект учащегося 7 класса «Как не допустить ошибок в проекте»)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13" b="7090"/>
          <a:stretch/>
        </p:blipFill>
        <p:spPr>
          <a:xfrm>
            <a:off x="899592" y="3184285"/>
            <a:ext cx="4782889" cy="312761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063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 помощь проектанту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26" t="13060" r="12200" b="7149"/>
          <a:stretch/>
        </p:blipFill>
        <p:spPr>
          <a:xfrm>
            <a:off x="201688" y="1666682"/>
            <a:ext cx="4370312" cy="2176615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2988" t="17492" r="12201" b="8626"/>
          <a:stretch/>
        </p:blipFill>
        <p:spPr>
          <a:xfrm>
            <a:off x="4067944" y="4005064"/>
            <a:ext cx="4536504" cy="2388011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3674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Школа для родителей</a:t>
            </a:r>
            <a:br>
              <a:rPr lang="ru-RU" b="1" dirty="0" smtClean="0"/>
            </a:b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Цель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: </a:t>
            </a:r>
            <a:r>
              <a:rPr lang="ru-RU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выработка и корректировка совместной программы сопровождения проектной деятельности ребёнка, оказание ему помощи в построении собственной образовательной траектории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Лекторий</a:t>
            </a:r>
          </a:p>
          <a:p>
            <a:r>
              <a:rPr lang="ru-RU" dirty="0" smtClean="0"/>
              <a:t>Практикум</a:t>
            </a:r>
          </a:p>
          <a:p>
            <a:r>
              <a:rPr lang="ru-RU" dirty="0" smtClean="0"/>
              <a:t>Консультации</a:t>
            </a:r>
          </a:p>
          <a:p>
            <a:r>
              <a:rPr lang="ru-RU" dirty="0" smtClean="0"/>
              <a:t>Родительская страничка на сайте школы</a:t>
            </a:r>
          </a:p>
          <a:p>
            <a:r>
              <a:rPr lang="ru-RU" dirty="0" smtClean="0"/>
              <a:t>Буклет-памятка для родителей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4" t="22430" r="17440" b="5429"/>
          <a:stretch/>
        </p:blipFill>
        <p:spPr bwMode="auto">
          <a:xfrm>
            <a:off x="4427984" y="3654343"/>
            <a:ext cx="244827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4537" r="1176" b="4193"/>
          <a:stretch/>
        </p:blipFill>
        <p:spPr>
          <a:xfrm>
            <a:off x="5580112" y="1916832"/>
            <a:ext cx="3448471" cy="1511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02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Сопровождение педагогов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Корпоративное обучение</a:t>
            </a:r>
          </a:p>
          <a:p>
            <a:pPr algn="ctr"/>
            <a:r>
              <a:rPr lang="ru-RU" dirty="0"/>
              <a:t>Обучающие семинары по проектной деятельности учащихся</a:t>
            </a:r>
          </a:p>
          <a:p>
            <a:pPr algn="ctr"/>
            <a:r>
              <a:rPr lang="ru-RU" dirty="0"/>
              <a:t>Обобщение и распространение лучшего опыта педагогов школы</a:t>
            </a:r>
          </a:p>
          <a:p>
            <a:pPr algn="ctr"/>
            <a:r>
              <a:rPr lang="ru-RU" dirty="0" smtClean="0"/>
              <a:t>Страничка для педагогов на сайте школы</a:t>
            </a:r>
          </a:p>
          <a:p>
            <a:pPr algn="ctr"/>
            <a:r>
              <a:rPr lang="ru-RU" dirty="0" smtClean="0"/>
              <a:t>Участие педагогов в опытно-экспериментальной работе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Участие ОУ в конкурсе инновационных продуктов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995936" y="37890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22355</TotalTime>
  <Words>414</Words>
  <Application>Microsoft Office PowerPoint</Application>
  <PresentationFormat>Экран (4:3)</PresentationFormat>
  <Paragraphs>80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Cambria</vt:lpstr>
      <vt:lpstr>Wingdings</vt:lpstr>
      <vt:lpstr>1_Тема Office</vt:lpstr>
      <vt:lpstr>       </vt:lpstr>
      <vt:lpstr>«Диапазон освоенных способностей становится мерилом свободы человека. Чем шире набор способов действия, которым он владеет, тем свободнее он себя чувствует в различных ситуациях».   А.Г.Асмолов, А.Л.Семёнов, А.Ю.Уваров  </vt:lpstr>
      <vt:lpstr>Проектная деятельность – это специфическая деятельность так же, как специфичны занятия музыкой, рисованием, спортом.  </vt:lpstr>
      <vt:lpstr>Условия успешности процесса формирования ключевых компетентностей учащихся  через проектную деятельность  </vt:lpstr>
      <vt:lpstr>Презентация PowerPoint</vt:lpstr>
      <vt:lpstr>В помощь проектанту</vt:lpstr>
      <vt:lpstr>В помощь проектанту</vt:lpstr>
      <vt:lpstr>Школа для родителей Цель: выработка и корректировка совместной программы сопровождения проектной деятельности ребёнка, оказание ему помощи в построении собственной образовательной траектории</vt:lpstr>
      <vt:lpstr>Сопровождение педагогов</vt:lpstr>
      <vt:lpstr>Презентация PowerPoint</vt:lpstr>
      <vt:lpstr>Куратор проектной деятельности (учитель, работающий в параллели и не имеющий классного руководства)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1118</cp:revision>
  <dcterms:created xsi:type="dcterms:W3CDTF">2013-01-25T13:21:34Z</dcterms:created>
  <dcterms:modified xsi:type="dcterms:W3CDTF">2017-12-09T20:37:21Z</dcterms:modified>
</cp:coreProperties>
</file>