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sldIdLst>
    <p:sldId id="336" r:id="rId2"/>
    <p:sldId id="323" r:id="rId3"/>
    <p:sldId id="327" r:id="rId4"/>
    <p:sldId id="338" r:id="rId5"/>
    <p:sldId id="290" r:id="rId6"/>
    <p:sldId id="329" r:id="rId7"/>
    <p:sldId id="325" r:id="rId8"/>
    <p:sldId id="328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43" r:id="rId18"/>
    <p:sldId id="345" r:id="rId19"/>
    <p:sldId id="256" r:id="rId20"/>
    <p:sldId id="259" r:id="rId21"/>
    <p:sldId id="331" r:id="rId22"/>
    <p:sldId id="330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39" r:id="rId39"/>
    <p:sldId id="340" r:id="rId40"/>
    <p:sldId id="334" r:id="rId41"/>
    <p:sldId id="332" r:id="rId42"/>
    <p:sldId id="335" r:id="rId43"/>
    <p:sldId id="337" r:id="rId44"/>
    <p:sldId id="292" r:id="rId45"/>
    <p:sldId id="346" r:id="rId46"/>
    <p:sldId id="326" r:id="rId47"/>
    <p:sldId id="347" r:id="rId48"/>
    <p:sldId id="28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304" autoAdjust="0"/>
  </p:normalViewPr>
  <p:slideViewPr>
    <p:cSldViewPr>
      <p:cViewPr varScale="1">
        <p:scale>
          <a:sx n="120" d="100"/>
          <a:sy n="120" d="100"/>
        </p:scale>
        <p:origin x="2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91D7E-9C4C-44F3-8EB9-F19B85380D89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1B2B2-A7C3-4B48-BC46-9CCB38C666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5C3-EBA3-4C38-A791-51B47C428F0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5C3-EBA3-4C38-A791-51B47C428F0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5C3-EBA3-4C38-A791-51B47C428F0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045C3-EBA3-4C38-A791-51B47C428F0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B2B2-A7C3-4B48-BC46-9CCB38C666A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55DE5A-FF51-4D51-ABEE-09C47F64FF48}" type="datetimeFigureOut">
              <a:rPr lang="ru-RU" smtClean="0"/>
              <a:pPr/>
              <a:t>04.03.17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A727418-6EEA-479A-A157-002E920D2E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1.jpeg"/><Relationship Id="rId6" Type="http://schemas.openxmlformats.org/officeDocument/2006/relationships/image" Target="../media/image22.gif"/><Relationship Id="rId7" Type="http://schemas.openxmlformats.org/officeDocument/2006/relationships/image" Target="../media/image23.png"/><Relationship Id="rId1" Type="http://schemas.microsoft.com/office/2007/relationships/media" Target="file:////F:/&#1073;&#1077;&#1079;&#1086;&#1087;&#1072;&#1089;&#1085;&#1072;&#1103;%20&#1087;&#1077;&#1088;&#1077;&#1084;&#1077;&#1085;&#1072;/&#1047;&#1072;&#1088;&#1103;&#1076;&#1082;&#1072;%20&#1050;&#1074;&#1072;/&#1058;&#1072;&#1085;&#1077;&#1094;%20&#1082;&#1074;&#1072;%20&#1082;&#1074;&#1072;.mp3" TargetMode="External"/><Relationship Id="rId2" Type="http://schemas.openxmlformats.org/officeDocument/2006/relationships/audio" Target="file:////F:/&#1073;&#1077;&#1079;&#1086;&#1087;&#1072;&#1089;&#1085;&#1072;&#1103;%20&#1087;&#1077;&#1088;&#1077;&#1084;&#1077;&#1085;&#1072;/&#1047;&#1072;&#1088;&#1103;&#1076;&#1082;&#1072;%20&#1050;&#1074;&#1072;/&#1058;&#1072;&#1085;&#1077;&#1094;%20&#1082;&#1074;&#1072;%20&#1082;&#1074;&#1072;.mp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jpeg"/><Relationship Id="rId10" Type="http://schemas.openxmlformats.org/officeDocument/2006/relationships/image" Target="../media/image33.gif"/><Relationship Id="rId1" Type="http://schemas.microsoft.com/office/2007/relationships/media" Target="file:////F:/&#1073;&#1077;&#1079;&#1086;&#1087;&#1072;&#1089;&#1085;&#1072;&#1103;%20&#1087;&#1077;&#1088;&#1077;&#1084;&#1077;&#1085;&#1072;/&#1052;&#1080;&#1096;&#1082;&#1072;%20&#1043;&#1091;&#1084;&#1084;&#1080;%20&#1073;&#1077;&#1088;/12345_The%20Gummy%20Bear%20Song%20-%20Russian%20Version.mp3" TargetMode="External"/><Relationship Id="rId2" Type="http://schemas.openxmlformats.org/officeDocument/2006/relationships/audio" Target="file:////F:/&#1073;&#1077;&#1079;&#1086;&#1087;&#1072;&#1089;&#1085;&#1072;&#1103;%20&#1087;&#1077;&#1088;&#1077;&#1084;&#1077;&#1085;&#1072;/&#1052;&#1080;&#1096;&#1082;&#1072;%20&#1043;&#1091;&#1084;&#1084;&#1080;%20&#1073;&#1077;&#1088;/12345_The%20Gummy%20Bear%20Song%20-%20Russian%20Version.mp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jpeg"/><Relationship Id="rId7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jpeg"/><Relationship Id="rId7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jpeg"/><Relationship Id="rId14" Type="http://schemas.openxmlformats.org/officeDocument/2006/relationships/image" Target="../media/image48.png"/><Relationship Id="rId15" Type="http://schemas.openxmlformats.org/officeDocument/2006/relationships/image" Target="../media/image49.gif"/><Relationship Id="rId16" Type="http://schemas.openxmlformats.org/officeDocument/2006/relationships/slide" Target="slide2.xml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8.gif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png"/><Relationship Id="rId9" Type="http://schemas.openxmlformats.org/officeDocument/2006/relationships/image" Target="../media/image43.jpeg"/><Relationship Id="rId10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5.jpeg"/><Relationship Id="rId5" Type="http://schemas.openxmlformats.org/officeDocument/2006/relationships/image" Target="../media/image56.gif"/><Relationship Id="rId6" Type="http://schemas.openxmlformats.org/officeDocument/2006/relationships/image" Target="../media/image57.png"/><Relationship Id="rId1" Type="http://schemas.microsoft.com/office/2007/relationships/media" Target="file:////F:/&#1073;&#1077;&#1079;&#1086;&#1087;&#1072;&#1089;&#1085;&#1072;&#1103;%20&#1087;&#1077;&#1088;&#1077;&#1084;&#1077;&#1085;&#1072;/&#1058;&#1072;&#1085;&#1094;&#1077;&#1074;&#1072;&#1083;&#1100;&#1085;&#1072;&#1103;/&#1050;&#1083;&#1091;&#1073;_&#1083;&#1072;&#1081;&#1092;-&#1052;.mp3" TargetMode="External"/><Relationship Id="rId2" Type="http://schemas.openxmlformats.org/officeDocument/2006/relationships/audio" Target="file:////F:/&#1073;&#1077;&#1079;&#1086;&#1087;&#1072;&#1089;&#1085;&#1072;&#1103;%20&#1087;&#1077;&#1088;&#1077;&#1084;&#1077;&#1085;&#1072;/&#1058;&#1072;&#1085;&#1094;&#1077;&#1074;&#1072;&#1083;&#1100;&#1085;&#1072;&#1103;/&#1050;&#1083;&#1091;&#1073;_&#1083;&#1072;&#1081;&#1092;-&#1052;.mp3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gif"/><Relationship Id="rId5" Type="http://schemas.openxmlformats.org/officeDocument/2006/relationships/image" Target="../media/image66.gif"/><Relationship Id="rId6" Type="http://schemas.openxmlformats.org/officeDocument/2006/relationships/image" Target="../media/image67.gif"/><Relationship Id="rId7" Type="http://schemas.openxmlformats.org/officeDocument/2006/relationships/image" Target="../media/image68.gif"/><Relationship Id="rId8" Type="http://schemas.openxmlformats.org/officeDocument/2006/relationships/image" Target="../media/image69.png"/><Relationship Id="rId9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1.jpeg"/><Relationship Id="rId5" Type="http://schemas.openxmlformats.org/officeDocument/2006/relationships/image" Target="../media/image72.gif"/><Relationship Id="rId6" Type="http://schemas.openxmlformats.org/officeDocument/2006/relationships/image" Target="../media/image73.gif"/><Relationship Id="rId7" Type="http://schemas.openxmlformats.org/officeDocument/2006/relationships/image" Target="../media/image74.gif"/><Relationship Id="rId8" Type="http://schemas.openxmlformats.org/officeDocument/2006/relationships/image" Target="../media/image75.gif"/><Relationship Id="rId9" Type="http://schemas.openxmlformats.org/officeDocument/2006/relationships/image" Target="../media/image76.png"/><Relationship Id="rId1" Type="http://schemas.microsoft.com/office/2007/relationships/media" Target="file:////F:/&#1073;&#1077;&#1079;&#1086;&#1087;&#1072;&#1089;&#1085;&#1072;&#1103;%20&#1087;&#1077;&#1088;&#1077;&#1084;&#1077;&#1085;&#1072;/&#1069;&#1083;&#1077;&#1082;&#1090;&#1088;&#1086;&#1085;&#1085;&#1072;&#1103;%20&#1092;&#1080;&#1079;&#1084;&#1080;&#1085;&#1091;&#1090;&#1082;&#1072;%20&#1044;&#1080;&#1089;&#1082;&#1086;&#1090;&#1077;&#1082;&#1072;/&#1063;&#1080;&#1074;&#1072;&#1083;&#1072;.mp3" TargetMode="External"/><Relationship Id="rId2" Type="http://schemas.openxmlformats.org/officeDocument/2006/relationships/audio" Target="file:////F:/&#1073;&#1077;&#1079;&#1086;&#1087;&#1072;&#1089;&#1085;&#1072;&#1103;%20&#1087;&#1077;&#1088;&#1077;&#1084;&#1077;&#1085;&#1072;/&#1069;&#1083;&#1077;&#1082;&#1090;&#1088;&#1086;&#1085;&#1085;&#1072;&#1103;%20&#1092;&#1080;&#1079;&#1084;&#1080;&#1085;&#1091;&#1090;&#1082;&#1072;%20&#1044;&#1080;&#1089;&#1082;&#1086;&#1090;&#1077;&#1082;&#1072;/&#1063;&#1080;&#1074;&#1072;&#1083;&#1072;.mp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4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4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73.gif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4" Type="http://schemas.openxmlformats.org/officeDocument/2006/relationships/image" Target="../media/image85.gif"/><Relationship Id="rId5" Type="http://schemas.openxmlformats.org/officeDocument/2006/relationships/image" Target="../media/image73.gif"/><Relationship Id="rId6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4" Type="http://schemas.openxmlformats.org/officeDocument/2006/relationships/image" Target="../media/image88.gif"/><Relationship Id="rId5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9.png"/><Relationship Id="rId1" Type="http://schemas.microsoft.com/office/2007/relationships/media" Target="file:////F:/&#1073;&#1077;&#1079;&#1086;&#1087;&#1072;&#1089;&#1085;&#1072;&#1103;%20&#1087;&#1077;&#1088;&#1077;&#1084;&#1077;&#1085;&#1072;/Tanec-igra_s_yskoreniem_dlya_detei_.wmv" TargetMode="External"/><Relationship Id="rId2" Type="http://schemas.openxmlformats.org/officeDocument/2006/relationships/video" Target="file:////F:/&#1073;&#1077;&#1079;&#1086;&#1087;&#1072;&#1089;&#1085;&#1072;&#1103;%20&#1087;&#1077;&#1088;&#1077;&#1084;&#1077;&#1085;&#1072;/Tanec-igra_s_yskoreniem_dlya_detei_.wm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0.png"/><Relationship Id="rId1" Type="http://schemas.microsoft.com/office/2007/relationships/media" Target="file:////F:/&#1073;&#1077;&#1079;&#1086;&#1087;&#1072;&#1089;&#1085;&#1072;&#1103;%20&#1087;&#1077;&#1088;&#1077;&#1084;&#1077;&#1085;&#1072;/Chydariki_-_Samolet_(_detskaya_zaryadka,_fizminytka_)._Video_dlya_detei..wmv" TargetMode="External"/><Relationship Id="rId2" Type="http://schemas.openxmlformats.org/officeDocument/2006/relationships/video" Target="file:////F:/&#1073;&#1077;&#1079;&#1086;&#1087;&#1072;&#1089;&#1085;&#1072;&#1103;%20&#1087;&#1077;&#1088;&#1077;&#1084;&#1077;&#1085;&#1072;/Chydariki_-_Samolet_(_detskaya_zaryadka,_fizminytka_)._Video_dlya_detei.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file:////F:/&#1073;&#1077;&#1079;&#1086;&#1087;&#1072;&#1089;&#1085;&#1072;&#1103;%20&#1087;&#1077;&#1088;&#1077;&#1084;&#1077;&#1085;&#1072;/&#1074;&#1077;&#1089;&#1077;&#1083;&#1072;&#1103;%20&#1079;&#1072;&#1088;&#1103;&#1076;&#1082;&#1072;.wmv" TargetMode="External"/><Relationship Id="rId4" Type="http://schemas.openxmlformats.org/officeDocument/2006/relationships/video" Target="file:////F:/&#1073;&#1077;&#1079;&#1086;&#1087;&#1072;&#1089;&#1085;&#1072;&#1103;%20&#1087;&#1077;&#1088;&#1077;&#1084;&#1077;&#1085;&#1072;/&#1074;&#1077;&#1089;&#1077;&#1083;&#1072;&#1103;%20&#1079;&#1072;&#1088;&#1103;&#1076;&#1082;&#1072;.wm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microsoft.com/office/2007/relationships/media" Target="file:////F:/&#1073;&#1077;&#1079;&#1086;&#1087;&#1072;&#1089;&#1085;&#1072;&#1103;%20&#1087;&#1077;&#1088;&#1077;&#1084;&#1077;&#1085;&#1072;/KYKYTIKI_-_Zaryadka_-_Pesenka_myltik_dlya_detei_malishei.wmv" TargetMode="External"/><Relationship Id="rId2" Type="http://schemas.openxmlformats.org/officeDocument/2006/relationships/video" Target="file:////F:/&#1073;&#1077;&#1079;&#1086;&#1087;&#1072;&#1089;&#1085;&#1072;&#1103;%20&#1087;&#1077;&#1088;&#1077;&#1084;&#1077;&#1085;&#1072;/KYKYTIKI_-_Zaryadka_-_Pesenka_myltik_dlya_detei_malishei.wmv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4" Type="http://schemas.openxmlformats.org/officeDocument/2006/relationships/image" Target="../media/image94.gif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ediaurok.ucoz.net/" TargetMode="External"/><Relationship Id="rId3" Type="http://schemas.openxmlformats.org/officeDocument/2006/relationships/hyperlink" Target="NUL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file:////F:/&#1073;&#1077;&#1079;&#1086;&#1087;&#1072;&#1089;&#1085;&#1072;&#1103;%20&#1087;&#1077;&#1088;&#1077;&#1084;&#1077;&#1085;&#1072;/&#1079;&#1072;&#1088;&#1103;&#1076;&#1082;&#1072;/&#1047;&#1072;&#1088;&#1103;&#1076;&#1082;&#1072;%20&#1076;&#1083;&#1103;%20&#1076;&#1077;&#1090;&#1077;&#1081;%20&#1057;&#1086;&#1083;&#1085;&#1099;&#1096;&#1082;&#1086;%20mpg%20(1).avi" TargetMode="External"/><Relationship Id="rId4" Type="http://schemas.openxmlformats.org/officeDocument/2006/relationships/video" Target="file:////F:/&#1073;&#1077;&#1079;&#1086;&#1087;&#1072;&#1089;&#1085;&#1072;&#1103;%20&#1087;&#1077;&#1088;&#1077;&#1084;&#1077;&#1085;&#1072;/&#1079;&#1072;&#1088;&#1103;&#1076;&#1082;&#1072;/&#1047;&#1072;&#1088;&#1103;&#1076;&#1082;&#1072;%20&#1076;&#1083;&#1103;%20&#1076;&#1077;&#1090;&#1077;&#1081;%20&#1057;&#1086;&#1083;&#1085;&#1099;&#1096;&#1082;&#1086;%20mpg%20(1).avi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file:////F:/&#1073;&#1077;&#1079;&#1086;&#1087;&#1072;&#1089;&#1085;&#1072;&#1103;%20&#1087;&#1077;&#1088;&#1077;&#1084;&#1077;&#1085;&#1072;/&#1079;&#1072;&#1088;&#1103;&#1076;&#1082;&#1072;/&#1059;&#1090;&#1088;&#1077;&#1085;&#1085;&#1103;&#1103;%20&#1075;&#1080;&#1084;&#1085;&#1072;&#1089;&#1090;&#1080;&#1082;&#1072;%20&#1076;&#1083;&#1103;%201-2%20&#1082;&#1083;&#1072;&#1089;&#1089;&#1086;&#1074;%20&#1089;%20&#1057;&#1077;&#1088;&#1077;&#1073;&#1088;&#1103;&#1096;&#1082;&#1086;&#1081;!.avi" TargetMode="External"/><Relationship Id="rId2" Type="http://schemas.openxmlformats.org/officeDocument/2006/relationships/video" Target="file:////F:/&#1073;&#1077;&#1079;&#1086;&#1087;&#1072;&#1089;&#1085;&#1072;&#1103;%20&#1087;&#1077;&#1088;&#1077;&#1084;&#1077;&#1085;&#1072;/&#1079;&#1072;&#1088;&#1103;&#1076;&#1082;&#1072;/&#1059;&#1090;&#1088;&#1077;&#1085;&#1085;&#1103;&#1103;%20&#1075;&#1080;&#1084;&#1085;&#1072;&#1089;&#1090;&#1080;&#1082;&#1072;%20&#1076;&#1083;&#1103;%201-2%20&#1082;&#1083;&#1072;&#1089;&#1089;&#1086;&#1074;%20&#1089;%20&#1057;&#1077;&#1088;&#1077;&#1073;&#1088;&#1103;&#1096;&#1082;&#1086;&#1081;!.avi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gif"/><Relationship Id="rId5" Type="http://schemas.openxmlformats.org/officeDocument/2006/relationships/image" Target="../media/image15.gif"/><Relationship Id="rId6" Type="http://schemas.openxmlformats.org/officeDocument/2006/relationships/image" Target="../media/image16.gif"/><Relationship Id="rId7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1" Type="http://schemas.microsoft.com/office/2007/relationships/media" Target="file:////F:/&#1073;&#1077;&#1079;&#1086;&#1087;&#1072;&#1089;&#1085;&#1072;&#1103;%20&#1087;&#1077;&#1088;&#1077;&#1084;&#1077;&#1085;&#1072;/&#1041;&#1072;&#1085;&#1072;&#1085;&#1099;/Alvin_and_the_Chipmunks___Witch_Doctor__Oo_ee_oo_ah_ah_.mp3" TargetMode="External"/><Relationship Id="rId2" Type="http://schemas.openxmlformats.org/officeDocument/2006/relationships/audio" Target="file:////F:/&#1073;&#1077;&#1079;&#1086;&#1087;&#1072;&#1089;&#1085;&#1072;&#1103;%20&#1087;&#1077;&#1088;&#1077;&#1084;&#1077;&#1085;&#1072;/&#1041;&#1072;&#1085;&#1072;&#1085;&#1099;/Alvin_and_the_Chipmunks___Witch_Doctor__Oo_ee_oo_ah_ah_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</a:t>
            </a:r>
            <a:endParaRPr lang="en-US" sz="4000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28596" y="928670"/>
            <a:ext cx="835818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ru-RU" sz="4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«Забота о здоровье – это важнейший труд  педагога.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ru-RU" sz="4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От жизнедеятельности, бодрости детей зависит их духовная жизнь, мировоззрение, умственное развитие, прочность знаний, </a:t>
            </a:r>
          </a:p>
          <a:p>
            <a:pPr algn="ctr" eaLnBrk="0" hangingPunct="0">
              <a:spcBef>
                <a:spcPct val="0"/>
              </a:spcBef>
              <a:defRPr/>
            </a:pPr>
            <a:r>
              <a:rPr lang="ru-RU" sz="4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вера в свои силы…»</a:t>
            </a:r>
          </a:p>
          <a:p>
            <a:pPr algn="ctr" eaLnBrk="0" hangingPunct="0">
              <a:spcBef>
                <a:spcPct val="0"/>
              </a:spcBef>
              <a:defRPr/>
            </a:pPr>
            <a:endParaRPr lang="ru-RU" sz="12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r" eaLnBrk="0" hangingPunct="0">
              <a:spcBef>
                <a:spcPct val="0"/>
              </a:spcBef>
              <a:defRPr/>
            </a:pPr>
            <a:r>
              <a:rPr lang="ru-RU" sz="2800" b="0" i="1" u="sng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А.В.Сухомлинский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 descr="28572e226ad4.jpg"/>
          <p:cNvPicPr>
            <a:picLocks noChangeAspect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11" descr="5m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4325" y="3005138"/>
            <a:ext cx="895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12" descr="5m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75" y="3643313"/>
            <a:ext cx="895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13" descr="5m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75" y="3786188"/>
            <a:ext cx="895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14" descr="5m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2928938"/>
            <a:ext cx="895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Рисунок 15" descr="5m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2928938"/>
            <a:ext cx="895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16" descr="5m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9563" y="2857500"/>
            <a:ext cx="895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715008" y="4572008"/>
            <a:ext cx="2968954" cy="132343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Физкультминутка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КВА – КВА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ПОВТОРЯЙ ЗА НАМИ!</a:t>
            </a:r>
          </a:p>
        </p:txBody>
      </p:sp>
      <p:pic>
        <p:nvPicPr>
          <p:cNvPr id="11" name="Танец ква ква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348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28572e226ad4.jpg"/>
          <p:cNvPicPr>
            <a:picLocks noChangeAspect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2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858000" y="2786063"/>
            <a:ext cx="10779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Рисунок 3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286250" y="3143250"/>
            <a:ext cx="10779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5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786063" y="3714750"/>
            <a:ext cx="10779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6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500188" y="4357688"/>
            <a:ext cx="10779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Рисунок 7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28625" y="3786188"/>
            <a:ext cx="10779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8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072188" y="2857500"/>
            <a:ext cx="10779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9" descr="1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715250" y="2857500"/>
            <a:ext cx="10779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 descr="28572e226ad4.jpg"/>
          <p:cNvPicPr>
            <a:picLocks noChangeAspect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2" descr="89п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5072063"/>
            <a:ext cx="4022725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 descr="28572e226ad4.jpg"/>
          <p:cNvPicPr>
            <a:picLocks noChangeAspect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3" descr="175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2058988"/>
            <a:ext cx="21431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4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0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0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0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88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2857488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2857488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2857488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4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5715008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5715008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5">
              <a:lum bright="30000"/>
            </a:blip>
            <a:srcRect/>
            <a:stretch>
              <a:fillRect/>
            </a:stretch>
          </p:blipFill>
          <p:spPr bwMode="auto">
            <a:xfrm>
              <a:off x="5715008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6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0"/>
              <a:ext cx="571472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7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5023751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1428736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7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3214686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3" name="Прямоугольник 8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ердце 83"/>
          <p:cNvSpPr/>
          <p:nvPr/>
        </p:nvSpPr>
        <p:spPr>
          <a:xfrm>
            <a:off x="1500166" y="1714488"/>
            <a:ext cx="6143668" cy="5143512"/>
          </a:xfrm>
          <a:prstGeom prst="hear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ердце 63"/>
          <p:cNvSpPr/>
          <p:nvPr/>
        </p:nvSpPr>
        <p:spPr>
          <a:xfrm>
            <a:off x="1500166" y="1714488"/>
            <a:ext cx="6143668" cy="5143512"/>
          </a:xfrm>
          <a:prstGeom prst="hear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12345_The Gummy Bear Song - Russian Version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282" y="214290"/>
            <a:ext cx="304800" cy="304800"/>
          </a:xfrm>
          <a:prstGeom prst="rect">
            <a:avLst/>
          </a:prstGeom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-10631"/>
            <a:ext cx="6572296" cy="6868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9" name="Рисунок 18" descr="0005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496" y="3857628"/>
            <a:ext cx="928694" cy="928694"/>
          </a:xfrm>
          <a:prstGeom prst="rect">
            <a:avLst/>
          </a:prstGeom>
        </p:spPr>
      </p:pic>
      <p:pic>
        <p:nvPicPr>
          <p:cNvPr id="21" name="Рисунок 20" descr="0005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9190" y="3143248"/>
            <a:ext cx="928694" cy="928694"/>
          </a:xfrm>
          <a:prstGeom prst="rect">
            <a:avLst/>
          </a:prstGeom>
        </p:spPr>
      </p:pic>
      <p:pic>
        <p:nvPicPr>
          <p:cNvPr id="22" name="Рисунок 21" descr="0005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802" y="3143248"/>
            <a:ext cx="928694" cy="928694"/>
          </a:xfrm>
          <a:prstGeom prst="rect">
            <a:avLst/>
          </a:prstGeom>
        </p:spPr>
      </p:pic>
    </p:spTree>
  </p:cSld>
  <p:clrMapOvr>
    <a:masterClrMapping/>
  </p:clrMapOvr>
  <p:transition advClick="0" advTm="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0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0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0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88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2857488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2857488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2857488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5715008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5715008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5715008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0"/>
              <a:ext cx="571472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5023751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1428736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3214686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ердце 18"/>
          <p:cNvSpPr/>
          <p:nvPr/>
        </p:nvSpPr>
        <p:spPr>
          <a:xfrm>
            <a:off x="1500166" y="1714488"/>
            <a:ext cx="6143668" cy="5143512"/>
          </a:xfrm>
          <a:prstGeom prst="hear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-10631"/>
            <a:ext cx="6572296" cy="6868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2" name="Рисунок 21" descr="c9ae11e638e3130bdb69afcaa18e3ec1.gif"/>
          <p:cNvPicPr>
            <a:picLocks noChangeAspect="1"/>
          </p:cNvPicPr>
          <p:nvPr/>
        </p:nvPicPr>
        <p:blipFill>
          <a:blip r:embed="rId7">
            <a:lum bright="10000"/>
          </a:blip>
          <a:stretch>
            <a:fillRect/>
          </a:stretch>
        </p:blipFill>
        <p:spPr>
          <a:xfrm>
            <a:off x="5143504" y="3000372"/>
            <a:ext cx="686756" cy="1051158"/>
          </a:xfrm>
          <a:prstGeom prst="rect">
            <a:avLst/>
          </a:prstGeom>
        </p:spPr>
      </p:pic>
      <p:pic>
        <p:nvPicPr>
          <p:cNvPr id="23" name="Рисунок 22" descr="c9ae11e638e3130bdb69afcaa18e3ec1.gif"/>
          <p:cNvPicPr>
            <a:picLocks noChangeAspect="1"/>
          </p:cNvPicPr>
          <p:nvPr/>
        </p:nvPicPr>
        <p:blipFill>
          <a:blip r:embed="rId7">
            <a:lum bright="10000"/>
          </a:blip>
          <a:stretch>
            <a:fillRect/>
          </a:stretch>
        </p:blipFill>
        <p:spPr>
          <a:xfrm>
            <a:off x="4214810" y="3786190"/>
            <a:ext cx="686756" cy="1051158"/>
          </a:xfrm>
          <a:prstGeom prst="rect">
            <a:avLst/>
          </a:prstGeom>
        </p:spPr>
      </p:pic>
      <p:pic>
        <p:nvPicPr>
          <p:cNvPr id="24" name="Рисунок 23" descr="c9ae11e638e3130bdb69afcaa18e3ec1.gif"/>
          <p:cNvPicPr>
            <a:picLocks noChangeAspect="1"/>
          </p:cNvPicPr>
          <p:nvPr/>
        </p:nvPicPr>
        <p:blipFill>
          <a:blip r:embed="rId7">
            <a:lum bright="10000"/>
          </a:blip>
          <a:stretch>
            <a:fillRect/>
          </a:stretch>
        </p:blipFill>
        <p:spPr>
          <a:xfrm>
            <a:off x="3143240" y="3000372"/>
            <a:ext cx="686756" cy="1051158"/>
          </a:xfrm>
          <a:prstGeom prst="rect">
            <a:avLst/>
          </a:prstGeom>
        </p:spPr>
      </p:pic>
    </p:spTree>
  </p:cSld>
  <p:clrMapOvr>
    <a:masterClrMapping/>
  </p:clrMapOvr>
  <p:transition advClick="0" advTm="85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0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0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0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88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2857488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2857488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2857488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8" y="0"/>
              <a:ext cx="2857487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5715008" y="5023751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5715008" y="142873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lum bright="30000"/>
            </a:blip>
            <a:srcRect/>
            <a:stretch>
              <a:fillRect/>
            </a:stretch>
          </p:blipFill>
          <p:spPr bwMode="auto">
            <a:xfrm>
              <a:off x="5715008" y="3214686"/>
              <a:ext cx="2857487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0"/>
              <a:ext cx="571472" cy="147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5023751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1428736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screen">
              <a:lum brigh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28" y="3214686"/>
              <a:ext cx="571472" cy="1834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ердце 18"/>
          <p:cNvSpPr/>
          <p:nvPr/>
        </p:nvSpPr>
        <p:spPr>
          <a:xfrm>
            <a:off x="1500166" y="1714488"/>
            <a:ext cx="6143668" cy="5143512"/>
          </a:xfrm>
          <a:prstGeom prst="hear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-10631"/>
            <a:ext cx="6572296" cy="686863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2" name="Рисунок 21" descr="000р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6" y="3071810"/>
            <a:ext cx="750098" cy="1071568"/>
          </a:xfrm>
          <a:prstGeom prst="rect">
            <a:avLst/>
          </a:prstGeom>
        </p:spPr>
      </p:pic>
      <p:pic>
        <p:nvPicPr>
          <p:cNvPr id="23" name="Рисунок 22" descr="000р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10" y="3929066"/>
            <a:ext cx="750098" cy="1071568"/>
          </a:xfrm>
          <a:prstGeom prst="rect">
            <a:avLst/>
          </a:prstGeom>
        </p:spPr>
      </p:pic>
      <p:pic>
        <p:nvPicPr>
          <p:cNvPr id="24" name="Рисунок 23" descr="000р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0" y="3000372"/>
            <a:ext cx="750098" cy="1071568"/>
          </a:xfrm>
          <a:prstGeom prst="rect">
            <a:avLst/>
          </a:prstGeom>
        </p:spPr>
      </p:pic>
    </p:spTree>
  </p:cSld>
  <p:clrMapOvr>
    <a:masterClrMapping/>
  </p:clrMapOvr>
  <p:transition advClick="0" advTm="85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t-6773-116319099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2518" flipH="1">
            <a:off x="6011863" y="2636838"/>
            <a:ext cx="2808287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611188" y="1628775"/>
            <a:ext cx="7993062" cy="2620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931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Электронные физминутки</a:t>
            </a:r>
          </a:p>
          <a:p>
            <a:pPr algn="ctr"/>
            <a:r>
              <a:rPr lang="ru-RU" sz="3600" b="1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для глаз</a:t>
            </a:r>
          </a:p>
        </p:txBody>
      </p:sp>
      <p:pic>
        <p:nvPicPr>
          <p:cNvPr id="2052" name="Picture 5" descr="post-6773-116319099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21179">
            <a:off x="468313" y="2636838"/>
            <a:ext cx="273526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Line 6"/>
          <p:cNvSpPr>
            <a:spLocks noChangeShapeType="1"/>
          </p:cNvSpPr>
          <p:nvPr/>
        </p:nvSpPr>
        <p:spPr bwMode="auto">
          <a:xfrm flipV="1">
            <a:off x="1905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 flipV="1">
            <a:off x="9144000" y="0"/>
            <a:ext cx="0" cy="685800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Line 9"/>
          <p:cNvSpPr>
            <a:spLocks noChangeShapeType="1"/>
          </p:cNvSpPr>
          <p:nvPr/>
        </p:nvSpPr>
        <p:spPr bwMode="auto">
          <a:xfrm>
            <a:off x="0" y="44450"/>
            <a:ext cx="9144000" cy="0"/>
          </a:xfrm>
          <a:prstGeom prst="line">
            <a:avLst/>
          </a:prstGeom>
          <a:noFill/>
          <a:ln w="127000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Freeform 14" descr="Крупное конфетти"/>
          <p:cNvSpPr>
            <a:spLocks/>
          </p:cNvSpPr>
          <p:nvPr/>
        </p:nvSpPr>
        <p:spPr bwMode="auto">
          <a:xfrm>
            <a:off x="2411413" y="3789363"/>
            <a:ext cx="4537075" cy="1439862"/>
          </a:xfrm>
          <a:custGeom>
            <a:avLst/>
            <a:gdLst>
              <a:gd name="T0" fmla="*/ 17121 w 2915"/>
              <a:gd name="T1" fmla="*/ 735277 h 1079"/>
              <a:gd name="T2" fmla="*/ 54476 w 2915"/>
              <a:gd name="T3" fmla="*/ 671224 h 1079"/>
              <a:gd name="T4" fmla="*/ 203896 w 2915"/>
              <a:gd name="T5" fmla="*/ 617846 h 1079"/>
              <a:gd name="T6" fmla="*/ 278606 w 2915"/>
              <a:gd name="T7" fmla="*/ 564469 h 1079"/>
              <a:gd name="T8" fmla="*/ 477833 w 2915"/>
              <a:gd name="T9" fmla="*/ 415011 h 1079"/>
              <a:gd name="T10" fmla="*/ 751769 w 2915"/>
              <a:gd name="T11" fmla="*/ 350958 h 1079"/>
              <a:gd name="T12" fmla="*/ 888738 w 2915"/>
              <a:gd name="T13" fmla="*/ 265554 h 1079"/>
              <a:gd name="T14" fmla="*/ 1050609 w 2915"/>
              <a:gd name="T15" fmla="*/ 233527 h 1079"/>
              <a:gd name="T16" fmla="*/ 1561127 w 2915"/>
              <a:gd name="T17" fmla="*/ 158798 h 1079"/>
              <a:gd name="T18" fmla="*/ 1847516 w 2915"/>
              <a:gd name="T19" fmla="*/ 73394 h 1079"/>
              <a:gd name="T20" fmla="*/ 2046742 w 2915"/>
              <a:gd name="T21" fmla="*/ 20017 h 1079"/>
              <a:gd name="T22" fmla="*/ 2569712 w 2915"/>
              <a:gd name="T23" fmla="*/ 41368 h 1079"/>
              <a:gd name="T24" fmla="*/ 2756487 w 2915"/>
              <a:gd name="T25" fmla="*/ 105421 h 1079"/>
              <a:gd name="T26" fmla="*/ 3341716 w 2915"/>
              <a:gd name="T27" fmla="*/ 105421 h 1079"/>
              <a:gd name="T28" fmla="*/ 3441329 w 2915"/>
              <a:gd name="T29" fmla="*/ 190825 h 1079"/>
              <a:gd name="T30" fmla="*/ 3578297 w 2915"/>
              <a:gd name="T31" fmla="*/ 201501 h 1079"/>
              <a:gd name="T32" fmla="*/ 3814879 w 2915"/>
              <a:gd name="T33" fmla="*/ 286905 h 1079"/>
              <a:gd name="T34" fmla="*/ 3939395 w 2915"/>
              <a:gd name="T35" fmla="*/ 361634 h 1079"/>
              <a:gd name="T36" fmla="*/ 4076364 w 2915"/>
              <a:gd name="T37" fmla="*/ 436362 h 1079"/>
              <a:gd name="T38" fmla="*/ 4213332 w 2915"/>
              <a:gd name="T39" fmla="*/ 521766 h 1079"/>
              <a:gd name="T40" fmla="*/ 4225784 w 2915"/>
              <a:gd name="T41" fmla="*/ 553793 h 1079"/>
              <a:gd name="T42" fmla="*/ 4250687 w 2915"/>
              <a:gd name="T43" fmla="*/ 585820 h 1079"/>
              <a:gd name="T44" fmla="*/ 4350300 w 2915"/>
              <a:gd name="T45" fmla="*/ 692575 h 1079"/>
              <a:gd name="T46" fmla="*/ 4412558 w 2915"/>
              <a:gd name="T47" fmla="*/ 724602 h 1079"/>
              <a:gd name="T48" fmla="*/ 4487268 w 2915"/>
              <a:gd name="T49" fmla="*/ 745953 h 1079"/>
              <a:gd name="T50" fmla="*/ 4537075 w 2915"/>
              <a:gd name="T51" fmla="*/ 810006 h 1079"/>
              <a:gd name="T52" fmla="*/ 4524623 w 2915"/>
              <a:gd name="T53" fmla="*/ 1012841 h 1079"/>
              <a:gd name="T54" fmla="*/ 3827330 w 2915"/>
              <a:gd name="T55" fmla="*/ 1162298 h 1079"/>
              <a:gd name="T56" fmla="*/ 3167392 w 2915"/>
              <a:gd name="T57" fmla="*/ 1205000 h 1079"/>
              <a:gd name="T58" fmla="*/ 2768939 w 2915"/>
              <a:gd name="T59" fmla="*/ 1269053 h 1079"/>
              <a:gd name="T60" fmla="*/ 2495002 w 2915"/>
              <a:gd name="T61" fmla="*/ 1322431 h 1079"/>
              <a:gd name="T62" fmla="*/ 2270872 w 2915"/>
              <a:gd name="T63" fmla="*/ 1375809 h 1079"/>
              <a:gd name="T64" fmla="*/ 2059194 w 2915"/>
              <a:gd name="T65" fmla="*/ 1439862 h 1079"/>
              <a:gd name="T66" fmla="*/ 1747902 w 2915"/>
              <a:gd name="T67" fmla="*/ 1386484 h 1079"/>
              <a:gd name="T68" fmla="*/ 1523772 w 2915"/>
              <a:gd name="T69" fmla="*/ 1290404 h 1079"/>
              <a:gd name="T70" fmla="*/ 1137771 w 2915"/>
              <a:gd name="T71" fmla="*/ 1183649 h 1079"/>
              <a:gd name="T72" fmla="*/ 838931 w 2915"/>
              <a:gd name="T73" fmla="*/ 1140947 h 1079"/>
              <a:gd name="T74" fmla="*/ 465381 w 2915"/>
              <a:gd name="T75" fmla="*/ 1108920 h 1079"/>
              <a:gd name="T76" fmla="*/ 303509 w 2915"/>
              <a:gd name="T77" fmla="*/ 1055543 h 1079"/>
              <a:gd name="T78" fmla="*/ 154089 w 2915"/>
              <a:gd name="T79" fmla="*/ 970139 h 1079"/>
              <a:gd name="T80" fmla="*/ 4669 w 2915"/>
              <a:gd name="T81" fmla="*/ 842032 h 1079"/>
              <a:gd name="T82" fmla="*/ 17121 w 2915"/>
              <a:gd name="T83" fmla="*/ 735277 h 1079"/>
              <a:gd name="T84" fmla="*/ 54476 w 2915"/>
              <a:gd name="T85" fmla="*/ 692575 h 1079"/>
              <a:gd name="T86" fmla="*/ 17121 w 2915"/>
              <a:gd name="T87" fmla="*/ 735277 h 10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915"/>
              <a:gd name="T133" fmla="*/ 0 h 1079"/>
              <a:gd name="T134" fmla="*/ 2915 w 2915"/>
              <a:gd name="T135" fmla="*/ 1079 h 107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915" h="1079">
                <a:moveTo>
                  <a:pt x="11" y="551"/>
                </a:moveTo>
                <a:cubicBezTo>
                  <a:pt x="15" y="538"/>
                  <a:pt x="22" y="511"/>
                  <a:pt x="35" y="503"/>
                </a:cubicBezTo>
                <a:cubicBezTo>
                  <a:pt x="40" y="500"/>
                  <a:pt x="121" y="466"/>
                  <a:pt x="131" y="463"/>
                </a:cubicBezTo>
                <a:cubicBezTo>
                  <a:pt x="146" y="448"/>
                  <a:pt x="164" y="438"/>
                  <a:pt x="179" y="423"/>
                </a:cubicBezTo>
                <a:cubicBezTo>
                  <a:pt x="218" y="384"/>
                  <a:pt x="256" y="337"/>
                  <a:pt x="307" y="311"/>
                </a:cubicBezTo>
                <a:cubicBezTo>
                  <a:pt x="363" y="283"/>
                  <a:pt x="422" y="273"/>
                  <a:pt x="483" y="263"/>
                </a:cubicBezTo>
                <a:cubicBezTo>
                  <a:pt x="509" y="244"/>
                  <a:pt x="542" y="213"/>
                  <a:pt x="571" y="199"/>
                </a:cubicBezTo>
                <a:cubicBezTo>
                  <a:pt x="600" y="185"/>
                  <a:pt x="645" y="181"/>
                  <a:pt x="675" y="175"/>
                </a:cubicBezTo>
                <a:cubicBezTo>
                  <a:pt x="784" y="152"/>
                  <a:pt x="893" y="137"/>
                  <a:pt x="1003" y="119"/>
                </a:cubicBezTo>
                <a:cubicBezTo>
                  <a:pt x="1062" y="89"/>
                  <a:pt x="1125" y="78"/>
                  <a:pt x="1187" y="55"/>
                </a:cubicBezTo>
                <a:cubicBezTo>
                  <a:pt x="1234" y="37"/>
                  <a:pt x="1263" y="22"/>
                  <a:pt x="1315" y="15"/>
                </a:cubicBezTo>
                <a:cubicBezTo>
                  <a:pt x="1360" y="0"/>
                  <a:pt x="1625" y="30"/>
                  <a:pt x="1651" y="31"/>
                </a:cubicBezTo>
                <a:cubicBezTo>
                  <a:pt x="1689" y="50"/>
                  <a:pt x="1729" y="69"/>
                  <a:pt x="1771" y="79"/>
                </a:cubicBezTo>
                <a:cubicBezTo>
                  <a:pt x="1919" y="72"/>
                  <a:pt x="1991" y="63"/>
                  <a:pt x="2147" y="79"/>
                </a:cubicBezTo>
                <a:cubicBezTo>
                  <a:pt x="2179" y="82"/>
                  <a:pt x="2189" y="136"/>
                  <a:pt x="2211" y="143"/>
                </a:cubicBezTo>
                <a:cubicBezTo>
                  <a:pt x="2239" y="152"/>
                  <a:pt x="2270" y="148"/>
                  <a:pt x="2299" y="151"/>
                </a:cubicBezTo>
                <a:cubicBezTo>
                  <a:pt x="2349" y="171"/>
                  <a:pt x="2403" y="191"/>
                  <a:pt x="2451" y="215"/>
                </a:cubicBezTo>
                <a:cubicBezTo>
                  <a:pt x="2480" y="229"/>
                  <a:pt x="2504" y="253"/>
                  <a:pt x="2531" y="271"/>
                </a:cubicBezTo>
                <a:cubicBezTo>
                  <a:pt x="2559" y="326"/>
                  <a:pt x="2568" y="299"/>
                  <a:pt x="2619" y="327"/>
                </a:cubicBezTo>
                <a:cubicBezTo>
                  <a:pt x="2650" y="344"/>
                  <a:pt x="2682" y="366"/>
                  <a:pt x="2707" y="391"/>
                </a:cubicBezTo>
                <a:cubicBezTo>
                  <a:pt x="2710" y="399"/>
                  <a:pt x="2711" y="407"/>
                  <a:pt x="2715" y="415"/>
                </a:cubicBezTo>
                <a:cubicBezTo>
                  <a:pt x="2719" y="424"/>
                  <a:pt x="2727" y="430"/>
                  <a:pt x="2731" y="439"/>
                </a:cubicBezTo>
                <a:cubicBezTo>
                  <a:pt x="2752" y="488"/>
                  <a:pt x="2745" y="491"/>
                  <a:pt x="2795" y="519"/>
                </a:cubicBezTo>
                <a:cubicBezTo>
                  <a:pt x="2809" y="527"/>
                  <a:pt x="2821" y="537"/>
                  <a:pt x="2835" y="543"/>
                </a:cubicBezTo>
                <a:cubicBezTo>
                  <a:pt x="2850" y="550"/>
                  <a:pt x="2883" y="559"/>
                  <a:pt x="2883" y="559"/>
                </a:cubicBezTo>
                <a:cubicBezTo>
                  <a:pt x="2897" y="573"/>
                  <a:pt x="2915" y="584"/>
                  <a:pt x="2915" y="607"/>
                </a:cubicBezTo>
                <a:cubicBezTo>
                  <a:pt x="2915" y="658"/>
                  <a:pt x="2914" y="709"/>
                  <a:pt x="2907" y="759"/>
                </a:cubicBezTo>
                <a:cubicBezTo>
                  <a:pt x="2884" y="932"/>
                  <a:pt x="2472" y="871"/>
                  <a:pt x="2459" y="871"/>
                </a:cubicBezTo>
                <a:cubicBezTo>
                  <a:pt x="2350" y="907"/>
                  <a:pt x="2161" y="889"/>
                  <a:pt x="2035" y="903"/>
                </a:cubicBezTo>
                <a:cubicBezTo>
                  <a:pt x="1949" y="932"/>
                  <a:pt x="1869" y="942"/>
                  <a:pt x="1779" y="951"/>
                </a:cubicBezTo>
                <a:cubicBezTo>
                  <a:pt x="1720" y="981"/>
                  <a:pt x="1674" y="981"/>
                  <a:pt x="1603" y="991"/>
                </a:cubicBezTo>
                <a:cubicBezTo>
                  <a:pt x="1554" y="1007"/>
                  <a:pt x="1509" y="1021"/>
                  <a:pt x="1459" y="1031"/>
                </a:cubicBezTo>
                <a:cubicBezTo>
                  <a:pt x="1416" y="1059"/>
                  <a:pt x="1373" y="1069"/>
                  <a:pt x="1323" y="1079"/>
                </a:cubicBezTo>
                <a:cubicBezTo>
                  <a:pt x="1252" y="1072"/>
                  <a:pt x="1192" y="1053"/>
                  <a:pt x="1123" y="1039"/>
                </a:cubicBezTo>
                <a:cubicBezTo>
                  <a:pt x="1078" y="1005"/>
                  <a:pt x="1032" y="985"/>
                  <a:pt x="979" y="967"/>
                </a:cubicBezTo>
                <a:cubicBezTo>
                  <a:pt x="909" y="915"/>
                  <a:pt x="816" y="898"/>
                  <a:pt x="731" y="887"/>
                </a:cubicBezTo>
                <a:cubicBezTo>
                  <a:pt x="658" y="863"/>
                  <a:pt x="623" y="861"/>
                  <a:pt x="539" y="855"/>
                </a:cubicBezTo>
                <a:cubicBezTo>
                  <a:pt x="456" y="838"/>
                  <a:pt x="387" y="836"/>
                  <a:pt x="299" y="831"/>
                </a:cubicBezTo>
                <a:cubicBezTo>
                  <a:pt x="264" y="819"/>
                  <a:pt x="227" y="810"/>
                  <a:pt x="195" y="791"/>
                </a:cubicBezTo>
                <a:cubicBezTo>
                  <a:pt x="170" y="776"/>
                  <a:pt x="129" y="737"/>
                  <a:pt x="99" y="727"/>
                </a:cubicBezTo>
                <a:cubicBezTo>
                  <a:pt x="51" y="711"/>
                  <a:pt x="19" y="679"/>
                  <a:pt x="3" y="631"/>
                </a:cubicBezTo>
                <a:cubicBezTo>
                  <a:pt x="6" y="604"/>
                  <a:pt x="0" y="575"/>
                  <a:pt x="11" y="551"/>
                </a:cubicBezTo>
                <a:cubicBezTo>
                  <a:pt x="36" y="496"/>
                  <a:pt x="58" y="588"/>
                  <a:pt x="35" y="519"/>
                </a:cubicBezTo>
                <a:cubicBezTo>
                  <a:pt x="25" y="549"/>
                  <a:pt x="35" y="539"/>
                  <a:pt x="11" y="551"/>
                </a:cubicBezTo>
                <a:close/>
              </a:path>
            </a:pathLst>
          </a:custGeom>
          <a:pattFill prst="lgConfetti">
            <a:fgClr>
              <a:srgbClr val="FF9933"/>
            </a:fgClr>
            <a:bgClr>
              <a:srgbClr val="FFFF66"/>
            </a:bgClr>
          </a:patt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9" name="Picture 55" descr="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1960563"/>
            <a:ext cx="30321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banani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5084763"/>
            <a:ext cx="11160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 descr="184ad40ba05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9667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banani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11160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29" descr="184ad40ba05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9667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0" descr="banani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15081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 descr="184ad40ba05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8985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banani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15081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184ad40ba05a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550" y="333375"/>
            <a:ext cx="8985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 descr="banani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1628775"/>
            <a:ext cx="11160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 descr="184ad40ba05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3644900"/>
            <a:ext cx="9667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 descr="banani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5084763"/>
            <a:ext cx="11160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 descr="banani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3368" flipH="1">
            <a:off x="6732588" y="1125538"/>
            <a:ext cx="10668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 descr="2CA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223963" y="620713"/>
            <a:ext cx="12239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 descr="2CA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9144000" y="765175"/>
            <a:ext cx="12954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 descr="184ad40ba05a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2997200"/>
            <a:ext cx="124301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 descr="184ad40ba05a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708275"/>
            <a:ext cx="620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5" name="Picture 47" descr="184ad40ba05a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2924175"/>
            <a:ext cx="620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6" name="Picture 48" descr="184ad40ba05a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852738"/>
            <a:ext cx="620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49" descr="banani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205038"/>
            <a:ext cx="79216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8" name="Picture 50" descr="banani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2420938"/>
            <a:ext cx="79216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" name="Picture 51" descr="banani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792162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0" name="Picture 52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54" descr="bird4-2"/>
          <p:cNvPicPr>
            <a:picLocks noChangeAspect="1" noChangeArrowheads="1" noCrop="1"/>
          </p:cNvPicPr>
          <p:nvPr/>
        </p:nvPicPr>
        <p:blipFill>
          <a:blip r:embed="rId15">
            <a:lum bright="-6000"/>
          </a:blip>
          <a:srcRect/>
          <a:stretch>
            <a:fillRect/>
          </a:stretch>
        </p:blipFill>
        <p:spPr bwMode="auto">
          <a:xfrm>
            <a:off x="3132138" y="3429000"/>
            <a:ext cx="8667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7" name="AutoShape 5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8243888" y="6308725"/>
            <a:ext cx="647700" cy="360363"/>
          </a:xfrm>
          <a:prstGeom prst="leftArrow">
            <a:avLst>
              <a:gd name="adj1" fmla="val 50000"/>
              <a:gd name="adj2" fmla="val 44934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5" presetID="1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7 -0.0037 C -0.0665 -0.20046 0.05365 -0.36759 0.20834 -0.37708 C 0.36303 -0.38704 0.4941 -0.23472 0.50087 -0.03796 C 0.50782 0.1588 0.38803 0.32593 0.23299 0.33542 C 0.0783 0.34491 -0.05278 0.19306 -0.05937 -0.0037 Z " pathEditMode="relative" rAng="16043093" ptsTypes="fffff">
                                      <p:cBhvr>
                                        <p:cTn id="116" dur="3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6" presetID="7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-0.08403 L -0.5309 -0.08403 L -0.5309 0.5338 L -0.04271 0.5338 L -0.04271 -0.08403 Z " pathEditMode="relative" rAng="0" ptsTypes="FFFFF">
                                      <p:cBhvr>
                                        <p:cTn id="127" dur="3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3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1158 0.30995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1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1979 0.24189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0.06527 0.27847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139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30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31094 0.27338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0509 L 0.30243 0.22061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0.04323 0.25232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" y="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0"/>
                </p:tgtEl>
              </p:cMediaNode>
            </p:audio>
          </p:childTnLst>
        </p:cTn>
      </p:par>
    </p:tnLst>
    <p:bldLst>
      <p:bldP spid="2062" grpId="0" animBg="1"/>
      <p:bldP spid="2062" grpId="1" animBg="1"/>
      <p:bldP spid="2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918648" cy="331236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 		«Безопасная перемена»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Перемена! Переменка – отдохните хорошенько…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u="sng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4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3929066"/>
            <a:ext cx="15121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785794"/>
            <a:ext cx="6172200" cy="1894362"/>
          </a:xfrm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утренняя физическая зарядка.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muzhchina-animatsionnaya-kartinka-014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2919690"/>
            <a:ext cx="2619391" cy="2865922"/>
          </a:xfrm>
          <a:prstGeom prst="rect">
            <a:avLst/>
          </a:prstGeom>
        </p:spPr>
      </p:pic>
      <p:pic>
        <p:nvPicPr>
          <p:cNvPr id="6" name="Рисунок 5" descr="stock-vector-six-animated-children-carry-out-sports-exercises-75395776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5852" y="2214554"/>
            <a:ext cx="4572000" cy="4286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Ну, и конечно, перемены</a:t>
            </a:r>
            <a:endParaRPr lang="ru-RU" sz="4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Перемена! Переменка!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Отдохните хорошенько: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Можно бегать и гулять,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Танцевать и песни петь, 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Можно сесть и помолчать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Только  - чур – нельзя скучать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!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2547" y="3390343"/>
            <a:ext cx="4861453" cy="34676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 ходе наблюдения за особенностями поведения детей младшего школьного возраста было выделено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3 группы обучающихся: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14488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1 группа: включает детей подвижных, эмоциональных, которые </a:t>
            </a:r>
          </a:p>
          <a:p>
            <a:pPr>
              <a:buNone/>
            </a:pPr>
            <a:r>
              <a:rPr lang="ru-RU" dirty="0" smtClean="0"/>
              <a:t>   большую часть свободного времени</a:t>
            </a:r>
          </a:p>
          <a:p>
            <a:pPr>
              <a:buNone/>
            </a:pPr>
            <a:r>
              <a:rPr lang="ru-RU" dirty="0" smtClean="0"/>
              <a:t>    занимают подвижными играми;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2 группа: дети, предпочитающие игры средней подвижности. Дети этой группы играют в игры, связанные с умственной деятельностью;</a:t>
            </a:r>
          </a:p>
          <a:p>
            <a:endParaRPr lang="ru-RU" dirty="0" smtClean="0"/>
          </a:p>
          <a:p>
            <a:r>
              <a:rPr lang="ru-RU" dirty="0" smtClean="0"/>
              <a:t>3 группа: дети, которым нравятся </a:t>
            </a:r>
          </a:p>
          <a:p>
            <a:pPr>
              <a:buNone/>
            </a:pPr>
            <a:r>
              <a:rPr lang="ru-RU" dirty="0" smtClean="0"/>
              <a:t>     малоподвижные  игры.</a:t>
            </a:r>
            <a:endParaRPr lang="ru-RU" dirty="0"/>
          </a:p>
        </p:txBody>
      </p:sp>
      <p:pic>
        <p:nvPicPr>
          <p:cNvPr id="4" name="Рисунок 3" descr="zabavnie_kartinki_s_1_sentjabrja_6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64" y="1428736"/>
            <a:ext cx="2381234" cy="1785926"/>
          </a:xfrm>
          <a:prstGeom prst="rect">
            <a:avLst/>
          </a:prstGeom>
        </p:spPr>
      </p:pic>
      <p:pic>
        <p:nvPicPr>
          <p:cNvPr id="5" name="Рисунок 4" descr="iпр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768" y="4929198"/>
            <a:ext cx="1783938" cy="14049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96422" cy="8382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безопасные и оздоровительные перемены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686800" cy="4525963"/>
          </a:xfrm>
        </p:spPr>
        <p:txBody>
          <a:bodyPr/>
          <a:lstStyle/>
          <a:p>
            <a:r>
              <a:rPr lang="ru-RU" dirty="0" smtClean="0"/>
              <a:t>Танцевальная гимнастика</a:t>
            </a:r>
          </a:p>
          <a:p>
            <a:r>
              <a:rPr lang="ru-RU" dirty="0" smtClean="0"/>
              <a:t>Игровые задания с ускорением</a:t>
            </a:r>
          </a:p>
          <a:p>
            <a:r>
              <a:rPr lang="ru-RU" dirty="0" smtClean="0"/>
              <a:t>Танцы с героями любимых детских телепередач</a:t>
            </a:r>
          </a:p>
          <a:p>
            <a:r>
              <a:rPr lang="ru-RU" dirty="0" smtClean="0"/>
              <a:t> просмотр обучающих и познавательных мультфильмов, видеороликов </a:t>
            </a:r>
          </a:p>
          <a:p>
            <a:r>
              <a:rPr lang="ru-RU" dirty="0" smtClean="0"/>
              <a:t> подвижные игры</a:t>
            </a:r>
            <a:endParaRPr lang="ru-RU" dirty="0"/>
          </a:p>
        </p:txBody>
      </p:sp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9324" y="4214818"/>
            <a:ext cx="2714676" cy="22716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2" descr="5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3357563"/>
            <a:ext cx="12160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5" descr="5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3643313"/>
            <a:ext cx="1357313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6" descr="5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3321050"/>
            <a:ext cx="12858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072066" y="285728"/>
            <a:ext cx="3571900" cy="164307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«Танцевальная»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Повторяй за нами!</a:t>
            </a:r>
          </a:p>
        </p:txBody>
      </p:sp>
      <p:pic>
        <p:nvPicPr>
          <p:cNvPr id="8" name="Клуб_лайф-М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10" descr="12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 flipH="1">
            <a:off x="1500188" y="321468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Рисунок 7" descr="12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 flipH="1">
            <a:off x="2928938" y="350043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Рисунок 8" descr="12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 flipH="1">
            <a:off x="4500563" y="292893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15" descr="4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3214688"/>
            <a:ext cx="13573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16" descr="4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3571875"/>
            <a:ext cx="13573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17" descr="4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3143250"/>
            <a:ext cx="13573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2" descr="5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068638"/>
            <a:ext cx="164306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8" descr="5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3357563"/>
            <a:ext cx="16430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9" descr="5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2928938"/>
            <a:ext cx="16430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10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Танцуй, пока молодой!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188640"/>
            <a:ext cx="1579439" cy="172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5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>
            <a:hlinkClick r:id="" action="ppaction://hlinkshowjump?jump=nextslide"/>
          </p:cNvPr>
          <p:cNvSpPr/>
          <p:nvPr/>
        </p:nvSpPr>
        <p:spPr>
          <a:xfrm>
            <a:off x="7968632" y="5858189"/>
            <a:ext cx="936104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сведения 9">
            <a:hlinkClick r:id="rId5" action="ppaction://hlinksldjump" highlightClick="1"/>
          </p:cNvPr>
          <p:cNvSpPr/>
          <p:nvPr/>
        </p:nvSpPr>
        <p:spPr>
          <a:xfrm>
            <a:off x="279944" y="6224175"/>
            <a:ext cx="360000" cy="36000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1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" y="-26670"/>
            <a:ext cx="9149364" cy="6884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983" y="2500392"/>
            <a:ext cx="864000" cy="14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995" y="4184275"/>
            <a:ext cx="864000" cy="14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66" y="4184275"/>
            <a:ext cx="864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651" y="4184275"/>
            <a:ext cx="864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553" y="3464275"/>
            <a:ext cx="864000" cy="14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016" y="3464275"/>
            <a:ext cx="86400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123" y="3433272"/>
            <a:ext cx="864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937" y="3718577"/>
            <a:ext cx="864000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25545" y="3718577"/>
            <a:ext cx="864000" cy="14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43" y="3718577"/>
            <a:ext cx="864000" cy="14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928" y="5295035"/>
            <a:ext cx="864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96" y="188640"/>
            <a:ext cx="1020054" cy="111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68" y="188640"/>
            <a:ext cx="1020054" cy="111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005" y="5277842"/>
            <a:ext cx="864000" cy="14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60521" y="5226945"/>
            <a:ext cx="864000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41" y="2705496"/>
            <a:ext cx="864000" cy="144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191" y="2717265"/>
            <a:ext cx="864000" cy="1440000"/>
          </a:xfrm>
          <a:prstGeom prst="rect">
            <a:avLst/>
          </a:prstGeom>
        </p:spPr>
      </p:pic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8708398" y="73902"/>
            <a:ext cx="360000" cy="3600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оня Лапшакова - А мне бы петь и танцевать (minus 2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78695E-6 L 0.1533 0.05992 L 0.23559 0.127 L 0.2467 0.24405 L 0.20469 0.37729 L 0.08316 0.43975 L -0.07569 0.4409 L -0.20469 0.38238 L -0.2776 0.25168 L -0.23073 0.1196 L -0.15694 0.02615 L -2.77778E-7 6.78695E-6 Z " pathEditMode="relative" ptsTypes="AAAAAAAAAAAA">
                                      <p:cBhvr>
                                        <p:cTn id="14" dur="1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500"/>
                            </p:stCondLst>
                            <p:childTnLst>
                              <p:par>
                                <p:cTn id="5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1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1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55517 L 0.00556 0.09531 " pathEditMode="relative" rAng="0" ptsTypes="AA">
                                      <p:cBhvr>
                                        <p:cTn id="136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8500"/>
                            </p:stCondLst>
                            <p:childTnLst>
                              <p:par>
                                <p:cTn id="13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7 -0.2718 C 0.16945 -0.2718 0.29688 -0.20633 0.29688 -0.12514 C 0.29688 -0.04395 0.16945 0.02221 0.01337 0.02221 C -0.14323 0.02221 -0.27014 -0.04395 -0.27014 -0.12514 C -0.27014 -0.20633 -0.14323 -0.2718 0.01337 -0.2718 Z " pathEditMode="relative" rAng="0" ptsTypes="fffff">
                                      <p:cBhvr>
                                        <p:cTn id="13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6500"/>
                            </p:stCondLst>
                            <p:childTnLst>
                              <p:par>
                                <p:cTn id="1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8500"/>
                            </p:stCondLst>
                            <p:childTnLst>
                              <p:par>
                                <p:cTn id="1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54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1106E-7 L -2.22222E-6 -0.12422 C -2.22222E-6 -0.17974 0.06198 -0.24844 0.11233 -0.24844 L 0.22483 -0.24844 " pathEditMode="relative" rAng="0" ptsTypes="FfFF">
                                      <p:cBhvr>
                                        <p:cTn id="15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2422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1041 L -4.44444E-6 -0.13602 C -4.44444E-6 -0.19246 0.0566 -0.26186 0.10278 -0.26186 L 0.20556 -0.26186 " pathEditMode="relative" rAng="0" ptsTypes="FfFF">
                                      <p:cBhvr>
                                        <p:cTn id="1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12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2000"/>
                            </p:stCondLst>
                            <p:childTnLst>
                              <p:par>
                                <p:cTn id="1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6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4000"/>
                            </p:stCondLst>
                            <p:childTnLst>
                              <p:par>
                                <p:cTn id="174" presetID="45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9.43789E-7 L 0.35313 -0.17766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8" y="-8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50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07495E-6 C -0.01927 -0.01758 -0.0441 -0.02197 -0.06632 -0.03123 C -0.06719 -0.03215 -0.06805 -0.03308 -0.0691 -0.03377 C -0.06996 -0.03423 -0.071 -0.03423 -0.07187 -0.03493 C -0.07396 -0.03632 -0.0776 -0.04002 -0.0776 -0.04002 C -0.07969 -0.04464 -0.08125 -0.04603 -0.08507 -0.04742 C -0.08906 -0.05112 -0.09444 -0.05552 -0.09896 -0.05737 C -0.09982 -0.05829 -0.10069 -0.05922 -0.10173 -0.05991 C -0.1026 -0.0606 -0.10382 -0.06037 -0.10469 -0.06107 C -0.11545 -0.06963 -0.10729 -0.06569 -0.11389 -0.06847 C -0.12014 -0.07379 -0.12691 -0.07726 -0.13368 -0.08096 C -0.13698 -0.08281 -0.13941 -0.08582 -0.14288 -0.08721 C -0.1493 -0.09322 -0.15677 -0.09577 -0.16354 -0.10085 C -0.17083 -0.10617 -0.17795 -0.11265 -0.18594 -0.11589 C -0.18993 -0.11959 -0.19288 -0.1226 -0.19722 -0.12468 C -0.20104 -0.12861 -0.20469 -0.13023 -0.20937 -0.13208 C -0.21371 -0.13601 -0.21927 -0.13717 -0.2243 -0.13948 C -0.22864 -0.14157 -0.23194 -0.14434 -0.23646 -0.14573 C -0.24392 -0.15267 -0.25295 -0.15753 -0.26163 -0.16077 C -0.28021 -0.17765 -0.30694 -0.17441 -0.32795 -0.17557 C -0.33958 -0.17465 -0.34687 -0.17326 -0.35885 -0.17557 C -0.36094 -0.17603 -0.36441 -0.1795 -0.36441 -0.1795 " pathEditMode="relative" ptsTypes="fffffffffffffffffffffA">
                                      <p:cBhvr>
                                        <p:cTn id="18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00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0000"/>
                            </p:stCondLst>
                            <p:childTnLst>
                              <p:par>
                                <p:cTn id="19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0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Рисунок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963974"/>
          </a:xfrm>
          <a:prstGeom prst="rect">
            <a:avLst/>
          </a:prstGeom>
        </p:spPr>
      </p:pic>
      <p:pic>
        <p:nvPicPr>
          <p:cNvPr id="33" name="Рисунок 32" descr="752855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620688"/>
            <a:ext cx="4762500" cy="2952750"/>
          </a:xfrm>
          <a:prstGeom prst="rect">
            <a:avLst/>
          </a:prstGeom>
        </p:spPr>
      </p:pic>
      <p:pic>
        <p:nvPicPr>
          <p:cNvPr id="32" name="Рисунок 31" descr="662603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2462" y="3714752"/>
            <a:ext cx="792088" cy="954316"/>
          </a:xfrm>
          <a:prstGeom prst="rect">
            <a:avLst/>
          </a:prstGeom>
        </p:spPr>
      </p:pic>
      <p:grpSp>
        <p:nvGrpSpPr>
          <p:cNvPr id="3" name="Группа 5"/>
          <p:cNvGrpSpPr/>
          <p:nvPr/>
        </p:nvGrpSpPr>
        <p:grpSpPr>
          <a:xfrm>
            <a:off x="4143372" y="3500438"/>
            <a:ext cx="936104" cy="978024"/>
            <a:chOff x="4283968" y="1556792"/>
            <a:chExt cx="666750" cy="762000"/>
          </a:xfrm>
        </p:grpSpPr>
        <p:sp>
          <p:nvSpPr>
            <p:cNvPr id="7" name="Овал 6"/>
            <p:cNvSpPr/>
            <p:nvPr/>
          </p:nvSpPr>
          <p:spPr>
            <a:xfrm>
              <a:off x="4355976" y="1700808"/>
              <a:ext cx="504056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F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 descr="d487ddafdaec49f77a61e7e76dd07b708a902e96.gif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DFE"/>
                </a:clrFrom>
                <a:clrTo>
                  <a:srgbClr val="FEFD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83968" y="1556792"/>
              <a:ext cx="666750" cy="762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00034" y="4429132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ДИСКОТЕКА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 descr="r0spqh0z93d9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90802"/>
              </a:clrFrom>
              <a:clrTo>
                <a:srgbClr val="09080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60648"/>
            <a:ext cx="1187624" cy="3168352"/>
          </a:xfrm>
          <a:prstGeom prst="rect">
            <a:avLst/>
          </a:prstGeom>
        </p:spPr>
      </p:pic>
      <p:pic>
        <p:nvPicPr>
          <p:cNvPr id="10" name="Рисунок 9" descr="r0spqh0z93d9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90802"/>
              </a:clrFrom>
              <a:clrTo>
                <a:srgbClr val="09080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0"/>
            <a:ext cx="1187624" cy="3168352"/>
          </a:xfrm>
          <a:prstGeom prst="rect">
            <a:avLst/>
          </a:prstGeom>
        </p:spPr>
      </p:pic>
      <p:pic>
        <p:nvPicPr>
          <p:cNvPr id="31" name="Рисунок 30" descr="662603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5024"/>
            <a:ext cx="792088" cy="954316"/>
          </a:xfrm>
          <a:prstGeom prst="rect">
            <a:avLst/>
          </a:prstGeom>
        </p:spPr>
      </p:pic>
      <p:sp>
        <p:nvSpPr>
          <p:cNvPr id="14" name="Управляющая кнопка: сведения 13">
            <a:hlinkClick r:id="" action="ppaction://hlinkshowjump?jump=lastslide" highlightClick="1"/>
          </p:cNvPr>
          <p:cNvSpPr/>
          <p:nvPr/>
        </p:nvSpPr>
        <p:spPr>
          <a:xfrm>
            <a:off x="8676456" y="332656"/>
            <a:ext cx="288032" cy="332656"/>
          </a:xfrm>
          <a:prstGeom prst="actionButtonInformati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Чивала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839200" y="-152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1.18409E-6 L -1.38889E-6 -0.17715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latin typeface="Comic Sans MS" pitchFamily="66" charset="0"/>
                <a:cs typeface="Mongolian Baiti" pitchFamily="66" charset="0"/>
              </a:rPr>
              <a:t>При организации зарядки, важны доброжелательность, двигательный и эмоциональный комфорт, желание ребят участвовать. </a:t>
            </a:r>
            <a:br>
              <a:rPr lang="ru-RU" sz="2400" i="1" dirty="0" smtClean="0">
                <a:solidFill>
                  <a:srgbClr val="FF0000"/>
                </a:solidFill>
                <a:latin typeface="Comic Sans MS" pitchFamily="66" charset="0"/>
                <a:cs typeface="Mongolian Baiti" pitchFamily="66" charset="0"/>
              </a:rPr>
            </a:b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Segoe Script" pitchFamily="34" charset="0"/>
              </a:rPr>
              <a:t>Принципы педагога:</a:t>
            </a:r>
            <a:endParaRPr lang="ru-RU" sz="2400" b="1" dirty="0">
              <a:solidFill>
                <a:srgbClr val="0070C0"/>
              </a:solidFill>
              <a:latin typeface="Segoe Scrip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00306"/>
            <a:ext cx="7467600" cy="487375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Сознательность и активность: зарядку и игры  надо начинать с хорошим настроением;</a:t>
            </a:r>
          </a:p>
          <a:p>
            <a:pPr lvl="0"/>
            <a:r>
              <a:rPr lang="ru-RU" sz="2400" dirty="0" smtClean="0"/>
              <a:t>Самим проявлять активное участие, всеобщий смех, эмоциональность;</a:t>
            </a:r>
          </a:p>
          <a:p>
            <a:pPr lvl="0"/>
            <a:r>
              <a:rPr lang="ru-RU" sz="2400" dirty="0" smtClean="0"/>
              <a:t>Тех, кто не хочет участвовать в оздоровительных переменах насильно заставлять не надо: дети должны сами захотеть.</a:t>
            </a:r>
          </a:p>
          <a:p>
            <a:pPr lvl="0">
              <a:buNone/>
            </a:pPr>
            <a:endParaRPr lang="ru-RU" sz="2400" dirty="0" smtClean="0"/>
          </a:p>
          <a:p>
            <a:endParaRPr lang="ru-RU" sz="2400" dirty="0"/>
          </a:p>
        </p:txBody>
      </p:sp>
      <p:pic>
        <p:nvPicPr>
          <p:cNvPr id="1026" name="Picture 2" descr="https://im3-tub-ru.yandex.net/i?id=f0741c5e7a21ad9525e6f0cc34dc077e-l&amp;n=1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5203710"/>
            <a:ext cx="3145629" cy="144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6" name="Picture 3" descr="J:\Рисунки все\Мои рисунки 2\2Коллекция Microsoft\Танцы\4420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717032"/>
            <a:ext cx="1123950" cy="1495425"/>
          </a:xfrm>
          <a:prstGeom prst="rect">
            <a:avLst/>
          </a:prstGeom>
          <a:noFill/>
        </p:spPr>
      </p:pic>
      <p:pic>
        <p:nvPicPr>
          <p:cNvPr id="7" name="Picture 3" descr="J:\Рисунки все\Мои рисунки 2\2Коллекция Microsoft\Танцы\4420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789040"/>
            <a:ext cx="1123950" cy="1495425"/>
          </a:xfrm>
          <a:prstGeom prst="rect">
            <a:avLst/>
          </a:prstGeom>
          <a:noFill/>
        </p:spPr>
      </p:pic>
      <p:pic>
        <p:nvPicPr>
          <p:cNvPr id="8" name="Picture 3" descr="J:\Рисунки все\Мои рисунки 2\2Коллекция Microsoft\Танцы\4420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89040"/>
            <a:ext cx="1051942" cy="1399618"/>
          </a:xfrm>
          <a:prstGeom prst="rect">
            <a:avLst/>
          </a:prstGeom>
          <a:noFill/>
        </p:spPr>
      </p:pic>
      <p:pic>
        <p:nvPicPr>
          <p:cNvPr id="1027" name="Picture 3" descr="J:\Рисунки все\Мои рисунки 2\2Коллекция Microsoft\Танцы\4420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787731"/>
            <a:ext cx="1555998" cy="2070269"/>
          </a:xfrm>
          <a:prstGeom prst="rect">
            <a:avLst/>
          </a:prstGeom>
          <a:noFill/>
        </p:spPr>
      </p:pic>
      <p:pic>
        <p:nvPicPr>
          <p:cNvPr id="21" name="Рисунок 20" descr="66260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1028" name="Picture 4" descr="J:\Рисунки все\Мои рисунки 2\2Коллекция Microsoft\Танцы\383152332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102" y="3573016"/>
            <a:ext cx="1284866" cy="1664298"/>
          </a:xfrm>
          <a:prstGeom prst="rect">
            <a:avLst/>
          </a:prstGeom>
          <a:noFill/>
        </p:spPr>
      </p:pic>
      <p:pic>
        <p:nvPicPr>
          <p:cNvPr id="5" name="Picture 4" descr="J:\Рисунки все\Мои рисунки 2\2Коллекция Microsoft\Танцы\383152332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463314"/>
            <a:ext cx="1363216" cy="1765785"/>
          </a:xfrm>
          <a:prstGeom prst="rect">
            <a:avLst/>
          </a:prstGeom>
          <a:noFill/>
        </p:spPr>
      </p:pic>
      <p:pic>
        <p:nvPicPr>
          <p:cNvPr id="7" name="Picture 4" descr="J:\Рисунки все\Мои рисунки 2\2Коллекция Microsoft\Танцы\383152332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17032"/>
            <a:ext cx="1152128" cy="1492361"/>
          </a:xfrm>
          <a:prstGeom prst="rect">
            <a:avLst/>
          </a:prstGeom>
          <a:noFill/>
        </p:spPr>
      </p:pic>
      <p:pic>
        <p:nvPicPr>
          <p:cNvPr id="6" name="Picture 4" descr="J:\Рисунки все\Мои рисунки 2\2Коллекция Microsoft\Танцы\383152332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719125"/>
            <a:ext cx="1651248" cy="2138875"/>
          </a:xfrm>
          <a:prstGeom prst="rect">
            <a:avLst/>
          </a:prstGeom>
          <a:noFill/>
        </p:spPr>
      </p:pic>
      <p:pic>
        <p:nvPicPr>
          <p:cNvPr id="19" name="Рисунок 18" descr="66260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2050" name="Picture 2" descr="J:\Рисунки все\Коллекция картинок (Microsoft) востановленная\Анимированные танцы\sporta-109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933056"/>
            <a:ext cx="904875" cy="1209675"/>
          </a:xfrm>
          <a:prstGeom prst="rect">
            <a:avLst/>
          </a:prstGeom>
          <a:noFill/>
        </p:spPr>
      </p:pic>
      <p:pic>
        <p:nvPicPr>
          <p:cNvPr id="3" name="Picture 2" descr="J:\Рисунки все\Коллекция картинок (Microsoft) востановленная\Анимированные танцы\sporta-109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293096"/>
            <a:ext cx="1408364" cy="1882760"/>
          </a:xfrm>
          <a:prstGeom prst="rect">
            <a:avLst/>
          </a:prstGeom>
          <a:noFill/>
        </p:spPr>
      </p:pic>
      <p:pic>
        <p:nvPicPr>
          <p:cNvPr id="4" name="Picture 2" descr="J:\Рисунки все\Коллекция картинок (Microsoft) востановленная\Анимированные танцы\sporta-109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717032"/>
            <a:ext cx="1120332" cy="1497707"/>
          </a:xfrm>
          <a:prstGeom prst="rect">
            <a:avLst/>
          </a:prstGeom>
          <a:noFill/>
        </p:spPr>
      </p:pic>
      <p:pic>
        <p:nvPicPr>
          <p:cNvPr id="5" name="Picture 2" descr="J:\Рисунки все\Коллекция картинок (Microsoft) востановленная\Анимированные танцы\sporta-109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717032"/>
            <a:ext cx="1120332" cy="1497707"/>
          </a:xfrm>
          <a:prstGeom prst="rect">
            <a:avLst/>
          </a:prstGeom>
          <a:noFill/>
        </p:spPr>
      </p:pic>
      <p:pic>
        <p:nvPicPr>
          <p:cNvPr id="6" name="Picture 2" descr="J:\Рисунки все\Коллекция картинок (Microsoft) востановленная\Анимированные танцы\sporta-109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5064"/>
            <a:ext cx="832867" cy="1113411"/>
          </a:xfrm>
          <a:prstGeom prst="rect">
            <a:avLst/>
          </a:prstGeom>
          <a:noFill/>
        </p:spPr>
      </p:pic>
      <p:pic>
        <p:nvPicPr>
          <p:cNvPr id="15" name="Рисунок 14" descr="66260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2" name="Рисунок 1" descr="192feb8b6fe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3429000"/>
            <a:ext cx="2251775" cy="1843641"/>
          </a:xfrm>
          <a:prstGeom prst="rect">
            <a:avLst/>
          </a:prstGeom>
        </p:spPr>
      </p:pic>
      <p:pic>
        <p:nvPicPr>
          <p:cNvPr id="3" name="Рисунок 2" descr="192feb8b6fe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4765481"/>
            <a:ext cx="2555748" cy="2092519"/>
          </a:xfrm>
          <a:prstGeom prst="rect">
            <a:avLst/>
          </a:prstGeom>
        </p:spPr>
      </p:pic>
      <p:pic>
        <p:nvPicPr>
          <p:cNvPr id="4" name="Рисунок 3" descr="192feb8b6fe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907704" y="3429000"/>
            <a:ext cx="2315539" cy="1895847"/>
          </a:xfrm>
          <a:prstGeom prst="rect">
            <a:avLst/>
          </a:prstGeom>
        </p:spPr>
      </p:pic>
      <p:pic>
        <p:nvPicPr>
          <p:cNvPr id="13" name="Рисунок 12" descr="66260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2" name="Рисунок 1" descr="6784fb8b06c3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924944"/>
            <a:ext cx="2217415" cy="2387985"/>
          </a:xfrm>
          <a:prstGeom prst="rect">
            <a:avLst/>
          </a:prstGeom>
        </p:spPr>
      </p:pic>
      <p:pic>
        <p:nvPicPr>
          <p:cNvPr id="3" name="Рисунок 2" descr="6784fb8b06c3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35696" y="2852936"/>
            <a:ext cx="2292065" cy="2468377"/>
          </a:xfrm>
          <a:prstGeom prst="rect">
            <a:avLst/>
          </a:prstGeom>
        </p:spPr>
      </p:pic>
      <p:pic>
        <p:nvPicPr>
          <p:cNvPr id="9" name="Рисунок 8" descr="6784fb8b06c3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924944"/>
            <a:ext cx="2273993" cy="2448915"/>
          </a:xfrm>
          <a:prstGeom prst="rect">
            <a:avLst/>
          </a:prstGeom>
        </p:spPr>
      </p:pic>
      <p:pic>
        <p:nvPicPr>
          <p:cNvPr id="14" name="Рисунок 13" descr="66260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1782_thumb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3412176"/>
            <a:ext cx="1091183" cy="1733655"/>
          </a:xfrm>
          <a:prstGeom prst="rect">
            <a:avLst/>
          </a:prstGeom>
        </p:spPr>
      </p:pic>
      <p:pic>
        <p:nvPicPr>
          <p:cNvPr id="3" name="Рисунок 2" descr="1621782_thumb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61002" y="3356992"/>
            <a:ext cx="1149830" cy="1826834"/>
          </a:xfrm>
          <a:prstGeom prst="rect">
            <a:avLst/>
          </a:prstGeom>
        </p:spPr>
      </p:pic>
      <p:pic>
        <p:nvPicPr>
          <p:cNvPr id="4" name="Рисунок 3" descr="0a294882eea84b61e8fbd9d188b55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032"/>
            <a:ext cx="942975" cy="1476375"/>
          </a:xfrm>
          <a:prstGeom prst="rect">
            <a:avLst/>
          </a:prstGeom>
        </p:spPr>
      </p:pic>
      <p:pic>
        <p:nvPicPr>
          <p:cNvPr id="13" name="Рисунок 12" descr="662603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  <p:pic>
        <p:nvPicPr>
          <p:cNvPr id="6" name="Рисунок 5" descr="Рисунок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2" name="Рисунок 1" descr="GIF04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356992"/>
            <a:ext cx="1584176" cy="1723256"/>
          </a:xfrm>
          <a:prstGeom prst="rect">
            <a:avLst/>
          </a:prstGeom>
        </p:spPr>
      </p:pic>
      <p:pic>
        <p:nvPicPr>
          <p:cNvPr id="3" name="Рисунок 2" descr="2417386-5408090a365b861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645024"/>
            <a:ext cx="1190625" cy="1645915"/>
          </a:xfrm>
          <a:prstGeom prst="rect">
            <a:avLst/>
          </a:prstGeom>
        </p:spPr>
      </p:pic>
      <p:pic>
        <p:nvPicPr>
          <p:cNvPr id="4" name="Рисунок 3" descr="2417386-5408090a365b861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411760" y="3645024"/>
            <a:ext cx="1138536" cy="1573907"/>
          </a:xfrm>
          <a:prstGeom prst="rect">
            <a:avLst/>
          </a:prstGeom>
        </p:spPr>
      </p:pic>
      <p:pic>
        <p:nvPicPr>
          <p:cNvPr id="13" name="Рисунок 12" descr="662603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  <p:pic>
        <p:nvPicPr>
          <p:cNvPr id="1026" name="Picture 2" descr="J:\Рисунки все\Коллекция Microsoft\Танцы\muzikaa-101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365104"/>
            <a:ext cx="1333500" cy="95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9454"/>
          </a:xfrm>
          <a:prstGeom prst="rect">
            <a:avLst/>
          </a:prstGeom>
        </p:spPr>
      </p:pic>
      <p:pic>
        <p:nvPicPr>
          <p:cNvPr id="4" name="Рисунок 3" descr="129553636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553544"/>
            <a:ext cx="1378843" cy="1630338"/>
          </a:xfrm>
          <a:prstGeom prst="rect">
            <a:avLst/>
          </a:prstGeom>
        </p:spPr>
      </p:pic>
      <p:pic>
        <p:nvPicPr>
          <p:cNvPr id="5" name="Рисунок 4" descr="129553636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771800" y="3501008"/>
            <a:ext cx="1520553" cy="1670023"/>
          </a:xfrm>
          <a:prstGeom prst="rect">
            <a:avLst/>
          </a:prstGeom>
        </p:spPr>
      </p:pic>
      <p:pic>
        <p:nvPicPr>
          <p:cNvPr id="7" name="Рисунок 6" descr="muzikaa-15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653136"/>
            <a:ext cx="1047750" cy="1428750"/>
          </a:xfrm>
          <a:prstGeom prst="rect">
            <a:avLst/>
          </a:prstGeom>
        </p:spPr>
      </p:pic>
      <p:pic>
        <p:nvPicPr>
          <p:cNvPr id="16" name="Рисунок 15" descr="662603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1412776"/>
            <a:ext cx="898532" cy="936104"/>
          </a:xfrm>
          <a:prstGeom prst="rect">
            <a:avLst/>
          </a:prstGeom>
        </p:spPr>
      </p:pic>
      <p:sp>
        <p:nvSpPr>
          <p:cNvPr id="6" name="Управляющая кнопка: в начало 5">
            <a:hlinkClick r:id="" action="ppaction://hlinkshowjump?jump=firstslide" highlightClick="1"/>
          </p:cNvPr>
          <p:cNvSpPr/>
          <p:nvPr/>
        </p:nvSpPr>
        <p:spPr>
          <a:xfrm>
            <a:off x="8316416" y="6453336"/>
            <a:ext cx="360040" cy="216024"/>
          </a:xfrm>
          <a:prstGeom prst="actionButtonBeginning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nec-igra_s_yskoreniem_dlya_detei_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662" y="928670"/>
            <a:ext cx="7493052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ydariki_-_Samolet_(_detskaya_zaryadka,_fizminytka_)._Video_dlya_detei.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100" y="1285860"/>
            <a:ext cx="7366052" cy="4143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64291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KYKYTIKI_-_Zaryadka_-_Pesenka_myltik_dlya_detei_malishei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8992" y="687567"/>
            <a:ext cx="4619636" cy="2598545"/>
          </a:xfrm>
          <a:prstGeom prst="rect">
            <a:avLst/>
          </a:prstGeom>
        </p:spPr>
      </p:pic>
      <p:pic>
        <p:nvPicPr>
          <p:cNvPr id="8" name="веселая зарядка.wmv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785" y="3429000"/>
            <a:ext cx="495303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6197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Какая польза от игры на перемене в школе?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ru-RU" dirty="0" smtClean="0"/>
              <a:t>Для младших школьников игры </a:t>
            </a:r>
            <a:r>
              <a:rPr lang="ru-RU" i="1" dirty="0" smtClean="0">
                <a:solidFill>
                  <a:srgbClr val="0070C0"/>
                </a:solidFill>
              </a:rPr>
              <a:t>помогают адаптироваться</a:t>
            </a:r>
            <a:r>
              <a:rPr lang="ru-RU" dirty="0" smtClean="0"/>
              <a:t>,</a:t>
            </a:r>
          </a:p>
          <a:p>
            <a:pPr fontAlgn="base">
              <a:buNone/>
            </a:pPr>
            <a:r>
              <a:rPr lang="ru-RU" dirty="0" smtClean="0"/>
              <a:t> в том числе </a:t>
            </a:r>
            <a:r>
              <a:rPr lang="ru-RU" i="1" dirty="0" smtClean="0">
                <a:solidFill>
                  <a:srgbClr val="0070C0"/>
                </a:solidFill>
              </a:rPr>
              <a:t>найти друзей </a:t>
            </a:r>
            <a:r>
              <a:rPr lang="ru-RU" dirty="0" smtClean="0"/>
              <a:t>и попрактиковаться в общении.</a:t>
            </a:r>
          </a:p>
          <a:p>
            <a:pPr fontAlgn="base"/>
            <a:r>
              <a:rPr lang="ru-RU" dirty="0" smtClean="0"/>
              <a:t>Подвижные игры для начальной школы на перемене </a:t>
            </a:r>
            <a:r>
              <a:rPr lang="ru-RU" i="1" dirty="0" smtClean="0">
                <a:solidFill>
                  <a:srgbClr val="0070C0"/>
                </a:solidFill>
              </a:rPr>
              <a:t>развивают умение быстро принимать решение</a:t>
            </a:r>
            <a:r>
              <a:rPr lang="ru-RU" dirty="0" smtClean="0"/>
              <a:t>, совершенствуют умение ориентироваться в пространстве, помогают развивать силу, ловкость, сообразительность и выдержку.</a:t>
            </a:r>
          </a:p>
          <a:p>
            <a:pPr fontAlgn="base"/>
            <a:r>
              <a:rPr lang="ru-RU" dirty="0" smtClean="0"/>
              <a:t>Двигательная активность </a:t>
            </a:r>
            <a:r>
              <a:rPr lang="ru-RU" i="1" dirty="0" smtClean="0">
                <a:solidFill>
                  <a:srgbClr val="0070C0"/>
                </a:solidFill>
              </a:rPr>
              <a:t>способствует физической разрядке </a:t>
            </a:r>
            <a:r>
              <a:rPr lang="ru-RU" dirty="0" smtClean="0"/>
              <a:t>и служит профилактикой застойных явлений. У детей поднимается настроение, что благоприятным образом сказывается и на учёбе.</a:t>
            </a:r>
          </a:p>
          <a:p>
            <a:pPr fontAlgn="base"/>
            <a:r>
              <a:rPr lang="ru-RU" dirty="0" smtClean="0"/>
              <a:t>Переключив внимание, дети </a:t>
            </a:r>
            <a:r>
              <a:rPr lang="ru-RU" i="1" dirty="0" smtClean="0">
                <a:solidFill>
                  <a:srgbClr val="0070C0"/>
                </a:solidFill>
              </a:rPr>
              <a:t>избегают утомления</a:t>
            </a:r>
            <a:r>
              <a:rPr lang="ru-RU" dirty="0" smtClean="0"/>
              <a:t>.</a:t>
            </a:r>
          </a:p>
          <a:p>
            <a:pPr fontAlgn="base"/>
            <a:r>
              <a:rPr lang="ru-RU" i="1" dirty="0" smtClean="0">
                <a:solidFill>
                  <a:srgbClr val="0070C0"/>
                </a:solidFill>
              </a:rPr>
              <a:t>Снижается нагрузка на зрение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3341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Правила организации игр на перемене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67728" cy="4525963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endParaRPr lang="ru-RU" dirty="0" smtClean="0"/>
          </a:p>
          <a:p>
            <a:pPr lvl="0" fontAlgn="base"/>
            <a:r>
              <a:rPr lang="ru-RU" dirty="0" smtClean="0"/>
              <a:t>Чем </a:t>
            </a:r>
            <a:r>
              <a:rPr lang="ru-RU" i="1" dirty="0" smtClean="0">
                <a:solidFill>
                  <a:srgbClr val="0070C0"/>
                </a:solidFill>
              </a:rPr>
              <a:t>проще правила </a:t>
            </a:r>
            <a:r>
              <a:rPr lang="ru-RU" dirty="0" smtClean="0"/>
              <a:t>игры, тем лучше</a:t>
            </a:r>
          </a:p>
          <a:p>
            <a:pPr lvl="0" fontAlgn="base"/>
            <a:r>
              <a:rPr lang="ru-RU" dirty="0" smtClean="0"/>
              <a:t>Для проведения игр школьникам выделяются </a:t>
            </a:r>
            <a:r>
              <a:rPr lang="ru-RU" i="1" dirty="0" smtClean="0">
                <a:solidFill>
                  <a:srgbClr val="0070C0"/>
                </a:solidFill>
              </a:rPr>
              <a:t>специальные места</a:t>
            </a:r>
          </a:p>
          <a:p>
            <a:pPr lvl="0" fontAlgn="base"/>
            <a:r>
              <a:rPr lang="ru-RU" dirty="0" smtClean="0"/>
              <a:t>В любой игре </a:t>
            </a:r>
            <a:r>
              <a:rPr lang="ru-RU" i="1" dirty="0" smtClean="0">
                <a:solidFill>
                  <a:srgbClr val="0070C0"/>
                </a:solidFill>
              </a:rPr>
              <a:t>участие</a:t>
            </a:r>
            <a:r>
              <a:rPr lang="ru-RU" dirty="0" smtClean="0"/>
              <a:t> должно быть </a:t>
            </a:r>
            <a:r>
              <a:rPr lang="ru-RU" i="1" dirty="0" smtClean="0">
                <a:solidFill>
                  <a:srgbClr val="0070C0"/>
                </a:solidFill>
              </a:rPr>
              <a:t>добровольным</a:t>
            </a:r>
          </a:p>
          <a:p>
            <a:pPr lvl="0" fontAlgn="base"/>
            <a:r>
              <a:rPr lang="ru-RU" dirty="0" smtClean="0"/>
              <a:t>Игра </a:t>
            </a:r>
            <a:r>
              <a:rPr lang="ru-RU" i="1" dirty="0" smtClean="0">
                <a:solidFill>
                  <a:srgbClr val="0070C0"/>
                </a:solidFill>
              </a:rPr>
              <a:t>не должна быть долгой по времени</a:t>
            </a:r>
            <a:r>
              <a:rPr lang="ru-RU" dirty="0" smtClean="0"/>
              <a:t>, поскольку перемены короткие, а ученикам еще нужно успеть подготовиться к следующему уроку</a:t>
            </a:r>
          </a:p>
          <a:p>
            <a:pPr lvl="0" fontAlgn="base"/>
            <a:r>
              <a:rPr lang="ru-RU" dirty="0" smtClean="0"/>
              <a:t>Организация игры для детей начальной школы на перемене педагогом требует </a:t>
            </a:r>
            <a:r>
              <a:rPr lang="ru-RU" i="1" dirty="0" smtClean="0">
                <a:solidFill>
                  <a:srgbClr val="0070C0"/>
                </a:solidFill>
              </a:rPr>
              <a:t>дифференцированного подхода</a:t>
            </a:r>
            <a:r>
              <a:rPr lang="ru-RU" dirty="0" smtClean="0"/>
              <a:t> к девочкам и мальчикам, а также к школьникам разного темперамента и физическими возможностями</a:t>
            </a:r>
          </a:p>
          <a:p>
            <a:pPr lvl="0" fontAlgn="base"/>
            <a:r>
              <a:rPr lang="ru-RU" dirty="0" smtClean="0"/>
              <a:t>Стоит </a:t>
            </a:r>
            <a:r>
              <a:rPr lang="ru-RU" i="1" dirty="0" smtClean="0">
                <a:solidFill>
                  <a:srgbClr val="0070C0"/>
                </a:solidFill>
              </a:rPr>
              <a:t>поддерживать стремление детей организовывать игры самостоятельно.</a:t>
            </a:r>
          </a:p>
          <a:p>
            <a:endParaRPr lang="ru-RU" dirty="0"/>
          </a:p>
        </p:txBody>
      </p:sp>
      <p:pic>
        <p:nvPicPr>
          <p:cNvPr id="4" name="Рисунок 3" descr="пр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462" y="1214422"/>
            <a:ext cx="1788538" cy="2262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8ae88_22e411be_S.gif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214290"/>
            <a:ext cx="866775" cy="1219200"/>
          </a:xfrm>
        </p:spPr>
      </p:pic>
      <p:pic>
        <p:nvPicPr>
          <p:cNvPr id="5" name="Рисунок 4" descr="1909966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-285776"/>
            <a:ext cx="3878063" cy="1357322"/>
          </a:xfrm>
          <a:prstGeom prst="rect">
            <a:avLst/>
          </a:prstGeom>
        </p:spPr>
      </p:pic>
      <p:pic>
        <p:nvPicPr>
          <p:cNvPr id="6" name="Рисунок 5" descr="anime-prazdniki-28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3143248"/>
            <a:ext cx="1425188" cy="1500198"/>
          </a:xfrm>
          <a:prstGeom prst="rect">
            <a:avLst/>
          </a:prstGeom>
        </p:spPr>
      </p:pic>
      <p:pic>
        <p:nvPicPr>
          <p:cNvPr id="7" name="Рисунок 6" descr="igry-dlja-nachalnoj-shkoly-na-peremenah-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097" y="3429000"/>
            <a:ext cx="2734183" cy="2160000"/>
          </a:xfrm>
          <a:prstGeom prst="ellipse">
            <a:avLst/>
          </a:prstGeom>
        </p:spPr>
      </p:pic>
      <p:pic>
        <p:nvPicPr>
          <p:cNvPr id="8" name="Рисунок 7" descr="iо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82" y="3429000"/>
            <a:ext cx="2881526" cy="2160000"/>
          </a:xfrm>
          <a:prstGeom prst="ellipse">
            <a:avLst/>
          </a:prstGeom>
        </p:spPr>
      </p:pic>
      <p:pic>
        <p:nvPicPr>
          <p:cNvPr id="9" name="Рисунок 8" descr="iно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4857736"/>
            <a:ext cx="4000528" cy="2000264"/>
          </a:xfrm>
          <a:prstGeom prst="rect">
            <a:avLst/>
          </a:prstGeom>
        </p:spPr>
      </p:pic>
      <p:pic>
        <p:nvPicPr>
          <p:cNvPr id="10" name="Содержимое 3" descr="0_8ae88_22e411be_S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277225" y="285728"/>
            <a:ext cx="866775" cy="1219200"/>
          </a:xfrm>
          <a:prstGeom prst="rect">
            <a:avLst/>
          </a:prstGeom>
        </p:spPr>
      </p:pic>
      <p:pic>
        <p:nvPicPr>
          <p:cNvPr id="11" name="Рисунок 10" descr="ф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0" y="1142984"/>
            <a:ext cx="2827535" cy="2160000"/>
          </a:xfrm>
          <a:prstGeom prst="ellipse">
            <a:avLst/>
          </a:prstGeom>
        </p:spPr>
      </p:pic>
      <p:pic>
        <p:nvPicPr>
          <p:cNvPr id="12" name="Рисунок 11" descr="ф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76" y="1142984"/>
            <a:ext cx="2854863" cy="21600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                            Вывод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Правильно организованные подвижные игры благоприятно отражаются на состоянии и самочувствии учеников: они продуктивнее занимаются, лучше воспринимают материал, внимательно слушают учителя, спокойнее ведут себя в классе.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928670"/>
            <a:ext cx="4572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i="1" dirty="0" smtClean="0">
                <a:solidFill>
                  <a:srgbClr val="002060"/>
                </a:solidFill>
              </a:rPr>
              <a:t>Если хочешь сделать что-то хорошо, сделай это сам.</a:t>
            </a:r>
          </a:p>
          <a:p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dirty="0" smtClean="0"/>
              <a:t>Фердинанд Порше</a:t>
            </a:r>
          </a:p>
          <a:p>
            <a:endParaRPr lang="ru-RU" dirty="0"/>
          </a:p>
        </p:txBody>
      </p:sp>
      <p:pic>
        <p:nvPicPr>
          <p:cNvPr id="17410" name="Picture 2" descr="http://quotebase.ru/images/auth_618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1714500" cy="2352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857364"/>
            <a:ext cx="8001056" cy="923330"/>
          </a:xfrm>
          <a:prstGeom prst="rect">
            <a:avLst/>
          </a:prstGeom>
          <a:solidFill>
            <a:srgbClr val="FFE48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МК «Создание </a:t>
            </a:r>
            <a:r>
              <a:rPr lang="ru-RU" dirty="0"/>
              <a:t>физминуток для глаз в программе </a:t>
            </a:r>
          </a:p>
          <a:p>
            <a:pPr algn="ctr"/>
            <a:r>
              <a:rPr lang="ru-RU" dirty="0"/>
              <a:t>Microsoft Power Point»  </a:t>
            </a:r>
          </a:p>
          <a:p>
            <a:pPr algn="ctr"/>
            <a:r>
              <a:rPr lang="ru-RU" dirty="0"/>
              <a:t>на сайте </a:t>
            </a:r>
            <a:r>
              <a:rPr lang="ru-RU" dirty="0">
                <a:hlinkClick r:id="rId2"/>
              </a:rPr>
              <a:t>http://</a:t>
            </a:r>
            <a:r>
              <a:rPr lang="ru-RU" dirty="0" smtClean="0">
                <a:hlinkClick r:id="rId2"/>
              </a:rPr>
              <a:t>mediaurok.ucoz.net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57158" y="2928934"/>
            <a:ext cx="857241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http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://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didaktor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kollekciya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video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fizminutok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видео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http://pochemu4ka.ru/publ/108-1-0-1151            стихи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http://dompolnajachasa.at.ua/publ/57      презентации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http://easyen.ru/load/nachalnykh/fizminutki_na_urokakh/319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  <a:hlinkClick r:id="rId3" invalidUrl="http://didaktor.ru/kollekciya-video-fizminutok     видео"/>
              </a:rPr>
              <a:t>http://pedsovet.su/load/244-5-10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357422" y="571480"/>
            <a:ext cx="38722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Интернет-ресурсы: 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64291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Список используемой литературы.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Материалы электронных журналов «Здоровье», «Психология», «Классное руководство» за 2012, 2013 </a:t>
            </a:r>
            <a:r>
              <a:rPr lang="ru-RU" dirty="0" err="1" smtClean="0"/>
              <a:t>г.А.А.Алексеев</a:t>
            </a:r>
            <a:r>
              <a:rPr lang="ru-RU" dirty="0" smtClean="0"/>
              <a:t> Игры на школьных переменах Оса: Росстани, 1992г.</a:t>
            </a:r>
          </a:p>
          <a:p>
            <a:pPr lvl="0"/>
            <a:r>
              <a:rPr lang="ru-RU" dirty="0" smtClean="0"/>
              <a:t>В.И. </a:t>
            </a:r>
            <a:r>
              <a:rPr lang="ru-RU" dirty="0" err="1" smtClean="0"/>
              <a:t>Ковалько</a:t>
            </a:r>
            <a:r>
              <a:rPr lang="ru-RU" dirty="0" smtClean="0"/>
              <a:t> </a:t>
            </a:r>
            <a:r>
              <a:rPr lang="ru-RU" dirty="0" err="1" smtClean="0"/>
              <a:t>Здоровьесберегающие</a:t>
            </a:r>
            <a:r>
              <a:rPr lang="ru-RU" dirty="0" smtClean="0"/>
              <a:t> технологии в начальной школе. М. «Веко», 2004г.</a:t>
            </a:r>
          </a:p>
          <a:p>
            <a:pPr lvl="0"/>
            <a:r>
              <a:rPr lang="ru-RU" dirty="0" smtClean="0"/>
              <a:t>М.М.Безруких Сонькин В.А. Организация и оценка </a:t>
            </a:r>
            <a:r>
              <a:rPr lang="ru-RU" dirty="0" err="1" smtClean="0"/>
              <a:t>здоровьесберегающей</a:t>
            </a:r>
            <a:r>
              <a:rPr lang="ru-RU" dirty="0" smtClean="0"/>
              <a:t> деятельности образовательных учреждений. М., 2004г.</a:t>
            </a:r>
          </a:p>
          <a:p>
            <a:pPr lvl="0"/>
            <a:r>
              <a:rPr lang="ru-RU" dirty="0" smtClean="0"/>
              <a:t>В.Д.Берестов «А в школе – перемена», Владимир, 2008 г.</a:t>
            </a:r>
          </a:p>
          <a:p>
            <a:pPr lvl="0"/>
            <a:r>
              <a:rPr lang="ru-RU" dirty="0" smtClean="0"/>
              <a:t>Л.С.Бескоровайная и др. Настольная книга учителя начальных классов. Ростов-на-Дону «Феникс», 2002 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smtClean="0">
                <a:solidFill>
                  <a:schemeClr val="accent2">
                    <a:lumMod val="50000"/>
                  </a:schemeClr>
                </a:solidFill>
              </a:rPr>
              <a:t>Спасибо за </a:t>
            </a: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>внимание!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38587" y="3102769"/>
            <a:ext cx="141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564904"/>
            <a:ext cx="141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141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Утренняя гимнастика для 1-2 классов с Серебряшкой!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063" y="357188"/>
            <a:ext cx="5072062" cy="2852737"/>
          </a:xfrm>
          <a:prstGeom prst="rect">
            <a:avLst/>
          </a:prstGeom>
        </p:spPr>
      </p:pic>
      <p:pic>
        <p:nvPicPr>
          <p:cNvPr id="5" name="Зарядка для детей Солнышко mpg (1)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4612" y="3286124"/>
            <a:ext cx="5715040" cy="3214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382059" cy="62865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</a:rPr>
              <a:t>Физкультминутки - это необходимый элемент в </a:t>
            </a:r>
            <a:r>
              <a:rPr lang="ru-RU" sz="2700" b="1" dirty="0" err="1" smtClean="0">
                <a:solidFill>
                  <a:srgbClr val="FF0000"/>
                </a:solidFill>
              </a:rPr>
              <a:t>здоровьесберегающей</a:t>
            </a:r>
            <a:r>
              <a:rPr lang="ru-RU" sz="2700" b="1" dirty="0" smtClean="0">
                <a:solidFill>
                  <a:srgbClr val="FF0000"/>
                </a:solidFill>
              </a:rPr>
              <a:t> деятельности учителя.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Основные задачи физкультминутки:</a:t>
            </a:r>
            <a:endParaRPr lang="ru-RU" sz="2800" dirty="0" smtClean="0"/>
          </a:p>
          <a:p>
            <a:r>
              <a:rPr lang="ru-RU" sz="2800" dirty="0" smtClean="0"/>
              <a:t>1)снять усталость и напряжение;</a:t>
            </a:r>
          </a:p>
          <a:p>
            <a:r>
              <a:rPr lang="ru-RU" sz="2800" dirty="0" smtClean="0"/>
              <a:t>2)внести эмоциональный заряд;</a:t>
            </a:r>
          </a:p>
          <a:p>
            <a:r>
              <a:rPr lang="ru-RU" sz="2800" dirty="0" smtClean="0"/>
              <a:t>3)совершенствовать общую моторику;</a:t>
            </a:r>
          </a:p>
          <a:p>
            <a:r>
              <a:rPr lang="ru-RU" sz="2800" dirty="0" smtClean="0"/>
              <a:t>4)выработать четкие координированные действия по взаимосвязи с речью;</a:t>
            </a:r>
          </a:p>
          <a:p>
            <a:r>
              <a:rPr lang="ru-RU" sz="2800" dirty="0" smtClean="0"/>
              <a:t>5)тренировка скоростных навыков выполнения мыслительных операций.</a:t>
            </a:r>
          </a:p>
          <a:p>
            <a:endParaRPr lang="ru-RU" sz="2800" dirty="0"/>
          </a:p>
        </p:txBody>
      </p:sp>
      <p:pic>
        <p:nvPicPr>
          <p:cNvPr id="3074" name="Picture 2" descr="http://i30.beon.ru/67/83/788367/49/60182449/tumblr_lbpymsOAHX1qarjfpo1_500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5500702"/>
            <a:ext cx="4762500" cy="952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festival.1september.ru/articles/584086/img1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5643602" cy="6000792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6562" name="Picture 2" descr="http://www.gifpark.su/Gifs/EATING/f4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357166"/>
            <a:ext cx="1928826" cy="1928828"/>
          </a:xfrm>
          <a:prstGeom prst="rect">
            <a:avLst/>
          </a:prstGeom>
          <a:noFill/>
        </p:spPr>
      </p:pic>
      <p:pic>
        <p:nvPicPr>
          <p:cNvPr id="7" name="Рисунок 6" descr="696634727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8" y="2219308"/>
            <a:ext cx="1500198" cy="1500198"/>
          </a:xfrm>
          <a:prstGeom prst="rect">
            <a:avLst/>
          </a:prstGeom>
        </p:spPr>
      </p:pic>
      <p:pic>
        <p:nvPicPr>
          <p:cNvPr id="8" name="Рисунок 7" descr="529094758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44" y="3289894"/>
            <a:ext cx="1428760" cy="1244007"/>
          </a:xfrm>
          <a:prstGeom prst="rect">
            <a:avLst/>
          </a:prstGeom>
        </p:spPr>
      </p:pic>
      <p:pic>
        <p:nvPicPr>
          <p:cNvPr id="9" name="Рисунок 8" descr="detia-58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075" y="4643446"/>
            <a:ext cx="1304925" cy="1905000"/>
          </a:xfrm>
          <a:prstGeom prst="rect">
            <a:avLst/>
          </a:prstGeom>
        </p:spPr>
      </p:pic>
      <p:pic>
        <p:nvPicPr>
          <p:cNvPr id="10" name="Рисунок 9" descr="eyes_12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256" y="4643446"/>
            <a:ext cx="2027295" cy="10001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Рисунок 6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643438"/>
            <a:ext cx="671512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7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2786063"/>
            <a:ext cx="6715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8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3286125"/>
            <a:ext cx="671513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9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4572000"/>
            <a:ext cx="671512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10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13" y="4786313"/>
            <a:ext cx="671512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Рисунок 12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75" y="4643438"/>
            <a:ext cx="671513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Рисунок 14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25" y="3857625"/>
            <a:ext cx="671513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Рисунок 15" descr="7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75" y="5857875"/>
            <a:ext cx="671513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lvin_and_the_Chipmunks___Witch_Doctor__Oo_ee_oo_ah_ah_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657</Words>
  <Application>Microsoft Macintosh PowerPoint</Application>
  <PresentationFormat>Экран (4:3)</PresentationFormat>
  <Paragraphs>95</Paragraphs>
  <Slides>48</Slides>
  <Notes>5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9" baseType="lpstr">
      <vt:lpstr>Calibri</vt:lpstr>
      <vt:lpstr>Cambria</vt:lpstr>
      <vt:lpstr>Comic Sans MS</vt:lpstr>
      <vt:lpstr>Franklin Gothic Book</vt:lpstr>
      <vt:lpstr>Franklin Gothic Medium</vt:lpstr>
      <vt:lpstr>Mongolian Baiti</vt:lpstr>
      <vt:lpstr>Segoe Script</vt:lpstr>
      <vt:lpstr>Times New Roman</vt:lpstr>
      <vt:lpstr>Wingdings 2</vt:lpstr>
      <vt:lpstr>Arial</vt:lpstr>
      <vt:lpstr>Трек</vt:lpstr>
      <vt:lpstr>Презентация PowerPoint</vt:lpstr>
      <vt:lpstr>утренняя физическая зарядка. </vt:lpstr>
      <vt:lpstr>При организации зарядки, важны доброжелательность, двигательный и эмоциональный комфорт, желание ребят участвовать.   Принципы педагога:</vt:lpstr>
      <vt:lpstr>Презентация PowerPoint</vt:lpstr>
      <vt:lpstr>Презентация PowerPoint</vt:lpstr>
      <vt:lpstr>Презентация PowerPoint</vt:lpstr>
      <vt:lpstr>Физкультминутки - это необходимый элемент в здоровьесберегающей деятельности учителя.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«Безопасная перемена»  Перемена! Переменка – отдохните хорошенько… </vt:lpstr>
      <vt:lpstr>Ну, и конечно, перемены</vt:lpstr>
      <vt:lpstr>В ходе наблюдения за особенностями поведения детей младшего школьного возраста было выделено  3 группы обучающихся: </vt:lpstr>
      <vt:lpstr>безопасные и оздоровительные перемены</vt:lpstr>
      <vt:lpstr>Презентация PowerPoint</vt:lpstr>
      <vt:lpstr>Презентация PowerPoint</vt:lpstr>
      <vt:lpstr>Презентация PowerPoint</vt:lpstr>
      <vt:lpstr>Презентация PowerPoint</vt:lpstr>
      <vt:lpstr>Танцуй, пока молодой!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Какая польза от игры на перемене в школе? </vt:lpstr>
      <vt:lpstr>Правила организации игр на перемене </vt:lpstr>
      <vt:lpstr>Презентация PowerPoint</vt:lpstr>
      <vt:lpstr>                            Вывод</vt:lpstr>
      <vt:lpstr>Презентация PowerPoint</vt:lpstr>
      <vt:lpstr>Презентация PowerPoint</vt:lpstr>
      <vt:lpstr>Презентация PowerPoint</vt:lpstr>
      <vt:lpstr>Список используемой литературы. </vt:lpstr>
      <vt:lpstr>Спасибо за внимание! 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</dc:title>
  <dc:creator>Людмила</dc:creator>
  <cp:lastModifiedBy>Дмитрий Серженко</cp:lastModifiedBy>
  <cp:revision>78</cp:revision>
  <dcterms:created xsi:type="dcterms:W3CDTF">2009-12-07T00:43:41Z</dcterms:created>
  <dcterms:modified xsi:type="dcterms:W3CDTF">2017-03-04T10:55:19Z</dcterms:modified>
</cp:coreProperties>
</file>