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73" r:id="rId2"/>
    <p:sldId id="276" r:id="rId3"/>
    <p:sldId id="278" r:id="rId4"/>
    <p:sldId id="256" r:id="rId5"/>
    <p:sldId id="257" r:id="rId6"/>
    <p:sldId id="258" r:id="rId7"/>
    <p:sldId id="270" r:id="rId8"/>
    <p:sldId id="269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118" autoAdjust="0"/>
    <p:restoredTop sz="94660"/>
  </p:normalViewPr>
  <p:slideViewPr>
    <p:cSldViewPr>
      <p:cViewPr varScale="1">
        <p:scale>
          <a:sx n="110" d="100"/>
          <a:sy n="110" d="100"/>
        </p:scale>
        <p:origin x="126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6225-66BC-42FA-8FAB-AFBC1196E2FF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1BAC304C-DED7-4164-AD9E-D5E93F7BF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341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6225-66BC-42FA-8FAB-AFBC1196E2FF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BAC304C-DED7-4164-AD9E-D5E93F7BF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722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6225-66BC-42FA-8FAB-AFBC1196E2FF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BAC304C-DED7-4164-AD9E-D5E93F7BFD6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1660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6225-66BC-42FA-8FAB-AFBC1196E2FF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BAC304C-DED7-4164-AD9E-D5E93F7BF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235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6225-66BC-42FA-8FAB-AFBC1196E2FF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BAC304C-DED7-4164-AD9E-D5E93F7BFD6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6657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6225-66BC-42FA-8FAB-AFBC1196E2FF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BAC304C-DED7-4164-AD9E-D5E93F7BF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527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6225-66BC-42FA-8FAB-AFBC1196E2FF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304C-DED7-4164-AD9E-D5E93F7BF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733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6225-66BC-42FA-8FAB-AFBC1196E2FF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304C-DED7-4164-AD9E-D5E93F7BF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900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6225-66BC-42FA-8FAB-AFBC1196E2FF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304C-DED7-4164-AD9E-D5E93F7BF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268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6225-66BC-42FA-8FAB-AFBC1196E2FF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BAC304C-DED7-4164-AD9E-D5E93F7BF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639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6225-66BC-42FA-8FAB-AFBC1196E2FF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BAC304C-DED7-4164-AD9E-D5E93F7BF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255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6225-66BC-42FA-8FAB-AFBC1196E2FF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BAC304C-DED7-4164-AD9E-D5E93F7BF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45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6225-66BC-42FA-8FAB-AFBC1196E2FF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304C-DED7-4164-AD9E-D5E93F7BF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422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6225-66BC-42FA-8FAB-AFBC1196E2FF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304C-DED7-4164-AD9E-D5E93F7BF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47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6225-66BC-42FA-8FAB-AFBC1196E2FF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304C-DED7-4164-AD9E-D5E93F7BF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084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6225-66BC-42FA-8FAB-AFBC1196E2FF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BAC304C-DED7-4164-AD9E-D5E93F7BF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687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46225-66BC-42FA-8FAB-AFBC1196E2FF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BAC304C-DED7-4164-AD9E-D5E93F7BF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780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3720" y="744258"/>
            <a:ext cx="9366211" cy="378530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0942" y="2708920"/>
            <a:ext cx="8701549" cy="2880320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/>
              <a:t>«Методика проведения интерактивного родительского собрания </a:t>
            </a:r>
            <a:r>
              <a:rPr lang="ru-RU" sz="3000" b="1" dirty="0" smtClean="0"/>
              <a:t/>
            </a:r>
            <a:br>
              <a:rPr lang="ru-RU" sz="3000" b="1" dirty="0" smtClean="0"/>
            </a:br>
            <a:r>
              <a:rPr lang="ru-RU" sz="3000" b="1" dirty="0" smtClean="0"/>
              <a:t>при взаимодействии </a:t>
            </a:r>
            <a:r>
              <a:rPr lang="ru-RU" sz="3000" b="1" dirty="0"/>
              <a:t/>
            </a:r>
            <a:br>
              <a:rPr lang="ru-RU" sz="3000" b="1" dirty="0"/>
            </a:br>
            <a:r>
              <a:rPr lang="ru-RU" sz="3000" b="1" dirty="0"/>
              <a:t>со школьной службой сопровождения»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5661248"/>
            <a:ext cx="4567656" cy="1008112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/>
              <a:t>Мастер-класс для учителей начальных классов.</a:t>
            </a:r>
          </a:p>
          <a:p>
            <a:pPr algn="ctr"/>
            <a:r>
              <a:rPr lang="ru-RU" sz="1400" dirty="0" smtClean="0"/>
              <a:t>Педагог-психолог Никитина Н.О.</a:t>
            </a:r>
          </a:p>
          <a:p>
            <a:pPr algn="ctr"/>
            <a:r>
              <a:rPr lang="ru-RU" sz="1400" dirty="0" smtClean="0"/>
              <a:t>Учитель </a:t>
            </a:r>
            <a:r>
              <a:rPr lang="ru-RU" sz="1400" dirty="0" err="1" smtClean="0"/>
              <a:t>Скуратовская</a:t>
            </a:r>
            <a:r>
              <a:rPr lang="ru-RU" sz="1400" dirty="0" smtClean="0"/>
              <a:t> О.Н.</a:t>
            </a: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266090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Государственное бюджетное учреждение дополнительного </a:t>
            </a:r>
            <a:r>
              <a:rPr lang="ru-RU" sz="1400" dirty="0" smtClean="0"/>
              <a:t>профессионального </a:t>
            </a:r>
            <a:r>
              <a:rPr lang="ru-RU" sz="1400" dirty="0"/>
              <a:t>педагогического </a:t>
            </a:r>
            <a:r>
              <a:rPr lang="ru-RU" sz="1400" dirty="0" smtClean="0"/>
              <a:t>образования центр </a:t>
            </a:r>
            <a:r>
              <a:rPr lang="ru-RU" sz="1400" dirty="0"/>
              <a:t>повышения квалификации специалистов</a:t>
            </a:r>
            <a:endParaRPr lang="ru-RU" sz="1400" b="1" dirty="0"/>
          </a:p>
          <a:p>
            <a:pPr algn="ctr"/>
            <a:r>
              <a:rPr lang="ru-RU" sz="1400" dirty="0"/>
              <a:t>«Информационно-методический центр</a:t>
            </a:r>
            <a:r>
              <a:rPr lang="ru-RU" sz="1400" dirty="0" smtClean="0"/>
              <a:t>»</a:t>
            </a:r>
          </a:p>
          <a:p>
            <a:pPr algn="ctr"/>
            <a:endParaRPr lang="ru-RU" sz="1350" dirty="0" smtClean="0"/>
          </a:p>
          <a:p>
            <a:pPr algn="ctr"/>
            <a:r>
              <a:rPr lang="ru-RU" sz="1350" dirty="0" smtClean="0"/>
              <a:t>Государственное </a:t>
            </a:r>
            <a:r>
              <a:rPr lang="ru-RU" sz="1350" dirty="0"/>
              <a:t>бюджетное общеобразовательное учреждение</a:t>
            </a:r>
          </a:p>
          <a:p>
            <a:pPr algn="ctr"/>
            <a:r>
              <a:rPr lang="ru-RU" sz="1350" dirty="0"/>
              <a:t>средняя общеобразовательная школа № </a:t>
            </a:r>
            <a:r>
              <a:rPr lang="ru-RU" sz="1350" smtClean="0"/>
              <a:t>270                                                                       Красносельского </a:t>
            </a:r>
            <a:r>
              <a:rPr lang="ru-RU" sz="1350"/>
              <a:t>района </a:t>
            </a:r>
            <a:r>
              <a:rPr lang="ru-RU" sz="1350" smtClean="0"/>
              <a:t> </a:t>
            </a:r>
            <a:r>
              <a:rPr lang="ru-RU" sz="1350" dirty="0" smtClean="0"/>
              <a:t>Санкт-Петербурга   имени </a:t>
            </a:r>
            <a:r>
              <a:rPr lang="ru-RU" sz="1350" dirty="0" err="1"/>
              <a:t>А.Е.Березанского</a:t>
            </a:r>
            <a:endParaRPr lang="ru-RU" sz="1350" dirty="0"/>
          </a:p>
        </p:txBody>
      </p:sp>
    </p:spTree>
    <p:extLst>
      <p:ext uri="{BB962C8B-B14F-4D97-AF65-F5344CB8AC3E}">
        <p14:creationId xmlns:p14="http://schemas.microsoft.com/office/powerpoint/2010/main" val="395115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16632"/>
            <a:ext cx="6589199" cy="12808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«Как выполнять письменное задание по русскому языку»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/>
              <a:t> </a:t>
            </a:r>
            <a:r>
              <a:rPr lang="ru-RU" dirty="0" smtClean="0"/>
              <a:t>1</a:t>
            </a:r>
            <a:r>
              <a:rPr lang="ru-RU" dirty="0"/>
              <a:t>. Внимательно прочитай задание к упражнению и определи, каким правилом будешь пользоваться при его выполнении.</a:t>
            </a:r>
          </a:p>
          <a:p>
            <a:pPr>
              <a:buNone/>
            </a:pPr>
            <a:r>
              <a:rPr lang="ru-RU" dirty="0"/>
              <a:t>2. Если нужно, найди и еще раз прочитай это правило, выучи его, приведи свои примеры.</a:t>
            </a:r>
          </a:p>
          <a:p>
            <a:pPr>
              <a:buNone/>
            </a:pPr>
            <a:r>
              <a:rPr lang="ru-RU" dirty="0"/>
              <a:t>3. Выполняя упражнение, все время сверяйся с правилом.</a:t>
            </a:r>
          </a:p>
          <a:p>
            <a:pPr>
              <a:buNone/>
            </a:pPr>
            <a:r>
              <a:rPr lang="ru-RU" dirty="0"/>
              <a:t>4. Внимательно проверь каждое написанное предложение. Используй образец в учебнике, таблицу, словарь.</a:t>
            </a:r>
          </a:p>
          <a:p>
            <a:pPr>
              <a:buNone/>
            </a:pPr>
            <a:r>
              <a:rPr lang="ru-RU" dirty="0"/>
              <a:t>5. Замеченные ошибки аккуратно исправь.</a:t>
            </a:r>
          </a:p>
          <a:p>
            <a:r>
              <a:rPr lang="ru-RU" b="1" dirty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188640"/>
            <a:ext cx="6589199" cy="12808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«Как выполнять задание </a:t>
            </a:r>
            <a:br>
              <a:rPr lang="ru-RU" b="1" dirty="0" smtClean="0"/>
            </a:br>
            <a:r>
              <a:rPr lang="ru-RU" b="1" dirty="0" smtClean="0"/>
              <a:t>по литературному чтению»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 </a:t>
            </a:r>
            <a:endParaRPr lang="ru-RU" dirty="0"/>
          </a:p>
          <a:p>
            <a:pPr>
              <a:buNone/>
            </a:pPr>
            <a:r>
              <a:rPr lang="ru-RU" dirty="0" smtClean="0"/>
              <a:t>1</a:t>
            </a:r>
            <a:r>
              <a:rPr lang="ru-RU" dirty="0"/>
              <a:t>. Прочитай текст. Запомни слова и выражения, при чтении которых тобою были допущены ошибки.</a:t>
            </a:r>
          </a:p>
          <a:p>
            <a:pPr>
              <a:buNone/>
            </a:pPr>
            <a:r>
              <a:rPr lang="ru-RU" dirty="0"/>
              <a:t>2. Поработай над этими словами (прочитай их несколько </a:t>
            </a:r>
            <a:r>
              <a:rPr lang="ru-RU" dirty="0" smtClean="0"/>
              <a:t>раз).</a:t>
            </a:r>
            <a:endParaRPr lang="ru-RU" dirty="0"/>
          </a:p>
          <a:p>
            <a:pPr>
              <a:buNone/>
            </a:pPr>
            <a:r>
              <a:rPr lang="ru-RU" dirty="0"/>
              <a:t>3. Отметь в тексте все непонятные слова и выражения. Выясни их значение (в словаре, у учителя, дома – у взрослых).</a:t>
            </a:r>
          </a:p>
          <a:p>
            <a:pPr>
              <a:buNone/>
            </a:pPr>
            <a:r>
              <a:rPr lang="ru-RU" dirty="0"/>
              <a:t>4. Прочитай текст еще раз. Найди «смысловые опоры», то есть слова и выражения, которые не только сами хорошо запоминаются, но и отражают суть прочитанного.</a:t>
            </a:r>
          </a:p>
          <a:p>
            <a:pPr>
              <a:buNone/>
            </a:pPr>
            <a:r>
              <a:rPr lang="ru-RU" dirty="0"/>
              <a:t>5. Перескажи текст, используя «смысловые опоры».</a:t>
            </a:r>
          </a:p>
          <a:p>
            <a:r>
              <a:rPr lang="ru-RU" b="1" dirty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332656"/>
            <a:ext cx="6589199" cy="12808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Памятка ученику</a:t>
            </a:r>
            <a:br>
              <a:rPr lang="ru-RU" b="1" dirty="0" smtClean="0"/>
            </a:br>
            <a:r>
              <a:rPr lang="ru-RU" b="1" dirty="0" smtClean="0"/>
              <a:t>для приготовления устных заданий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 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1</a:t>
            </a:r>
            <a:r>
              <a:rPr lang="ru-RU" dirty="0"/>
              <a:t>. </a:t>
            </a:r>
            <a:r>
              <a:rPr lang="ru-RU" sz="1900" dirty="0"/>
              <a:t>Вспомни, что ты узнал на уроке. Прочти заданное </a:t>
            </a:r>
            <a:endParaRPr lang="ru-RU" sz="1900" dirty="0" smtClean="0"/>
          </a:p>
          <a:p>
            <a:pPr>
              <a:spcBef>
                <a:spcPts val="0"/>
              </a:spcBef>
              <a:buNone/>
            </a:pPr>
            <a:r>
              <a:rPr lang="ru-RU" sz="1900" dirty="0" smtClean="0"/>
              <a:t>по </a:t>
            </a:r>
            <a:r>
              <a:rPr lang="ru-RU" sz="1900" dirty="0"/>
              <a:t>учебнику. То, что не понял, прочти 2 или 3 раза.</a:t>
            </a:r>
          </a:p>
          <a:p>
            <a:pPr>
              <a:buNone/>
            </a:pPr>
            <a:r>
              <a:rPr lang="ru-RU" sz="1900" dirty="0"/>
              <a:t>2. Продумай, что в прочитанном – главное. Составь план рассказа.</a:t>
            </a:r>
          </a:p>
          <a:p>
            <a:pPr>
              <a:buNone/>
            </a:pPr>
            <a:r>
              <a:rPr lang="ru-RU" sz="1900" dirty="0"/>
              <a:t>3. При чтении учебника обращай внимание на разбивку текста, на заголовки параграфов. Используй вопросы в конце каждого параграфа учебника.</a:t>
            </a:r>
          </a:p>
          <a:p>
            <a:pPr>
              <a:buNone/>
            </a:pPr>
            <a:r>
              <a:rPr lang="ru-RU" sz="1900" dirty="0"/>
              <a:t>4. При чтении учебника пользуйся иллюстрациями. Каждое новое для тебя название нужно постараться найти в словаре и запомнить.</a:t>
            </a:r>
          </a:p>
          <a:p>
            <a:r>
              <a:rPr lang="ru-RU" sz="1900" b="1" dirty="0"/>
              <a:t> </a:t>
            </a:r>
            <a:endParaRPr lang="ru-RU" sz="19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741682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Памятка ученику</a:t>
            </a:r>
            <a:br>
              <a:rPr lang="ru-RU" b="1" dirty="0" smtClean="0"/>
            </a:br>
            <a:r>
              <a:rPr lang="ru-RU" b="1" dirty="0" smtClean="0"/>
              <a:t>для приготовления письменных заданий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 </a:t>
            </a:r>
            <a:endParaRPr lang="ru-RU" dirty="0"/>
          </a:p>
          <a:p>
            <a:pPr>
              <a:buNone/>
            </a:pPr>
            <a:r>
              <a:rPr lang="ru-RU" dirty="0" smtClean="0"/>
              <a:t>1</a:t>
            </a:r>
            <a:r>
              <a:rPr lang="ru-RU" dirty="0"/>
              <a:t>. Прежде чем приступить к выполнению задания, нужно исправить ошибки в предыдущих работах.</a:t>
            </a:r>
          </a:p>
          <a:p>
            <a:pPr>
              <a:buNone/>
            </a:pPr>
            <a:r>
              <a:rPr lang="ru-RU" dirty="0"/>
              <a:t>2. Повтори по учебнику правило, с которым связано выполнение задания.</a:t>
            </a:r>
          </a:p>
          <a:p>
            <a:pPr>
              <a:buNone/>
            </a:pPr>
            <a:r>
              <a:rPr lang="ru-RU" dirty="0"/>
              <a:t>3. Выполни письменное задание. Проверь каждое слово и предложение.</a:t>
            </a:r>
          </a:p>
          <a:p>
            <a:pPr>
              <a:buNone/>
            </a:pPr>
            <a:r>
              <a:rPr lang="ru-RU" dirty="0"/>
              <a:t>4. Замеченные ошибки аккуратно исправь. Если в работе много исправлений, то лучше переписать ее </a:t>
            </a:r>
            <a:r>
              <a:rPr lang="ru-RU" dirty="0" smtClean="0"/>
              <a:t>заново.</a:t>
            </a:r>
            <a:endParaRPr lang="ru-RU" dirty="0"/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76672"/>
            <a:ext cx="655272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«Как нужно готовить задания </a:t>
            </a:r>
            <a:br>
              <a:rPr lang="ru-RU" b="1" dirty="0" smtClean="0"/>
            </a:br>
            <a:r>
              <a:rPr lang="ru-RU" b="1" dirty="0" smtClean="0"/>
              <a:t>по окружающему миру»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772816"/>
            <a:ext cx="8229600" cy="4752528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ru-RU" dirty="0" smtClean="0"/>
              <a:t>1</a:t>
            </a:r>
            <a:r>
              <a:rPr lang="ru-RU" sz="2100" dirty="0" smtClean="0"/>
              <a:t>. Вспомни</a:t>
            </a:r>
            <a:r>
              <a:rPr lang="ru-RU" sz="2100" dirty="0"/>
              <a:t>, не открывая учебник, о чем узнал на прошлом уроке:</a:t>
            </a:r>
          </a:p>
          <a:p>
            <a:pPr>
              <a:buNone/>
            </a:pPr>
            <a:r>
              <a:rPr lang="ru-RU" sz="2100" dirty="0"/>
              <a:t>- о чем рассказывал учитель;</a:t>
            </a:r>
          </a:p>
          <a:p>
            <a:pPr>
              <a:buNone/>
            </a:pPr>
            <a:r>
              <a:rPr lang="ru-RU" sz="2100" dirty="0"/>
              <a:t>- какие ставили опыты;</a:t>
            </a:r>
          </a:p>
          <a:p>
            <a:pPr>
              <a:buNone/>
            </a:pPr>
            <a:r>
              <a:rPr lang="ru-RU" sz="2100" dirty="0"/>
              <a:t>- какие рассматривали таблицы, картины, карты.</a:t>
            </a:r>
          </a:p>
          <a:p>
            <a:pPr>
              <a:buNone/>
            </a:pPr>
            <a:r>
              <a:rPr lang="ru-RU" sz="2100" dirty="0"/>
              <a:t>2. Прочитай в учебнике вопросы к уроку, ответь на них.</a:t>
            </a:r>
          </a:p>
          <a:p>
            <a:pPr>
              <a:buNone/>
            </a:pPr>
            <a:r>
              <a:rPr lang="ru-RU" sz="2100" dirty="0"/>
              <a:t>3. Прочитай текст учебника.                                                     </a:t>
            </a:r>
          </a:p>
          <a:p>
            <a:pPr>
              <a:buNone/>
            </a:pPr>
            <a:r>
              <a:rPr lang="ru-RU" sz="2100" dirty="0"/>
              <a:t>4. Подготовься отвечать по теме урока:</a:t>
            </a:r>
          </a:p>
          <a:p>
            <a:pPr>
              <a:buNone/>
            </a:pPr>
            <a:r>
              <a:rPr lang="ru-RU" sz="2100" dirty="0"/>
              <a:t>- продумай план ответа;</a:t>
            </a:r>
          </a:p>
          <a:p>
            <a:pPr>
              <a:buNone/>
            </a:pPr>
            <a:r>
              <a:rPr lang="ru-RU" sz="2100" dirty="0"/>
              <a:t>- расскажи заданное по плану;</a:t>
            </a:r>
          </a:p>
          <a:p>
            <a:pPr>
              <a:buNone/>
            </a:pPr>
            <a:r>
              <a:rPr lang="ru-RU" sz="2100" dirty="0"/>
              <a:t>- старайся не просто рассказать, но и доказать свои знания примерами из наблюдений, опытов, из своей жизни, из  просмотренных передач, прочитанных книг;</a:t>
            </a:r>
          </a:p>
          <a:p>
            <a:pPr>
              <a:buNone/>
            </a:pPr>
            <a:r>
              <a:rPr lang="ru-RU" sz="2100" dirty="0"/>
              <a:t>-  сделай выводы;</a:t>
            </a:r>
          </a:p>
          <a:p>
            <a:pPr>
              <a:buNone/>
            </a:pPr>
            <a:r>
              <a:rPr lang="ru-RU" sz="2100" dirty="0"/>
              <a:t>- открой учебник, с помощью рисунков, текста и выводов учебника проверь, как ты усвоил материал.</a:t>
            </a:r>
          </a:p>
          <a:p>
            <a:pPr>
              <a:buNone/>
            </a:pPr>
            <a:r>
              <a:rPr lang="ru-RU" sz="2100" dirty="0"/>
              <a:t>5. Выполни задания учебника.</a:t>
            </a:r>
          </a:p>
          <a:p>
            <a:endParaRPr lang="ru-RU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476672"/>
            <a:ext cx="727280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«Если к завтрашнему дню нужно выучить стихотворение</a:t>
            </a:r>
            <a:r>
              <a:rPr lang="ru-RU" dirty="0" smtClean="0"/>
              <a:t>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spcBef>
                <a:spcPts val="0"/>
              </a:spcBef>
              <a:buFont typeface="Wingdings" pitchFamily="2" charset="2"/>
              <a:buChar char="ü"/>
            </a:pPr>
            <a:r>
              <a:rPr lang="ru-RU" sz="2100" dirty="0" smtClean="0"/>
              <a:t>Приготовление уроков начинай с работы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100" dirty="0" smtClean="0"/>
              <a:t>над  стихотворением.</a:t>
            </a:r>
          </a:p>
          <a:p>
            <a:pPr lvl="0">
              <a:buFont typeface="Wingdings" pitchFamily="2" charset="2"/>
              <a:buChar char="ü"/>
            </a:pPr>
            <a:r>
              <a:rPr lang="ru-RU" sz="2100" dirty="0" smtClean="0"/>
              <a:t>Прочитай стихотворение вслух. Объясни трудные слова.</a:t>
            </a:r>
          </a:p>
          <a:p>
            <a:pPr lvl="0">
              <a:buFont typeface="Wingdings" pitchFamily="2" charset="2"/>
              <a:buChar char="ü"/>
            </a:pPr>
            <a:r>
              <a:rPr lang="ru-RU" sz="2100" dirty="0" smtClean="0"/>
              <a:t>Прочитай стихотворение выразительно. Постарайся  прочувствовать настроение, ритм стихотворения.</a:t>
            </a:r>
          </a:p>
          <a:p>
            <a:pPr lvl="0">
              <a:buFont typeface="Wingdings" pitchFamily="2" charset="2"/>
              <a:buChar char="ü"/>
            </a:pPr>
            <a:r>
              <a:rPr lang="ru-RU" sz="2100" dirty="0" smtClean="0"/>
              <a:t>Прочитай стихотворение ещё 2-3 раза. Постарайся его запомнить.</a:t>
            </a:r>
          </a:p>
          <a:p>
            <a:pPr lvl="0">
              <a:buFont typeface="Wingdings" pitchFamily="2" charset="2"/>
              <a:buChar char="ü"/>
            </a:pPr>
            <a:r>
              <a:rPr lang="ru-RU" sz="2100" dirty="0" smtClean="0"/>
              <a:t>Через несколько минут повтори стихотворение вслух по памяти, при необходимости   заглядывая в текст.</a:t>
            </a:r>
          </a:p>
          <a:p>
            <a:pPr lvl="0">
              <a:buFont typeface="Wingdings" pitchFamily="2" charset="2"/>
              <a:buChar char="ü"/>
            </a:pPr>
            <a:r>
              <a:rPr lang="ru-RU" sz="2100" dirty="0" smtClean="0"/>
              <a:t>После окончания домашней работы ещё 2-3 раза повтори стихотворение, не заглядывая в текст.</a:t>
            </a:r>
          </a:p>
          <a:p>
            <a:pPr lvl="0">
              <a:buFont typeface="Wingdings" pitchFamily="2" charset="2"/>
              <a:buChar char="ü"/>
            </a:pPr>
            <a:r>
              <a:rPr lang="ru-RU" sz="2100" dirty="0" smtClean="0"/>
              <a:t>Перед сном ещё раз повтори  стихотворение.</a:t>
            </a:r>
          </a:p>
          <a:p>
            <a:pPr lvl="0">
              <a:buFont typeface="Wingdings" pitchFamily="2" charset="2"/>
              <a:buChar char="ü"/>
            </a:pPr>
            <a:r>
              <a:rPr lang="ru-RU" sz="2100" dirty="0" smtClean="0"/>
              <a:t>Утром следующего дня ещё раз прочитай стихотворение, а потом расскажи его наизусть.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/>
              <a:t>Фасилитация</a:t>
            </a:r>
            <a:r>
              <a:rPr lang="ru-RU" b="1" i="1" dirty="0" smtClean="0"/>
              <a:t> - это:</a:t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001" y="1628800"/>
            <a:ext cx="8635999" cy="3557628"/>
          </a:xfrm>
        </p:spPr>
        <p:txBody>
          <a:bodyPr>
            <a:noAutofit/>
          </a:bodyPr>
          <a:lstStyle/>
          <a:p>
            <a:r>
              <a:rPr lang="ru-RU" sz="2000" dirty="0" smtClean="0"/>
              <a:t>от</a:t>
            </a:r>
            <a:r>
              <a:rPr lang="ru-RU" sz="2000" dirty="0"/>
              <a:t> англ. «</a:t>
            </a:r>
            <a:r>
              <a:rPr lang="ru-RU" sz="2000" dirty="0" err="1"/>
              <a:t>facilitate</a:t>
            </a:r>
            <a:r>
              <a:rPr lang="ru-RU" sz="2000" dirty="0"/>
              <a:t>» — </a:t>
            </a:r>
            <a:r>
              <a:rPr lang="ru-RU" sz="2000" dirty="0" smtClean="0"/>
              <a:t>«облегчать», «помогать»</a:t>
            </a:r>
            <a:endParaRPr lang="ru-RU" sz="2000" dirty="0"/>
          </a:p>
          <a:p>
            <a:r>
              <a:rPr lang="ru-RU" sz="2000" dirty="0"/>
              <a:t>-</a:t>
            </a:r>
            <a:r>
              <a:rPr lang="ru-RU" sz="2000" dirty="0" smtClean="0"/>
              <a:t> помощь </a:t>
            </a:r>
            <a:r>
              <a:rPr lang="ru-RU" sz="2000" dirty="0"/>
              <a:t>нейтральной стороны, задача которой — облегчение взаимодействия внутри группы с целью выполнения задачи, решения проблемы или достижения соглашения к взаимному удовлетворению участников </a:t>
            </a:r>
            <a:endParaRPr lang="ru-RU" sz="2000" dirty="0" smtClean="0"/>
          </a:p>
          <a:p>
            <a:r>
              <a:rPr lang="ru-RU" sz="2000" dirty="0" smtClean="0"/>
              <a:t>- процесс </a:t>
            </a:r>
            <a:r>
              <a:rPr lang="ru-RU" sz="2000" dirty="0" err="1"/>
              <a:t>фасилитации</a:t>
            </a:r>
            <a:r>
              <a:rPr lang="ru-RU" sz="2000" dirty="0"/>
              <a:t> приводит к повышению эффективности групповой работы, вовлеченности и заинтересованности участников, раскрытию их </a:t>
            </a:r>
            <a:r>
              <a:rPr lang="ru-RU" sz="2000" dirty="0" smtClean="0"/>
              <a:t>потенциала</a:t>
            </a:r>
            <a:endParaRPr lang="ru-RU" sz="2000" dirty="0"/>
          </a:p>
          <a:p>
            <a:r>
              <a:rPr lang="ru-RU" sz="2000" smtClean="0"/>
              <a:t>Целью </a:t>
            </a:r>
            <a:r>
              <a:rPr lang="ru-RU" sz="2000" dirty="0"/>
              <a:t>работы </a:t>
            </a:r>
            <a:r>
              <a:rPr lang="ru-RU" sz="2000" b="1" dirty="0" err="1"/>
              <a:t>фасилитационной</a:t>
            </a:r>
            <a:r>
              <a:rPr lang="ru-RU" sz="2000" b="1" dirty="0"/>
              <a:t> группы </a:t>
            </a:r>
            <a:r>
              <a:rPr lang="ru-RU" sz="2000" dirty="0"/>
              <a:t>может быть решение любого </a:t>
            </a:r>
            <a:r>
              <a:rPr lang="ru-RU" sz="2000" dirty="0" smtClean="0"/>
              <a:t>вопроса. Фасилитатор </a:t>
            </a:r>
            <a:r>
              <a:rPr lang="ru-RU" sz="2000" dirty="0"/>
              <a:t>направляет работу участников, </a:t>
            </a:r>
            <a:r>
              <a:rPr lang="ru-RU" sz="2000" dirty="0" err="1"/>
              <a:t>модерирует</a:t>
            </a:r>
            <a:r>
              <a:rPr lang="ru-RU" sz="2000" dirty="0"/>
              <a:t> результаты и следит за выполнением участниками заданных технологией правил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7990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Фасилитатор - кто это?</a:t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456487" cy="5229200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Фасилитатор</a:t>
            </a:r>
            <a:r>
              <a:rPr lang="ru-RU" sz="2000" dirty="0" smtClean="0"/>
              <a:t> (англ. </a:t>
            </a:r>
            <a:r>
              <a:rPr lang="ru-RU" sz="2000" dirty="0" err="1" smtClean="0"/>
              <a:t>facilitator</a:t>
            </a:r>
            <a:r>
              <a:rPr lang="ru-RU" sz="2000" dirty="0" smtClean="0"/>
              <a:t>, от лат. </a:t>
            </a:r>
            <a:r>
              <a:rPr lang="ru-RU" sz="2000" dirty="0" err="1" smtClean="0"/>
              <a:t>facilis</a:t>
            </a:r>
            <a:r>
              <a:rPr lang="ru-RU" sz="2000" dirty="0" smtClean="0"/>
              <a:t> — «лёгкий, удобный») — это человек, обеспечивающий успешную групповую коммуникацию. С групповой точки зрения, </a:t>
            </a:r>
            <a:r>
              <a:rPr lang="ru-RU" sz="2000" dirty="0" err="1" smtClean="0"/>
              <a:t>фасилитатор</a:t>
            </a:r>
            <a:r>
              <a:rPr lang="ru-RU" sz="2000" dirty="0" smtClean="0"/>
              <a:t> — тот, кто помогает группе понять общую цель и поддерживает позитивную групповую динамику для достижении этой цели в процессе дискуссии, не защищая при этом одну из позиций или сторон. </a:t>
            </a:r>
          </a:p>
          <a:p>
            <a:r>
              <a:rPr lang="ru-RU" sz="2000" dirty="0" smtClean="0"/>
              <a:t>Иногда термином «</a:t>
            </a:r>
            <a:r>
              <a:rPr lang="ru-RU" sz="2000" dirty="0" err="1" smtClean="0"/>
              <a:t>фасилитатор</a:t>
            </a:r>
            <a:r>
              <a:rPr lang="ru-RU" sz="2000" dirty="0" smtClean="0"/>
              <a:t>» обозначают помощника ведущего круглых столов, семинаров, тренингов, отвечающего за соблюдение регламента и циркуляцию информационных материалов.</a:t>
            </a:r>
            <a:br>
              <a:rPr lang="ru-RU" sz="2000" dirty="0" smtClean="0"/>
            </a:br>
            <a:r>
              <a:rPr lang="ru-RU" sz="2000" dirty="0" smtClean="0"/>
              <a:t>В парадигме личностно-ориентированной педагогики </a:t>
            </a:r>
            <a:r>
              <a:rPr lang="ru-RU" sz="2000" dirty="0" err="1" smtClean="0"/>
              <a:t>фасилитатором</a:t>
            </a:r>
            <a:r>
              <a:rPr lang="ru-RU" sz="2000" dirty="0" smtClean="0"/>
              <a:t> называют педагога, который помогает ребенку в процессе развития, облегчает «трудную работу роста» (в этом значении термин был введен К. </a:t>
            </a:r>
            <a:r>
              <a:rPr lang="ru-RU" sz="2000" dirty="0" err="1" smtClean="0"/>
              <a:t>Роджерсом</a:t>
            </a:r>
            <a:r>
              <a:rPr lang="ru-RU" sz="2000" dirty="0" smtClean="0"/>
              <a:t>).</a:t>
            </a:r>
            <a:br>
              <a:rPr lang="ru-RU" sz="2000" dirty="0" smtClean="0"/>
            </a:b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324361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</a:t>
            </a:r>
            <a:r>
              <a:rPr lang="ru-RU" smtClean="0"/>
              <a:t>выполнять домашнее задание.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548680"/>
            <a:ext cx="6840760" cy="1252728"/>
          </a:xfrm>
        </p:spPr>
        <p:txBody>
          <a:bodyPr>
            <a:normAutofit fontScale="90000"/>
          </a:bodyPr>
          <a:lstStyle/>
          <a:p>
            <a:r>
              <a:rPr lang="ru-RU" u="sng" dirty="0"/>
              <a:t>Полезно вместе с ребёнком составить памятку: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ü"/>
            </a:pPr>
            <a:r>
              <a:rPr lang="ru-RU" dirty="0" smtClean="0"/>
              <a:t>садись </a:t>
            </a:r>
            <a:r>
              <a:rPr lang="ru-RU" dirty="0"/>
              <a:t>за уроки всегда в одно и то же </a:t>
            </a:r>
            <a:r>
              <a:rPr lang="ru-RU" dirty="0" smtClean="0"/>
              <a:t>время;</a:t>
            </a:r>
            <a:endParaRPr lang="ru-RU" dirty="0"/>
          </a:p>
          <a:p>
            <a:pPr lvl="0">
              <a:buFont typeface="Wingdings" pitchFamily="2" charset="2"/>
              <a:buChar char="ü"/>
            </a:pPr>
            <a:r>
              <a:rPr lang="ru-RU" dirty="0"/>
              <a:t>п</a:t>
            </a:r>
            <a:r>
              <a:rPr lang="ru-RU" dirty="0" smtClean="0"/>
              <a:t>роветри </a:t>
            </a:r>
            <a:r>
              <a:rPr lang="ru-RU" dirty="0"/>
              <a:t>комнату до начала </a:t>
            </a:r>
            <a:r>
              <a:rPr lang="ru-RU" dirty="0" smtClean="0"/>
              <a:t>занятий;</a:t>
            </a:r>
            <a:endParaRPr lang="ru-RU" dirty="0"/>
          </a:p>
          <a:p>
            <a:pPr lvl="0">
              <a:buFont typeface="Wingdings" pitchFamily="2" charset="2"/>
              <a:buChar char="ü"/>
            </a:pPr>
            <a:r>
              <a:rPr lang="ru-RU" dirty="0"/>
              <a:t>в</a:t>
            </a:r>
            <a:r>
              <a:rPr lang="ru-RU" dirty="0" smtClean="0"/>
              <a:t>ыключи телевизор, убери подальше планшет </a:t>
            </a:r>
          </a:p>
          <a:p>
            <a:pPr marL="0" lvl="0" indent="0">
              <a:buNone/>
            </a:pPr>
            <a:r>
              <a:rPr lang="ru-RU" dirty="0" smtClean="0"/>
              <a:t>       и телефон;</a:t>
            </a: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ru-RU" dirty="0"/>
              <a:t>с</a:t>
            </a:r>
            <a:r>
              <a:rPr lang="ru-RU" dirty="0" smtClean="0"/>
              <a:t>отри </a:t>
            </a:r>
            <a:r>
              <a:rPr lang="ru-RU" dirty="0"/>
              <a:t>со стола </a:t>
            </a:r>
            <a:r>
              <a:rPr lang="ru-RU" dirty="0" smtClean="0"/>
              <a:t>пыль, выброси мусор;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у</a:t>
            </a:r>
            <a:r>
              <a:rPr lang="ru-RU" dirty="0" smtClean="0"/>
              <a:t>бери </a:t>
            </a:r>
            <a:r>
              <a:rPr lang="ru-RU" dirty="0"/>
              <a:t>со стола все </a:t>
            </a:r>
            <a:r>
              <a:rPr lang="ru-RU" dirty="0" smtClean="0"/>
              <a:t>лишнее;</a:t>
            </a:r>
            <a:endParaRPr lang="ru-RU" dirty="0"/>
          </a:p>
          <a:p>
            <a:pPr lvl="0">
              <a:buFont typeface="Wingdings" pitchFamily="2" charset="2"/>
              <a:buChar char="ü"/>
            </a:pPr>
            <a:r>
              <a:rPr lang="ru-RU" dirty="0"/>
              <a:t>с</a:t>
            </a:r>
            <a:r>
              <a:rPr lang="ru-RU" dirty="0" smtClean="0"/>
              <a:t>вет </a:t>
            </a:r>
            <a:r>
              <a:rPr lang="ru-RU" dirty="0"/>
              <a:t>с левой </a:t>
            </a:r>
            <a:r>
              <a:rPr lang="ru-RU" dirty="0" smtClean="0"/>
              <a:t>стороны;</a:t>
            </a:r>
            <a:endParaRPr lang="ru-RU" dirty="0"/>
          </a:p>
          <a:p>
            <a:pPr lvl="0">
              <a:buFont typeface="Wingdings" pitchFamily="2" charset="2"/>
              <a:buChar char="ü"/>
            </a:pPr>
            <a:r>
              <a:rPr lang="ru-RU" dirty="0"/>
              <a:t>у</a:t>
            </a:r>
            <a:r>
              <a:rPr lang="ru-RU" dirty="0" smtClean="0"/>
              <a:t>точни </a:t>
            </a:r>
            <a:r>
              <a:rPr lang="ru-RU" dirty="0"/>
              <a:t>расписание уроков на </a:t>
            </a:r>
            <a:r>
              <a:rPr lang="ru-RU" dirty="0" smtClean="0"/>
              <a:t>завтра;</a:t>
            </a:r>
            <a:endParaRPr lang="ru-RU" dirty="0"/>
          </a:p>
          <a:p>
            <a:pPr lvl="0">
              <a:buFont typeface="Wingdings" pitchFamily="2" charset="2"/>
              <a:buChar char="ü"/>
            </a:pPr>
            <a:r>
              <a:rPr lang="ru-RU" dirty="0"/>
              <a:t>п</a:t>
            </a:r>
            <a:r>
              <a:rPr lang="ru-RU" dirty="0" smtClean="0"/>
              <a:t>риготовь </a:t>
            </a:r>
            <a:r>
              <a:rPr lang="ru-RU" dirty="0"/>
              <a:t>письменные принадлежности для </a:t>
            </a:r>
            <a:r>
              <a:rPr lang="ru-RU" dirty="0" smtClean="0"/>
              <a:t>занятий;</a:t>
            </a:r>
            <a:endParaRPr lang="ru-RU" dirty="0"/>
          </a:p>
          <a:p>
            <a:pPr lvl="0">
              <a:buFont typeface="Wingdings" pitchFamily="2" charset="2"/>
              <a:buChar char="ü"/>
            </a:pPr>
            <a:r>
              <a:rPr lang="ru-RU" dirty="0"/>
              <a:t>с</a:t>
            </a:r>
            <a:r>
              <a:rPr lang="ru-RU" dirty="0" smtClean="0"/>
              <a:t>ядь </a:t>
            </a:r>
            <a:r>
              <a:rPr lang="ru-RU" dirty="0"/>
              <a:t>на стуле удобно и открой учебник.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620688"/>
            <a:ext cx="7202760" cy="128089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Продолжительность работы ребенка </a:t>
            </a:r>
            <a:r>
              <a:rPr lang="ru-RU" dirty="0" smtClean="0"/>
              <a:t>  по </a:t>
            </a:r>
            <a:r>
              <a:rPr lang="ru-RU" dirty="0"/>
              <a:t>приготовлению домашних </a:t>
            </a:r>
            <a:r>
              <a:rPr lang="ru-RU" dirty="0" smtClean="0"/>
              <a:t>   заданий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должна </a:t>
            </a:r>
            <a:r>
              <a:rPr lang="ru-RU" dirty="0"/>
              <a:t>быть следующей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/>
          </a:p>
          <a:p>
            <a:pPr lvl="0"/>
            <a:r>
              <a:rPr lang="ru-RU" dirty="0" smtClean="0"/>
              <a:t>до </a:t>
            </a:r>
            <a:r>
              <a:rPr lang="ru-RU" dirty="0"/>
              <a:t>1,5 часов – во втором;</a:t>
            </a:r>
          </a:p>
          <a:p>
            <a:pPr lvl="0"/>
            <a:r>
              <a:rPr lang="ru-RU" dirty="0"/>
              <a:t>до 2 часов – в третьем и четвертом классе.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ЧТО СЛЕДУЕТ, И ЧЕГО НЕ СЛЕДУЕТ ДЕЛАТЬ РОДИТЕЛЯМ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25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45719" cy="49838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1989211"/>
              </p:ext>
            </p:extLst>
          </p:nvPr>
        </p:nvGraphicFramePr>
        <p:xfrm>
          <a:off x="323528" y="0"/>
          <a:ext cx="8424936" cy="6952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504"/>
                <a:gridCol w="3888432"/>
              </a:tblGrid>
              <a:tr h="437768">
                <a:tc>
                  <a:txBody>
                    <a:bodyPr/>
                    <a:lstStyle/>
                    <a:p>
                      <a:r>
                        <a:rPr lang="ru-RU" dirty="0" smtClean="0"/>
                        <a:t>Что следует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Чего не следует</a:t>
                      </a:r>
                      <a:endParaRPr lang="ru-RU" dirty="0"/>
                    </a:p>
                  </a:txBody>
                  <a:tcPr/>
                </a:tc>
              </a:tr>
              <a:tr h="13689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 Проверьте, правильно ли организовано рабочее место. Всё должно быть на своих</a:t>
                      </a:r>
                      <a:r>
                        <a:rPr lang="ru-RU" baseline="0" dirty="0" smtClean="0"/>
                        <a:t> местах. Соблюдайте порядок.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Неубранное</a:t>
                      </a:r>
                      <a:r>
                        <a:rPr lang="ru-RU" baseline="0" dirty="0" smtClean="0"/>
                        <a:t> рабочее место. Нет достаточного освещения.</a:t>
                      </a:r>
                      <a:endParaRPr lang="ru-RU" dirty="0"/>
                    </a:p>
                  </a:txBody>
                  <a:tcPr/>
                </a:tc>
              </a:tr>
              <a:tr h="936644">
                <a:tc>
                  <a:txBody>
                    <a:bodyPr/>
                    <a:lstStyle/>
                    <a:p>
                      <a:r>
                        <a:rPr lang="ru-RU" dirty="0" smtClean="0"/>
                        <a:t>Посидите</a:t>
                      </a:r>
                      <a:r>
                        <a:rPr lang="ru-RU" baseline="0" dirty="0" smtClean="0"/>
                        <a:t> во время выполнения д/з со своим ребёнком.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Не заставляйте многократно переписывать д/з. Это подрывает интерес к школе.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936644">
                <a:tc>
                  <a:txBody>
                    <a:bodyPr/>
                    <a:lstStyle/>
                    <a:p>
                      <a:r>
                        <a:rPr lang="ru-RU" dirty="0" smtClean="0"/>
                        <a:t>Если ребёнок что-то делает нет так,</a:t>
                      </a:r>
                      <a:r>
                        <a:rPr lang="ru-RU" baseline="0" dirty="0" smtClean="0"/>
                        <a:t> спокойно объясните, в чём состоит его ошибка.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стоит ругать ребёнка</a:t>
                      </a:r>
                      <a:r>
                        <a:rPr lang="ru-RU" baseline="0" dirty="0" smtClean="0"/>
                        <a:t> за ошибки. </a:t>
                      </a:r>
                      <a:endParaRPr lang="ru-RU" dirty="0"/>
                    </a:p>
                  </a:txBody>
                  <a:tcPr/>
                </a:tc>
              </a:tr>
              <a:tr h="11527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Если ребёнок отвлекается, то спокойно напоминайте ему о времени, отведенном на выполнение уроков.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кричите на ребёнка, если он отвлекается.</a:t>
                      </a:r>
                      <a:endParaRPr lang="ru-RU" dirty="0"/>
                    </a:p>
                  </a:txBody>
                  <a:tcPr/>
                </a:tc>
              </a:tr>
              <a:tr h="13689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Старайтесь, как можно раньше приучать делать уроки самостоятельно и обращаться к вам в случае необходимости.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стоит делать</a:t>
                      </a:r>
                      <a:r>
                        <a:rPr lang="ru-RU" baseline="0" dirty="0" smtClean="0"/>
                        <a:t> домашнее задание за ребёнка. Помогайте или подталкивайте его к правильному решению.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66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4280" y="0"/>
            <a:ext cx="7560840" cy="12808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«Как помочь ребенку выполнить домашнее задание»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12776"/>
            <a:ext cx="7408333" cy="2802624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600" dirty="0"/>
          </a:p>
          <a:p>
            <a:pPr>
              <a:buNone/>
            </a:pPr>
            <a:r>
              <a:rPr lang="ru-RU" sz="1600" dirty="0"/>
              <a:t>1. Ребенок должен готовить домашнее задание самостоятельно, но не бесконтрольно.</a:t>
            </a:r>
          </a:p>
          <a:p>
            <a:pPr>
              <a:buNone/>
            </a:pPr>
            <a:r>
              <a:rPr lang="ru-RU" sz="1600" dirty="0"/>
              <a:t>2. Выясните трудности, с которыми встречается ребенок при выполнении домашнего задания.</a:t>
            </a:r>
          </a:p>
          <a:p>
            <a:pPr>
              <a:buNone/>
            </a:pPr>
            <a:r>
              <a:rPr lang="ru-RU" sz="1600" dirty="0"/>
              <a:t>3. Настройте ребенка на выполнение заданий тех уроков, которые были сегодня, а задания на следующий день надо только повторить.</a:t>
            </a:r>
          </a:p>
          <a:p>
            <a:pPr>
              <a:buNone/>
            </a:pPr>
            <a:r>
              <a:rPr lang="ru-RU" sz="1600" dirty="0"/>
              <a:t>4. Ритм выполнения домашнего задания индивидуален для каждого ребенка. Не следует ни торопиться, ни затягивать.</a:t>
            </a:r>
          </a:p>
          <a:p>
            <a:pPr>
              <a:buNone/>
            </a:pPr>
            <a:r>
              <a:rPr lang="ru-RU" sz="1600" dirty="0"/>
              <a:t>5. Выполнение каждого задания необходимо мотивировать применением его в будущем.</a:t>
            </a:r>
          </a:p>
          <a:p>
            <a:pPr>
              <a:buNone/>
            </a:pPr>
            <a:r>
              <a:rPr lang="ru-RU" sz="1600" dirty="0"/>
              <a:t>6. Не следует отвлекать </a:t>
            </a:r>
            <a:r>
              <a:rPr lang="ru-RU" sz="1600" dirty="0" smtClean="0"/>
              <a:t>ребенка - </a:t>
            </a:r>
            <a:r>
              <a:rPr lang="ru-RU" sz="1600" dirty="0"/>
              <a:t>умственный труд требует сосредоточенности.</a:t>
            </a:r>
          </a:p>
          <a:p>
            <a:pPr>
              <a:buNone/>
            </a:pPr>
            <a:r>
              <a:rPr lang="ru-RU" sz="1600" dirty="0"/>
              <a:t>7. Разумная помощь и ненавязчивый контроль особенно необходимы ребенку в трудновыполнимых заданиях.</a:t>
            </a:r>
          </a:p>
          <a:p>
            <a:pPr>
              <a:buNone/>
            </a:pPr>
            <a:r>
              <a:rPr lang="ru-RU" sz="1600" dirty="0"/>
              <a:t>8. Постепенно необходимо приучать ребенка к планирующей оценке своих действий на день, два, неделю, месяц, четверть.</a:t>
            </a:r>
          </a:p>
          <a:p>
            <a:pPr>
              <a:buNone/>
            </a:pPr>
            <a:r>
              <a:rPr lang="ru-RU" sz="1600" b="1" dirty="0"/>
              <a:t> 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95</TotalTime>
  <Words>741</Words>
  <Application>Microsoft Office PowerPoint</Application>
  <PresentationFormat>Экран (4:3)</PresentationFormat>
  <Paragraphs>114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Wingdings</vt:lpstr>
      <vt:lpstr>Wingdings 3</vt:lpstr>
      <vt:lpstr>Легкий дым</vt:lpstr>
      <vt:lpstr>«Методика проведения интерактивного родительского собрания  при взаимодействии  со школьной службой сопровождения»</vt:lpstr>
      <vt:lpstr>Фасилитация - это: </vt:lpstr>
      <vt:lpstr>Фасилитатор - кто это? </vt:lpstr>
      <vt:lpstr>Как выполнять домашнее задание.</vt:lpstr>
      <vt:lpstr>Полезно вместе с ребёнком составить памятку: </vt:lpstr>
      <vt:lpstr>Продолжительность работы ребенка   по приготовлению домашних    заданий      </vt:lpstr>
      <vt:lpstr>ЧТО СЛЕДУЕТ, И ЧЕГО НЕ СЛЕДУЕТ ДЕЛАТЬ РОДИТЕЛЯМ  </vt:lpstr>
      <vt:lpstr>Презентация PowerPoint</vt:lpstr>
      <vt:lpstr> «Как помочь ребенку выполнить домашнее задание» </vt:lpstr>
      <vt:lpstr> «Как выполнять письменное задание по русскому языку» </vt:lpstr>
      <vt:lpstr> «Как выполнять задание  по литературному чтению» </vt:lpstr>
      <vt:lpstr>Памятка ученику для приготовления устных заданий </vt:lpstr>
      <vt:lpstr>Памятка ученику для приготовления письменных заданий </vt:lpstr>
      <vt:lpstr>«Как нужно готовить задания  по окружающему миру» </vt:lpstr>
      <vt:lpstr>«Если к завтрашнему дню нужно выучить стихотворение»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Евгений</dc:creator>
  <cp:lastModifiedBy>L209_ZamUr</cp:lastModifiedBy>
  <cp:revision>15</cp:revision>
  <dcterms:created xsi:type="dcterms:W3CDTF">2016-01-18T22:33:05Z</dcterms:created>
  <dcterms:modified xsi:type="dcterms:W3CDTF">2016-11-25T10:29:38Z</dcterms:modified>
</cp:coreProperties>
</file>