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sldIdLst>
    <p:sldId id="259" r:id="rId2"/>
    <p:sldId id="260" r:id="rId3"/>
    <p:sldId id="261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6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0500F-2A5D-4C6D-AF18-7925FF6769AE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E0715-D412-49E4-A10C-18A65891F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79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CF351F-8DF8-4035-A131-7E73DAEB57B9}" type="slidenum">
              <a:rPr lang="ru-RU" altLang="ru-RU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E0715-D412-49E4-A10C-18A65891F1C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00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  <a:prstGeom prst="roundRect">
            <a:avLst/>
          </a:prstGeom>
          <a:noFill/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2285992"/>
            <a:ext cx="6400800" cy="25003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0B307-85B6-4D79-A664-5BF62CE20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31A7E-8930-4D29-A81B-5591341D43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22901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C1383-3A1E-4BC5-9499-CCD8CFD2D3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E1910-99DC-485A-8F15-FA8C791B9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48892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8415-5B46-490E-A7A8-112FD277F9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D21C1-F2CA-4DDB-BED0-3622C7BAC2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84482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48707-95EE-41D3-93E9-9DD532750B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3EAD9-DE08-4CB4-93DA-0FF0752E92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70034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EDAE-840B-49CC-BF6F-400377B56F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E2CC3-7406-461A-BAAE-70046C99B3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74492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458D2-7BD6-4330-AF25-B952320F09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503D-FCBA-4011-82E9-72A668CDB1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34664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0D70B-D691-4753-BC62-F6095E3518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F42BD-7911-49F8-936B-ABA37A1716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8357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140F-A391-4D8B-B9B5-A67F5485C8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C693C-92AA-4D95-BCC4-316829FD24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4035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50DA8-FEEC-4194-81FB-40E21082BA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E58C-021B-4700-9C81-C1179000B1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32320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A5B61-4F73-4875-B48B-EC96F62C52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BCDDE-C5CF-46AB-969E-4D326B47B6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4645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A41F6-CB60-4324-A325-D76B3D3AC5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28C55-8798-4E26-8ABD-3B3578495C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34647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E9707-98B2-4821-AAAE-09A8FB09AB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15F0-E701-497F-8046-5AAAB3A874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91256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oundRect">
            <a:avLst>
              <a:gd name="adj" fmla="val 16667"/>
            </a:avLst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5495A0-1F89-4689-9928-96A257F08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CB00EB-A068-47B3-B1EA-43DBEBF752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9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DDD9C3"/>
          </a:solidFill>
          <a:latin typeface="Cambr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ChangeArrowheads="1"/>
          </p:cNvSpPr>
          <p:nvPr/>
        </p:nvSpPr>
        <p:spPr bwMode="auto">
          <a:xfrm>
            <a:off x="630381" y="1123469"/>
            <a:ext cx="78488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266700" algn="l"/>
                <a:tab pos="628650" algn="l"/>
                <a:tab pos="895350" algn="l"/>
                <a:tab pos="1352550" algn="l"/>
              </a:tabLst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266700" algn="l"/>
                <a:tab pos="628650" algn="l"/>
                <a:tab pos="895350" algn="l"/>
                <a:tab pos="1352550" algn="l"/>
              </a:tabLst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266700" algn="l"/>
                <a:tab pos="628650" algn="l"/>
                <a:tab pos="895350" algn="l"/>
                <a:tab pos="1352550" algn="l"/>
              </a:tabLst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266700" algn="l"/>
                <a:tab pos="628650" algn="l"/>
                <a:tab pos="895350" algn="l"/>
                <a:tab pos="1352550" algn="l"/>
              </a:tabLst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266700" algn="l"/>
                <a:tab pos="628650" algn="l"/>
                <a:tab pos="895350" algn="l"/>
                <a:tab pos="1352550" algn="l"/>
              </a:tabLst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6700" algn="l"/>
                <a:tab pos="628650" algn="l"/>
                <a:tab pos="895350" algn="l"/>
                <a:tab pos="1352550" algn="l"/>
              </a:tabLst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6700" algn="l"/>
                <a:tab pos="628650" algn="l"/>
                <a:tab pos="895350" algn="l"/>
                <a:tab pos="1352550" algn="l"/>
              </a:tabLst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6700" algn="l"/>
                <a:tab pos="628650" algn="l"/>
                <a:tab pos="895350" algn="l"/>
                <a:tab pos="1352550" algn="l"/>
              </a:tabLst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6700" algn="l"/>
                <a:tab pos="628650" algn="l"/>
                <a:tab pos="895350" algn="l"/>
                <a:tab pos="1352550" algn="l"/>
              </a:tabLst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prstClr val="black"/>
                </a:solidFill>
                <a:latin typeface="Arial" charset="0"/>
              </a:rPr>
              <a:t>ГБОУ СОШ №200 с углубленным изучением финского языка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prstClr val="black"/>
                </a:solidFill>
                <a:latin typeface="Arial" charset="0"/>
              </a:rPr>
              <a:t>Красносельского района Санкт-Петербурга</a:t>
            </a:r>
            <a:endParaRPr lang="ru-RU" altLang="ru-RU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515719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Arial" charset="0"/>
              </a:rPr>
              <a:t>24.11.2016</a:t>
            </a:r>
            <a:endParaRPr lang="ru-RU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1521" y="615023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ГБУ ИМЦ Красносельского района Санкт-Петербурга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90172"/>
            <a:ext cx="78488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Районный семинар</a:t>
            </a: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для </a:t>
            </a:r>
            <a:r>
              <a:rPr lang="ru-RU" sz="2400" dirty="0">
                <a:latin typeface="Times New Roman"/>
                <a:ea typeface="Times New Roman"/>
              </a:rPr>
              <a:t>заместителей директоров </a:t>
            </a:r>
            <a:r>
              <a:rPr lang="ru-RU" sz="2400" dirty="0" smtClean="0">
                <a:latin typeface="Times New Roman"/>
                <a:ea typeface="Times New Roman"/>
              </a:rPr>
              <a:t>по </a:t>
            </a:r>
            <a:r>
              <a:rPr lang="ru-RU" sz="2400" dirty="0">
                <a:latin typeface="Times New Roman"/>
                <a:ea typeface="Times New Roman"/>
              </a:rPr>
              <a:t>УР (начальная школа), специалистов служб здоровья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Times New Roman"/>
              </a:rPr>
              <a:t>«Здоровый школьник: традиции и инновации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Times New Roman"/>
              </a:rPr>
              <a:t>в организации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b="1" dirty="0" err="1" smtClean="0">
                <a:effectLst/>
                <a:latin typeface="Times New Roman"/>
                <a:ea typeface="Times New Roman"/>
              </a:rPr>
              <a:t>здоровьесберегающего</a:t>
            </a:r>
            <a:endParaRPr lang="ru-RU" sz="2400" b="1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Times New Roman"/>
              </a:rPr>
              <a:t>пространства начальной школы»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7" name="Picture 3" descr="Новый рисуно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2029"/>
            <a:ext cx="741363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67" y="476672"/>
            <a:ext cx="96996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7350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26561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2648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Требования к условиям реализации основной образовательной программы </a:t>
            </a:r>
            <a:r>
              <a:rPr lang="ru-RU" dirty="0" smtClean="0"/>
              <a:t>начального общего образования представляют собой </a:t>
            </a:r>
            <a:r>
              <a:rPr lang="ru-RU" u="sng" dirty="0" smtClean="0"/>
              <a:t>систему требований к кадровым, финансовым, материально-техническим и иным условиям реализации основной образовательной программы и достижения планируемых результатов начального общего образования</a:t>
            </a:r>
            <a:r>
              <a:rPr lang="ru-RU" dirty="0" smtClean="0"/>
              <a:t>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Интегративным результатом реализации указанных требований должно быть создание комфортной развивающей образовательной среды: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обеспечивающей высокое качество образования, его доступность, открытость и привлекательность для обучающихся, их родителей (законных представителей) и всего общества, духовно-нравственное развитие и воспитание обучающихся;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гарантирующей охрану и укрепление физического, психологического и социального здоровья обучающихся;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комфортной по отношению к обучающимся и</a:t>
            </a:r>
          </a:p>
          <a:p>
            <a:pPr algn="just"/>
            <a:r>
              <a:rPr lang="ru-RU" dirty="0" smtClean="0"/>
              <a:t>      педагогическим работникам.</a:t>
            </a:r>
            <a:endParaRPr lang="ru-RU" dirty="0"/>
          </a:p>
        </p:txBody>
      </p:sp>
      <p:pic>
        <p:nvPicPr>
          <p:cNvPr id="8197" name="Picture 5" descr="http://www.playcast.ru/uploads/2015/09/30/1526068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645023"/>
            <a:ext cx="4159318" cy="238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6942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6"/>
            <a:ext cx="4320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Для решения этих задач в Основной образовательной программе начального общего образования </a:t>
            </a:r>
            <a:r>
              <a:rPr lang="ru-RU" b="1" dirty="0" smtClean="0"/>
              <a:t>ГБОУ СОШ № 200 </a:t>
            </a:r>
            <a:r>
              <a:rPr lang="ru-RU" dirty="0" smtClean="0"/>
              <a:t>в соответствии с требованиями к её структуре содержится </a:t>
            </a:r>
            <a:r>
              <a:rPr lang="ru-RU" b="1" dirty="0" smtClean="0"/>
              <a:t>«Программа формирования экологической культуры, здорового и безопасного образа жизни».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68" y="275942"/>
            <a:ext cx="3351432" cy="272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212976"/>
            <a:ext cx="7922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Это комплексная программа формирования знаний, установок, личностных ориентиров и норм поведения, обеспечивающих сохранение и укрепление физического и психического здоровья как одного из ценностных составляющих, способствующих познавательному и эмоциональному развитию ребенка, достижению планируемых результатов освоения основной образовательной программы начального общего образования.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5300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Программа формирования ценности здоровья и здорового образа жизни сформирована с учётом факторов, оказывающих существенное влияние на состояние здоровья детей: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/>
              <a:t>неблагоприятные социальные, экономические и экологические условия;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/>
              <a:t>факторы риска, имеющие место в образовательных учреждениях, которые приводят к дальнейшему ухудшению здоровья детей и подростков от первого к последнему году обучения;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/>
              <a:t>активно формируемые в младшем школьном возрасте комплексы знаний, установок, правил поведения, привычек;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277" y="2842075"/>
            <a:ext cx="3563888" cy="267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4065" y="2824965"/>
            <a:ext cx="52565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особенности отношения обучающихся младшего школьного возраста к своему здоровью, что связано с отсутствием у детей опыта «нездоровья» (за исключением детей с серьёзными хроническими заболеваниями) и восприятием ребёнком состояния болезни главным образом как ограничения свободы, неспособностью прогнозировать последствия своего отношения к здоровью.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0531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188640"/>
            <a:ext cx="8496945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Задачи программы формирования экологической культуры, здорового и безопасного образа жизни обучающихся: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1500" dirty="0" smtClean="0"/>
              <a:t>сформировать представление о позитивных факторах, влияющих на здоровье;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1500" dirty="0" smtClean="0"/>
              <a:t>научить обучающихся осознанно выбирать поступки, поведение, позволяющие сохранять и укреплять здоровье;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1500" dirty="0" smtClean="0"/>
              <a:t>научить выполнять правила личной гигиены и развить готовность на основе её использования самостоятельно поддерживать своё здоровье;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1500" dirty="0" smtClean="0"/>
              <a:t>сформировать представление о правильном (здоровом) питании, его режиме, структуре, полезных продуктах;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1500" dirty="0" smtClean="0"/>
              <a:t>сформировать представление о рациональной организации режима дня, учёбы и отдыха, двигательной активности, научить ребёнка составлять, анализировать и контролировать свой режим дня;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1500" dirty="0" smtClean="0"/>
              <a:t>дать представление с учётом принципа информационной безопасности о негативных факторах риска здоровью детей (сниженная двигательная активность, инфекционные заболевания, переутомления и т. п.), о существовании и причинах возникновения зависимостей от табака, алкоголя, наркотиков и других </a:t>
            </a:r>
            <a:r>
              <a:rPr lang="ru-RU" sz="1500" dirty="0" err="1" smtClean="0"/>
              <a:t>психоактивных</a:t>
            </a:r>
            <a:r>
              <a:rPr lang="ru-RU" sz="1500" dirty="0" smtClean="0"/>
              <a:t> веществ, их пагубном влиянии на здоровье;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1500" dirty="0" smtClean="0"/>
              <a:t>дать представление о влиянии позитивных и негативных эмоций на здоровье, в том числе получаемых от общения с компьютером, просмотра телепередач, участия в азартных играх;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1500" dirty="0" smtClean="0"/>
              <a:t>обучить элементарным навыкам эмоциональной разгрузки (релаксации);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1500" dirty="0" smtClean="0"/>
              <a:t>сформировать навыки позитивного коммуникативного общения;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1500" dirty="0" smtClean="0"/>
              <a:t>сформировать представление об основных компонентах культуры здоровья и здорового образа жизни;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1500" dirty="0" smtClean="0"/>
              <a:t>сформировать потребность ребёнка безбоязненно обращаться к врачу по любым вопросам состояния здоровья, в том числе связанным с особенностями роста и развития.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3930279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437900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Направления реализации программы: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1700" dirty="0" smtClean="0"/>
              <a:t>Создание </a:t>
            </a:r>
            <a:r>
              <a:rPr lang="ru-RU" sz="1700" dirty="0" err="1" smtClean="0"/>
              <a:t>здоровьесберегающей</a:t>
            </a:r>
            <a:r>
              <a:rPr lang="ru-RU" sz="1700" dirty="0" smtClean="0"/>
              <a:t> инфраструктуры образовательного учреждения.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1700" dirty="0" smtClean="0"/>
              <a:t>Использование возможностей УМК «Школа Росси» в образовательном процессе.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1700" dirty="0" smtClean="0"/>
              <a:t>Рациональная организация учебной и </a:t>
            </a:r>
            <a:r>
              <a:rPr lang="ru-RU" sz="1700" dirty="0" err="1" smtClean="0"/>
              <a:t>внеучебной</a:t>
            </a:r>
            <a:r>
              <a:rPr lang="ru-RU" sz="1700" dirty="0" smtClean="0"/>
              <a:t> деятельности обучающихся.</a:t>
            </a:r>
          </a:p>
          <a:p>
            <a:endParaRPr lang="ru-RU" dirty="0"/>
          </a:p>
        </p:txBody>
      </p:sp>
      <p:pic>
        <p:nvPicPr>
          <p:cNvPr id="11270" name="Picture 6" descr="http://pedportal.net/attachments/000/956/812/956812.png?14281131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97152"/>
            <a:ext cx="5662363" cy="127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924944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25 марта 2016 года состоялся педагогический совет по теме «Преемственность между начальным и основным общим образованием в условиях ФГОС</a:t>
            </a:r>
            <a:r>
              <a:rPr lang="ru-RU" sz="1600" dirty="0" smtClean="0"/>
              <a:t>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/>
              <a:t>В апреле – мае 2016 года 29 </a:t>
            </a:r>
            <a:r>
              <a:rPr lang="ru-RU" sz="1600" dirty="0"/>
              <a:t>учителей школы обучались по программе «Психолого-педагогическое сопровождение обучающихся с ограниченными возможностями здоровья в условиях внедрения ФГОС ОВЗ</a:t>
            </a:r>
            <a:r>
              <a:rPr lang="ru-RU" sz="1600" dirty="0" smtClean="0"/>
              <a:t>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30 марта 2016 года на базе школы № 200 проходил семинар по вопросам организации </a:t>
            </a:r>
            <a:r>
              <a:rPr lang="ru-RU" sz="1600" dirty="0" err="1"/>
              <a:t>здоровьесберегающего</a:t>
            </a:r>
            <a:r>
              <a:rPr lang="ru-RU" sz="1600" dirty="0"/>
              <a:t> пространства начальной школы для учителей начальных </a:t>
            </a:r>
            <a:r>
              <a:rPr lang="ru-RU" sz="1600" dirty="0" smtClean="0"/>
              <a:t>классов.</a:t>
            </a:r>
            <a:endParaRPr lang="ru-RU" sz="1600" dirty="0"/>
          </a:p>
        </p:txBody>
      </p:sp>
      <p:pic>
        <p:nvPicPr>
          <p:cNvPr id="1027" name="Picture 3" descr="I:\РАБОЧИЙ СТОЛ 2015\200 школа\фото 052016\DCIM\113___03\IMG_17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32656"/>
            <a:ext cx="3284451" cy="246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4743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429000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Направления реализации программы:</a:t>
            </a:r>
          </a:p>
          <a:p>
            <a:pPr marL="342900" indent="-342900">
              <a:buFont typeface="+mj-lt"/>
              <a:buAutoNum type="arabicParenR" startAt="4"/>
            </a:pPr>
            <a:r>
              <a:rPr lang="ru-RU" sz="1700" dirty="0" smtClean="0"/>
              <a:t>Просветительская работа с родителями                                  (законными представителями).</a:t>
            </a:r>
          </a:p>
          <a:p>
            <a:pPr marL="342900" indent="-342900">
              <a:buFont typeface="+mj-lt"/>
              <a:buAutoNum type="arabicParenR" startAt="4"/>
            </a:pPr>
            <a:r>
              <a:rPr lang="ru-RU" sz="1700" dirty="0" smtClean="0"/>
              <a:t>Организация физкультурно-оздоровительной                             работы.</a:t>
            </a:r>
          </a:p>
          <a:p>
            <a:pPr marL="342900" indent="-342900">
              <a:buFont typeface="+mj-lt"/>
              <a:buAutoNum type="arabicParenR" startAt="4"/>
            </a:pPr>
            <a:r>
              <a:rPr lang="ru-RU" sz="1700" dirty="0" smtClean="0"/>
              <a:t>Реализация дополнительных образовательных программ.</a:t>
            </a:r>
            <a:endParaRPr lang="ru-RU" sz="1700" dirty="0"/>
          </a:p>
          <a:p>
            <a:pPr marL="342900" indent="-342900">
              <a:buFont typeface="+mj-lt"/>
              <a:buAutoNum type="arabicParenR" startAt="4"/>
            </a:pPr>
            <a:r>
              <a:rPr lang="ru-RU" sz="1700" dirty="0" smtClean="0"/>
              <a:t>Оценка эффективности реализации программы.</a:t>
            </a:r>
            <a:endParaRPr lang="ru-RU" dirty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075" y="908720"/>
            <a:ext cx="4441467" cy="389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1001" y="116632"/>
            <a:ext cx="820742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/>
              <a:t>Учитель </a:t>
            </a:r>
            <a:r>
              <a:rPr lang="ru-RU" sz="1700" dirty="0"/>
              <a:t>физической культуры начальных классов </a:t>
            </a:r>
            <a:r>
              <a:rPr lang="ru-RU" sz="1700" dirty="0" smtClean="0"/>
              <a:t>Сафронова </a:t>
            </a:r>
            <a:r>
              <a:rPr lang="ru-RU" sz="1700" dirty="0"/>
              <a:t>Ирина </a:t>
            </a:r>
            <a:r>
              <a:rPr lang="ru-RU" sz="1700" dirty="0" smtClean="0"/>
              <a:t>Дмитриевна – победитель (1 </a:t>
            </a:r>
            <a:r>
              <a:rPr lang="ru-RU" sz="1700" dirty="0"/>
              <a:t>место) районного </a:t>
            </a:r>
            <a:r>
              <a:rPr lang="ru-RU" sz="1700" dirty="0" smtClean="0"/>
              <a:t>этапа, лауреат </a:t>
            </a:r>
            <a:r>
              <a:rPr lang="ru-RU" sz="1700" dirty="0"/>
              <a:t>(3 место) городского конкурса «Учитель здоровья Санкт-Петербурга - 2016».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39961"/>
            <a:ext cx="295116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1862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Стратегия реализации </a:t>
            </a:r>
            <a:r>
              <a:rPr lang="ru-RU" b="1" dirty="0" err="1" smtClean="0"/>
              <a:t>здоровьесберегающих</a:t>
            </a:r>
            <a:r>
              <a:rPr lang="ru-RU" b="1" dirty="0" smtClean="0"/>
              <a:t> образовательных технологий как составляющей внедрения ФГОС – </a:t>
            </a:r>
            <a:r>
              <a:rPr lang="ru-RU" b="1" dirty="0" smtClean="0">
                <a:solidFill>
                  <a:srgbClr val="FF0000"/>
                </a:solidFill>
              </a:rPr>
              <a:t>это такая организация образовательного процесса на всех его уровнях, при которой качественное обучение, развитие и воспитание учащихся происходит без нанесения ущерба их здоровью.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66079"/>
            <a:ext cx="3960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Грамотное решение этой задачи позволяет решить также и другие, непосредственно с ней связанные: формирование и укрепление здоровья учащихся, воспитание у них культуры здоровья, а также сохранение здоровья педагогов.</a:t>
            </a:r>
            <a:endParaRPr lang="ru-RU" dirty="0"/>
          </a:p>
        </p:txBody>
      </p:sp>
      <p:pic>
        <p:nvPicPr>
          <p:cNvPr id="12296" name="Picture 8" descr="http://img0.liveinternet.ru/images/attach/c/11/115/600/115600474_large_1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963" y="1566079"/>
            <a:ext cx="4057501" cy="358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krugl-school.edu22.info/images/novyiyrisunok-11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597404"/>
            <a:ext cx="2592288" cy="243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3781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1" y="116631"/>
            <a:ext cx="8413750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1612154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Желаем Вам крепкого здоровья и</a:t>
            </a:r>
          </a:p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творческих успехов!</a:t>
            </a:r>
            <a:endParaRPr lang="ru-RU" sz="28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3829" y="394089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Коллектив ГБОУ СОШ № 200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926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49205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Здоровьесберегающие</a:t>
            </a:r>
            <a:r>
              <a:rPr lang="ru-RU" sz="2400" b="1" dirty="0"/>
              <a:t> образовательные технологии как обязательное условие внедрения ФГОС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58933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Основная задача современной школы — обеспечить комфортную среду для всех участников образовательного процесса, которая способствует сохранению и укреплению здоровья.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272362"/>
            <a:ext cx="5976664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i="1" dirty="0" smtClean="0"/>
              <a:t>По данным современных </a:t>
            </a:r>
            <a:r>
              <a:rPr lang="ru-RU" b="1" i="1" dirty="0" err="1" smtClean="0"/>
              <a:t>валеологических</a:t>
            </a:r>
            <a:r>
              <a:rPr lang="ru-RU" b="1" i="1" dirty="0" smtClean="0"/>
              <a:t> исследований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10% выпускников школ могут считаться здоровыми,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40% детей имеют различную хроническую патологию,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/>
              <a:t>у</a:t>
            </a:r>
            <a:r>
              <a:rPr lang="ru-RU" dirty="0" smtClean="0"/>
              <a:t> каждого второго школьника выявлено сочетание нескольких хронических заболеваний.</a:t>
            </a:r>
          </a:p>
          <a:p>
            <a:pPr>
              <a:lnSpc>
                <a:spcPct val="120000"/>
              </a:lnSpc>
            </a:pPr>
            <a:r>
              <a:rPr lang="ru-RU" b="1" i="1" dirty="0" smtClean="0"/>
              <a:t>За период обучения в школе число детей с нарушением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опорно-двигательного аппарата увеличивается в 2 раза,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с аллергическими заболеваниями – в 3 раза,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с близорукостью – в 5 раз. 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2362"/>
            <a:ext cx="2616200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3137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Под </a:t>
            </a:r>
            <a:r>
              <a:rPr lang="ru-RU" b="1" dirty="0" err="1" smtClean="0"/>
              <a:t>здоровьесберегающими</a:t>
            </a:r>
            <a:r>
              <a:rPr lang="ru-RU" b="1" dirty="0" smtClean="0"/>
              <a:t> образовательными технологиями </a:t>
            </a:r>
            <a:r>
              <a:rPr lang="ru-RU" dirty="0" smtClean="0"/>
              <a:t>следует понимать комплекс концептуально взаимосвязанных между собой задач, содержания, форм, методов и приемов обучения, сориентированных на развитие ребенка с учетом сохранения его здоровья.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соответствии с Федеральным законом от 29.12.2012 № 273 «Об образовании в Российской Федерации» здоровье школьников отнесено к приоритетным направлениям государственной политики в области образования.</a:t>
            </a:r>
            <a:endParaRPr lang="ru-RU" dirty="0"/>
          </a:p>
        </p:txBody>
      </p:sp>
      <p:pic>
        <p:nvPicPr>
          <p:cNvPr id="2050" name="Picture 2" descr="http://lipovka.3dn.ru/zak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0968"/>
            <a:ext cx="3276364" cy="246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duportal44.ru/Galich/domdiu/SiteAssets/SitePages/%D0%A3%D1%87%D0%B5%D0%B1%D0%BD%D0%BE-%D0%B2%D0%BE%D1%81%D0%BF%D0%B8%D1%82%D0%B0%D1%82%D0%B5%D0%BB%D1%8C%D0%BD%D1%8B%D0%B9%20%D0%BF%D1%80%D0%BE%D1%86%D0%B5%D1%81%D1%81/%D0%BE%D0%B1%D1%83%D1%87%D0%B0%D1%8E%D1%89%D0%B8%D0%B5%D1%81%D1%8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4072760" cy="232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8769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 соответствии со статьей 41 закона «Об образовании в Российской Федерации» охрана здоровья обучающихся включает в себя: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ru-RU" dirty="0" smtClean="0"/>
              <a:t>оказание первичной медико-санитарной помощи в порядке, установленном законодательством в сфере охраны здоровья;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ru-RU" dirty="0" smtClean="0"/>
              <a:t>организацию питания обучающихся;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ru-RU" dirty="0" smtClean="0"/>
              <a:t>определение оптимальной учебной, </a:t>
            </a:r>
            <a:r>
              <a:rPr lang="ru-RU" dirty="0" err="1" smtClean="0"/>
              <a:t>внеучебной</a:t>
            </a:r>
            <a:r>
              <a:rPr lang="ru-RU" dirty="0" smtClean="0"/>
              <a:t> нагрузки, режима учебных занятий и продолжительности каникул;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ru-RU" dirty="0" smtClean="0"/>
              <a:t>пропаганду и обучение навыкам здорового образа жизни, требованиям охраны труда;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ru-RU" dirty="0" smtClean="0"/>
              <a:t>организацию и создание условий для профилактики заболеваний и оздоровления обучающихся, для занятия ими физической культурой и спортом;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ru-RU" dirty="0" smtClean="0"/>
              <a:t>прохождение обучающимися в соответствии с законодательством Российской Федерации периодических медицинских осмотров и диспансеризации;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ru-RU" dirty="0" smtClean="0"/>
              <a:t>профилактику и запрещение курения, употребления алкогольных, напитков, наркотических средств и психотропных веществ;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ru-RU" dirty="0" smtClean="0"/>
              <a:t>обеспечение безопасности обучающихся во время пребывания в организации, осуществляющей образовательную деятельность;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ru-RU" dirty="0" smtClean="0"/>
              <a:t>профилактику несчастных случаев с обучающимися;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ru-RU" dirty="0" smtClean="0"/>
              <a:t>проведение санитарно-противоэпидемических и профилактических мероприятий».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3382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Со 2 января 2016 года были введены в действие изменения №3 в санитарно-эпидемиологические правила и нормативы СанПиН 2.4.2.2821-10 «Санитарно-эпидемиологические требования к условиям и организации обучения, содержания в общеобразовательных организациях», утвержденные постановлением Главного государственного санитарного врача Российской Федерации от 29.12.2010 №189. В санитарные правила внесено 29 изменений.</a:t>
            </a:r>
            <a:endParaRPr lang="ru-RU" dirty="0"/>
          </a:p>
        </p:txBody>
      </p:sp>
      <p:pic>
        <p:nvPicPr>
          <p:cNvPr id="3074" name="Picture 2" descr="http://www.edustandart.ru/wp-content/uploads/2015/02/sanp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58990"/>
            <a:ext cx="2304256" cy="333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367240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7823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46" y="620688"/>
            <a:ext cx="1798198" cy="179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8198" y="2996952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/>
              <a:t>Одной из наиболее актуальных задач в условиях внедрения ФГОС является </a:t>
            </a:r>
            <a:r>
              <a:rPr lang="ru-RU" b="1" dirty="0" smtClean="0"/>
              <a:t>разработка и внедрение познавательно-развивающих педагогических технологий оздоровительной направленности на основе интеграции трех ключевых направлений: педагогического, физиологического и психологического.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611599"/>
            <a:ext cx="6192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Ещё одним основополагающим документом, в котором нашли отражение задачи сохранения и укрепления здоровья школьников является </a:t>
            </a:r>
            <a:r>
              <a:rPr lang="ru-RU" b="1" dirty="0" smtClean="0"/>
              <a:t>Федеральный государственный образовательный стандарт </a:t>
            </a:r>
            <a:r>
              <a:rPr lang="ru-RU" dirty="0" smtClean="0"/>
              <a:t>который представляют собой «совокупность требований, обязательных при реализации основных образовательных программ начального общего образования образовательными учреждениями, имеющими государственную аккредитацию».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756" y="3933056"/>
            <a:ext cx="4172744" cy="21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9887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 основным проблемам, касающимся здоровья учащихся,</a:t>
            </a:r>
          </a:p>
          <a:p>
            <a:r>
              <a:rPr lang="ru-RU" b="1" dirty="0" smtClean="0"/>
              <a:t>относятся следующие: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Здоровье и адаптация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Гигиенические условия обучения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Питание, водный режим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Профилактика школьных болезней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Влияние компьютеров на здоровье обучающихся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Творческий характер образовательного процесса для полноценного усвоения знаний и умений учащимися.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45079" y="2924944"/>
            <a:ext cx="66247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Целенаправленная профилактика вредного воздействия на здоровье учащихся факторов, непосредственно связанных с образовательным процессом: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программы, реализуемые медиками школы на основе результатов проведенной диагностики,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замена парт, досок и другого учебного оборудования на более современные,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правильная организация перемен и внеурочной работы учащихся,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/>
              <a:t>п</a:t>
            </a:r>
            <a:r>
              <a:rPr lang="ru-RU" dirty="0" smtClean="0"/>
              <a:t>рограммы, реализуемые каждым учителем на своих уроках.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1516013" cy="171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078" y="260648"/>
            <a:ext cx="1772737" cy="183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9358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Среди факторов, влияющих на здоровье обучающихся можно выделить </a:t>
            </a:r>
            <a:r>
              <a:rPr lang="ru-RU" b="1" dirty="0" smtClean="0"/>
              <a:t>ряд психолого-педагогических факторов, которые зависят в большей степени от учителя</a:t>
            </a:r>
            <a:r>
              <a:rPr lang="ru-RU" dirty="0" smtClean="0"/>
              <a:t>, а также позволяют с наименьшим для здоровья учащихся риском внедрить ФГОС: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ru-RU" sz="1700" dirty="0" smtClean="0"/>
              <a:t>Стиль педагогического общения учителя с учащимися,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ru-RU" sz="1700" dirty="0" smtClean="0"/>
              <a:t>Психологический климат в классе, на уроке, наличие эмоциональных разрядок,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ru-RU" sz="1700" dirty="0" smtClean="0"/>
              <a:t>Характер проведения опросов, проблема оценок,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ru-RU" sz="1700" dirty="0" smtClean="0"/>
              <a:t>Степень реализации учителем индивидуального подхода к ученикам (особенно, группы риска),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ru-RU" sz="1700" dirty="0" smtClean="0"/>
              <a:t>Особенности работы с «трудными детьми» в классе,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ru-RU" sz="1700" dirty="0" smtClean="0"/>
              <a:t>Соответствие используемых методик и технологий обучения возрастным и функциональным возможностям школьников,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ru-RU" sz="1700" dirty="0" smtClean="0"/>
              <a:t>Степень ограничений в свободе естественных телесных, эмоциональных и мыслительных проявлений учащихся на уроках (и вообще во время пребывания в школе),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ru-RU" sz="1700" dirty="0" smtClean="0"/>
              <a:t>Личные, психологические особенности учителя, его характера, эмоциональных проявлений, его способность психоэмоционального переключения,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ru-RU" sz="1700" dirty="0" smtClean="0"/>
              <a:t>Состояние здоровья учителя, его образ жизни и отношение к своему здоровью,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ru-RU" sz="1700" dirty="0" smtClean="0"/>
              <a:t>Компетентность учителя по вопросам </a:t>
            </a:r>
            <a:r>
              <a:rPr lang="ru-RU" sz="1700" dirty="0" err="1" smtClean="0"/>
              <a:t>здоровьесберегающих</a:t>
            </a:r>
            <a:r>
              <a:rPr lang="ru-RU" sz="1700" dirty="0" smtClean="0"/>
              <a:t> образовательных технологий.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42320288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401" y="2924944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формирование общей культуры обучающихся,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на их духовно-нравственное, социальное, личностное и интеллектуальное развитие,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на создание основы для самостоятельной реализации учебной деятельности, обеспечивающей социальную успешность, развитие творческих способностей, саморазвитие и самосовершенствование,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сохранение и укрепление здоровья младших школьников.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277" y="116632"/>
            <a:ext cx="2196852" cy="294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56166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 2011/2012 учебного года все образовательные учреждения России перешли на новый ФГОС начального общего образования.</a:t>
            </a:r>
          </a:p>
          <a:p>
            <a:pPr algn="just"/>
            <a:r>
              <a:rPr lang="ru-RU" dirty="0" smtClean="0"/>
              <a:t>С момента вступления в силу ФГОС НОО стали предъявляться новые требования к структуре Основной образовательной программы образовательного учреждения, которая определяет содержание и организацию образовательного процесса и направлена на: 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692" y="4149080"/>
            <a:ext cx="21034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5934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00000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1566</Words>
  <Application>Microsoft Office PowerPoint</Application>
  <PresentationFormat>Экран (4:3)</PresentationFormat>
  <Paragraphs>112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1_Ppt0000000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Наталия</cp:lastModifiedBy>
  <cp:revision>49</cp:revision>
  <dcterms:created xsi:type="dcterms:W3CDTF">2016-03-29T18:10:20Z</dcterms:created>
  <dcterms:modified xsi:type="dcterms:W3CDTF">2016-11-23T17:44:49Z</dcterms:modified>
</cp:coreProperties>
</file>